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256" r:id="rId5"/>
    <p:sldId id="268" r:id="rId6"/>
    <p:sldId id="259" r:id="rId7"/>
    <p:sldId id="264" r:id="rId8"/>
    <p:sldId id="265" r:id="rId9"/>
    <p:sldId id="263" r:id="rId10"/>
    <p:sldId id="258" r:id="rId11"/>
    <p:sldId id="270" r:id="rId12"/>
    <p:sldId id="257" r:id="rId13"/>
    <p:sldId id="260" r:id="rId14"/>
    <p:sldId id="266" r:id="rId15"/>
    <p:sldId id="269" r:id="rId16"/>
    <p:sldId id="261" r:id="rId17"/>
    <p:sldId id="267" r:id="rId18"/>
    <p:sldId id="262" r:id="rId1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7888A8-A788-E930-E46A-7DE0EAF0B472}" v="26" dt="2024-11-08T17:37:24.632"/>
    <p1510:client id="{E48C6DD0-6336-4AFE-9D79-0046D420FAD7}" v="779" dt="2024-11-08T17:48:53.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5" autoAdjust="0"/>
    <p:restoredTop sz="76998" autoAdjust="0"/>
  </p:normalViewPr>
  <p:slideViewPr>
    <p:cSldViewPr snapToGrid="0">
      <p:cViewPr>
        <p:scale>
          <a:sx n="20" d="100"/>
          <a:sy n="20" d="100"/>
        </p:scale>
        <p:origin x="2388"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e Hagemann" userId="S::mhagemann@midlandtexas.gov::b77f87b0-ef30-4f12-a605-46ccb375fe89" providerId="AD" clId="Web-{787888A8-A788-E930-E46A-7DE0EAF0B472}"/>
    <pc:docChg chg="modSld">
      <pc:chgData name="Michele Hagemann" userId="S::mhagemann@midlandtexas.gov::b77f87b0-ef30-4f12-a605-46ccb375fe89" providerId="AD" clId="Web-{787888A8-A788-E930-E46A-7DE0EAF0B472}" dt="2024-11-08T17:37:24.632" v="25" actId="14100"/>
      <pc:docMkLst>
        <pc:docMk/>
      </pc:docMkLst>
      <pc:sldChg chg="addSp delSp modSp">
        <pc:chgData name="Michele Hagemann" userId="S::mhagemann@midlandtexas.gov::b77f87b0-ef30-4f12-a605-46ccb375fe89" providerId="AD" clId="Web-{787888A8-A788-E930-E46A-7DE0EAF0B472}" dt="2024-11-08T17:22:34.109" v="23" actId="1076"/>
        <pc:sldMkLst>
          <pc:docMk/>
          <pc:sldMk cId="2406785957" sldId="258"/>
        </pc:sldMkLst>
        <pc:graphicFrameChg chg="del mod modGraphic">
          <ac:chgData name="Michele Hagemann" userId="S::mhagemann@midlandtexas.gov::b77f87b0-ef30-4f12-a605-46ccb375fe89" providerId="AD" clId="Web-{787888A8-A788-E930-E46A-7DE0EAF0B472}" dt="2024-11-08T17:22:15.218" v="21"/>
          <ac:graphicFrameMkLst>
            <pc:docMk/>
            <pc:sldMk cId="2406785957" sldId="258"/>
            <ac:graphicFrameMk id="3" creationId="{5C913AD9-4738-4B62-EA43-9D899FDA8595}"/>
          </ac:graphicFrameMkLst>
        </pc:graphicFrameChg>
        <pc:graphicFrameChg chg="add mod modGraphic">
          <ac:chgData name="Michele Hagemann" userId="S::mhagemann@midlandtexas.gov::b77f87b0-ef30-4f12-a605-46ccb375fe89" providerId="AD" clId="Web-{787888A8-A788-E930-E46A-7DE0EAF0B472}" dt="2024-11-08T17:22:34.109" v="23" actId="1076"/>
          <ac:graphicFrameMkLst>
            <pc:docMk/>
            <pc:sldMk cId="2406785957" sldId="258"/>
            <ac:graphicFrameMk id="4" creationId="{167590E3-F966-ADA2-F973-932BAB466890}"/>
          </ac:graphicFrameMkLst>
        </pc:graphicFrameChg>
      </pc:sldChg>
      <pc:sldChg chg="modSp">
        <pc:chgData name="Michele Hagemann" userId="S::mhagemann@midlandtexas.gov::b77f87b0-ef30-4f12-a605-46ccb375fe89" providerId="AD" clId="Web-{787888A8-A788-E930-E46A-7DE0EAF0B472}" dt="2024-11-08T17:18:04.638" v="2" actId="1076"/>
        <pc:sldMkLst>
          <pc:docMk/>
          <pc:sldMk cId="2712619646" sldId="263"/>
        </pc:sldMkLst>
        <pc:picChg chg="mod">
          <ac:chgData name="Michele Hagemann" userId="S::mhagemann@midlandtexas.gov::b77f87b0-ef30-4f12-a605-46ccb375fe89" providerId="AD" clId="Web-{787888A8-A788-E930-E46A-7DE0EAF0B472}" dt="2024-11-08T17:18:04.638" v="2" actId="1076"/>
          <ac:picMkLst>
            <pc:docMk/>
            <pc:sldMk cId="2712619646" sldId="263"/>
            <ac:picMk id="5" creationId="{674F0A2A-7869-5CE5-4117-DA45D1081548}"/>
          </ac:picMkLst>
        </pc:picChg>
      </pc:sldChg>
      <pc:sldChg chg="addSp modSp">
        <pc:chgData name="Michele Hagemann" userId="S::mhagemann@midlandtexas.gov::b77f87b0-ef30-4f12-a605-46ccb375fe89" providerId="AD" clId="Web-{787888A8-A788-E930-E46A-7DE0EAF0B472}" dt="2024-11-08T17:37:24.632" v="25" actId="14100"/>
        <pc:sldMkLst>
          <pc:docMk/>
          <pc:sldMk cId="2719004732" sldId="270"/>
        </pc:sldMkLst>
        <pc:picChg chg="add mod">
          <ac:chgData name="Michele Hagemann" userId="S::mhagemann@midlandtexas.gov::b77f87b0-ef30-4f12-a605-46ccb375fe89" providerId="AD" clId="Web-{787888A8-A788-E930-E46A-7DE0EAF0B472}" dt="2024-11-08T17:37:24.632" v="25" actId="14100"/>
          <ac:picMkLst>
            <pc:docMk/>
            <pc:sldMk cId="2719004732" sldId="270"/>
            <ac:picMk id="3" creationId="{B75C1973-9952-6996-AC88-EF387DCB0E8C}"/>
          </ac:picMkLst>
        </pc:picChg>
        <pc:picChg chg="mod">
          <ac:chgData name="Michele Hagemann" userId="S::mhagemann@midlandtexas.gov::b77f87b0-ef30-4f12-a605-46ccb375fe89" providerId="AD" clId="Web-{787888A8-A788-E930-E46A-7DE0EAF0B472}" dt="2024-11-08T17:16:16.372" v="0" actId="1076"/>
          <ac:picMkLst>
            <pc:docMk/>
            <pc:sldMk cId="2719004732" sldId="270"/>
            <ac:picMk id="5" creationId="{B3CFD5BC-F149-28F7-711A-17D9003C6D2E}"/>
          </ac:picMkLst>
        </pc:picChg>
      </pc:sldChg>
    </pc:docChg>
  </pc:docChgLst>
  <pc:docChgLst>
    <pc:chgData name="Lindsey Adams" userId="75e1e3bd-4478-4271-ae4b-018ff8256646" providerId="ADAL" clId="{E48C6DD0-6336-4AFE-9D79-0046D420FAD7}"/>
    <pc:docChg chg="undo custSel modSld sldOrd modNotesMaster modHandout">
      <pc:chgData name="Lindsey Adams" userId="75e1e3bd-4478-4271-ae4b-018ff8256646" providerId="ADAL" clId="{E48C6DD0-6336-4AFE-9D79-0046D420FAD7}" dt="2024-11-08T21:57:45.427" v="793" actId="20577"/>
      <pc:docMkLst>
        <pc:docMk/>
      </pc:docMkLst>
      <pc:sldChg chg="addSp modSp mod">
        <pc:chgData name="Lindsey Adams" userId="75e1e3bd-4478-4271-ae4b-018ff8256646" providerId="ADAL" clId="{E48C6DD0-6336-4AFE-9D79-0046D420FAD7}" dt="2024-11-08T17:35:50.066" v="122" actId="166"/>
        <pc:sldMkLst>
          <pc:docMk/>
          <pc:sldMk cId="4170808414" sldId="257"/>
        </pc:sldMkLst>
        <pc:spChg chg="mod">
          <ac:chgData name="Lindsey Adams" userId="75e1e3bd-4478-4271-ae4b-018ff8256646" providerId="ADAL" clId="{E48C6DD0-6336-4AFE-9D79-0046D420FAD7}" dt="2024-11-08T17:35:47.451" v="121" actId="1076"/>
          <ac:spMkLst>
            <pc:docMk/>
            <pc:sldMk cId="4170808414" sldId="257"/>
            <ac:spMk id="13" creationId="{EFC6CB36-A2A7-BFA2-2C7E-933079282984}"/>
          </ac:spMkLst>
        </pc:spChg>
        <pc:graphicFrameChg chg="ord">
          <ac:chgData name="Lindsey Adams" userId="75e1e3bd-4478-4271-ae4b-018ff8256646" providerId="ADAL" clId="{E48C6DD0-6336-4AFE-9D79-0046D420FAD7}" dt="2024-11-08T17:35:50.066" v="122" actId="166"/>
          <ac:graphicFrameMkLst>
            <pc:docMk/>
            <pc:sldMk cId="4170808414" sldId="257"/>
            <ac:graphicFrameMk id="3" creationId="{593AF0EF-EA0D-4DED-FD7A-B3A799868F9D}"/>
          </ac:graphicFrameMkLst>
        </pc:graphicFrameChg>
        <pc:picChg chg="add mod">
          <ac:chgData name="Lindsey Adams" userId="75e1e3bd-4478-4271-ae4b-018ff8256646" providerId="ADAL" clId="{E48C6DD0-6336-4AFE-9D79-0046D420FAD7}" dt="2024-11-08T17:35:44.758" v="120" actId="1076"/>
          <ac:picMkLst>
            <pc:docMk/>
            <pc:sldMk cId="4170808414" sldId="257"/>
            <ac:picMk id="4" creationId="{56D0626F-E785-2E61-6274-998C1ED19BE2}"/>
          </ac:picMkLst>
        </pc:picChg>
      </pc:sldChg>
      <pc:sldChg chg="modSp mod">
        <pc:chgData name="Lindsey Adams" userId="75e1e3bd-4478-4271-ae4b-018ff8256646" providerId="ADAL" clId="{E48C6DD0-6336-4AFE-9D79-0046D420FAD7}" dt="2024-11-08T17:19:24.654" v="0" actId="1076"/>
        <pc:sldMkLst>
          <pc:docMk/>
          <pc:sldMk cId="498843460" sldId="259"/>
        </pc:sldMkLst>
        <pc:spChg chg="mod">
          <ac:chgData name="Lindsey Adams" userId="75e1e3bd-4478-4271-ae4b-018ff8256646" providerId="ADAL" clId="{E48C6DD0-6336-4AFE-9D79-0046D420FAD7}" dt="2024-11-08T17:19:24.654" v="0" actId="1076"/>
          <ac:spMkLst>
            <pc:docMk/>
            <pc:sldMk cId="498843460" sldId="259"/>
            <ac:spMk id="12" creationId="{6E0EE14E-8F1D-F9C2-628E-6AE94BBDA5EA}"/>
          </ac:spMkLst>
        </pc:spChg>
      </pc:sldChg>
      <pc:sldChg chg="modSp mod ord">
        <pc:chgData name="Lindsey Adams" userId="75e1e3bd-4478-4271-ae4b-018ff8256646" providerId="ADAL" clId="{E48C6DD0-6336-4AFE-9D79-0046D420FAD7}" dt="2024-11-08T17:34:12.197" v="114" actId="2711"/>
        <pc:sldMkLst>
          <pc:docMk/>
          <pc:sldMk cId="2383642658" sldId="260"/>
        </pc:sldMkLst>
        <pc:graphicFrameChg chg="modGraphic">
          <ac:chgData name="Lindsey Adams" userId="75e1e3bd-4478-4271-ae4b-018ff8256646" providerId="ADAL" clId="{E48C6DD0-6336-4AFE-9D79-0046D420FAD7}" dt="2024-11-08T17:34:12.197" v="114" actId="2711"/>
          <ac:graphicFrameMkLst>
            <pc:docMk/>
            <pc:sldMk cId="2383642658" sldId="260"/>
            <ac:graphicFrameMk id="9" creationId="{69201B9F-4EAB-D719-0FAD-E613FD20E7A0}"/>
          </ac:graphicFrameMkLst>
        </pc:graphicFrameChg>
        <pc:graphicFrameChg chg="modGraphic">
          <ac:chgData name="Lindsey Adams" userId="75e1e3bd-4478-4271-ae4b-018ff8256646" providerId="ADAL" clId="{E48C6DD0-6336-4AFE-9D79-0046D420FAD7}" dt="2024-11-08T17:34:03.411" v="111" actId="2711"/>
          <ac:graphicFrameMkLst>
            <pc:docMk/>
            <pc:sldMk cId="2383642658" sldId="260"/>
            <ac:graphicFrameMk id="10" creationId="{DF89F4F8-0379-3775-E6DB-89EA0A1F9747}"/>
          </ac:graphicFrameMkLst>
        </pc:graphicFrameChg>
      </pc:sldChg>
      <pc:sldChg chg="addSp delSp modSp mod">
        <pc:chgData name="Lindsey Adams" userId="75e1e3bd-4478-4271-ae4b-018ff8256646" providerId="ADAL" clId="{E48C6DD0-6336-4AFE-9D79-0046D420FAD7}" dt="2024-11-08T17:32:49.137" v="110" actId="20577"/>
        <pc:sldMkLst>
          <pc:docMk/>
          <pc:sldMk cId="2712619646" sldId="263"/>
        </pc:sldMkLst>
        <pc:spChg chg="add mod">
          <ac:chgData name="Lindsey Adams" userId="75e1e3bd-4478-4271-ae4b-018ff8256646" providerId="ADAL" clId="{E48C6DD0-6336-4AFE-9D79-0046D420FAD7}" dt="2024-11-08T17:24:14.936" v="97" actId="122"/>
          <ac:spMkLst>
            <pc:docMk/>
            <pc:sldMk cId="2712619646" sldId="263"/>
            <ac:spMk id="3" creationId="{E390BCF6-E425-9E52-C3A3-0C2780938D48}"/>
          </ac:spMkLst>
        </pc:spChg>
        <pc:spChg chg="add mod">
          <ac:chgData name="Lindsey Adams" userId="75e1e3bd-4478-4271-ae4b-018ff8256646" providerId="ADAL" clId="{E48C6DD0-6336-4AFE-9D79-0046D420FAD7}" dt="2024-11-08T17:32:49.137" v="110" actId="20577"/>
          <ac:spMkLst>
            <pc:docMk/>
            <pc:sldMk cId="2712619646" sldId="263"/>
            <ac:spMk id="4" creationId="{05BF519A-9BB6-FED1-AE86-DE3F077A2966}"/>
          </ac:spMkLst>
        </pc:spChg>
        <pc:spChg chg="del">
          <ac:chgData name="Lindsey Adams" userId="75e1e3bd-4478-4271-ae4b-018ff8256646" providerId="ADAL" clId="{E48C6DD0-6336-4AFE-9D79-0046D420FAD7}" dt="2024-11-08T17:21:39.981" v="8" actId="478"/>
          <ac:spMkLst>
            <pc:docMk/>
            <pc:sldMk cId="2712619646" sldId="263"/>
            <ac:spMk id="13" creationId="{EFC6CB36-A2A7-BFA2-2C7E-933079282984}"/>
          </ac:spMkLst>
        </pc:spChg>
        <pc:picChg chg="mod">
          <ac:chgData name="Lindsey Adams" userId="75e1e3bd-4478-4271-ae4b-018ff8256646" providerId="ADAL" clId="{E48C6DD0-6336-4AFE-9D79-0046D420FAD7}" dt="2024-11-08T17:21:31.574" v="6" actId="14100"/>
          <ac:picMkLst>
            <pc:docMk/>
            <pc:sldMk cId="2712619646" sldId="263"/>
            <ac:picMk id="5" creationId="{674F0A2A-7869-5CE5-4117-DA45D1081548}"/>
          </ac:picMkLst>
        </pc:picChg>
        <pc:picChg chg="add mod">
          <ac:chgData name="Lindsey Adams" userId="75e1e3bd-4478-4271-ae4b-018ff8256646" providerId="ADAL" clId="{E48C6DD0-6336-4AFE-9D79-0046D420FAD7}" dt="2024-11-08T17:24:01.644" v="92" actId="1076"/>
          <ac:picMkLst>
            <pc:docMk/>
            <pc:sldMk cId="2712619646" sldId="263"/>
            <ac:picMk id="1026" creationId="{970A7215-30BC-9CF7-6215-A87FA3CCFD33}"/>
          </ac:picMkLst>
        </pc:picChg>
      </pc:sldChg>
      <pc:sldChg chg="modSp mod modNotesTx">
        <pc:chgData name="Lindsey Adams" userId="75e1e3bd-4478-4271-ae4b-018ff8256646" providerId="ADAL" clId="{E48C6DD0-6336-4AFE-9D79-0046D420FAD7}" dt="2024-11-08T21:57:45.427" v="793" actId="20577"/>
        <pc:sldMkLst>
          <pc:docMk/>
          <pc:sldMk cId="3116343885" sldId="267"/>
        </pc:sldMkLst>
        <pc:spChg chg="mod">
          <ac:chgData name="Lindsey Adams" userId="75e1e3bd-4478-4271-ae4b-018ff8256646" providerId="ADAL" clId="{E48C6DD0-6336-4AFE-9D79-0046D420FAD7}" dt="2024-11-08T21:57:41.505" v="792" actId="20577"/>
          <ac:spMkLst>
            <pc:docMk/>
            <pc:sldMk cId="3116343885" sldId="267"/>
            <ac:spMk id="12" creationId="{1EA1E442-05AF-4095-BBB9-C0611A229AE7}"/>
          </ac:spMkLst>
        </pc:spChg>
      </pc:sldChg>
      <pc:sldChg chg="addSp delSp modSp mod ord">
        <pc:chgData name="Lindsey Adams" userId="75e1e3bd-4478-4271-ae4b-018ff8256646" providerId="ADAL" clId="{E48C6DD0-6336-4AFE-9D79-0046D420FAD7}" dt="2024-11-08T17:46:51.434" v="779" actId="1076"/>
        <pc:sldMkLst>
          <pc:docMk/>
          <pc:sldMk cId="2719004732" sldId="270"/>
        </pc:sldMkLst>
        <pc:spChg chg="add mod">
          <ac:chgData name="Lindsey Adams" userId="75e1e3bd-4478-4271-ae4b-018ff8256646" providerId="ADAL" clId="{E48C6DD0-6336-4AFE-9D79-0046D420FAD7}" dt="2024-11-08T17:46:06.760" v="775" actId="20577"/>
          <ac:spMkLst>
            <pc:docMk/>
            <pc:sldMk cId="2719004732" sldId="270"/>
            <ac:spMk id="6" creationId="{0F30B8D1-818B-ACD3-4614-CD1A01C668BF}"/>
          </ac:spMkLst>
        </pc:spChg>
        <pc:spChg chg="add mod">
          <ac:chgData name="Lindsey Adams" userId="75e1e3bd-4478-4271-ae4b-018ff8256646" providerId="ADAL" clId="{E48C6DD0-6336-4AFE-9D79-0046D420FAD7}" dt="2024-11-08T17:39:41.662" v="191" actId="20577"/>
          <ac:spMkLst>
            <pc:docMk/>
            <pc:sldMk cId="2719004732" sldId="270"/>
            <ac:spMk id="7" creationId="{281A3135-6B54-2D03-00D9-2A84EE32D497}"/>
          </ac:spMkLst>
        </pc:spChg>
        <pc:spChg chg="add mod">
          <ac:chgData name="Lindsey Adams" userId="75e1e3bd-4478-4271-ae4b-018ff8256646" providerId="ADAL" clId="{E48C6DD0-6336-4AFE-9D79-0046D420FAD7}" dt="2024-11-08T17:39:50.290" v="195" actId="20577"/>
          <ac:spMkLst>
            <pc:docMk/>
            <pc:sldMk cId="2719004732" sldId="270"/>
            <ac:spMk id="9" creationId="{44E2F081-E871-30A2-82A7-67C14F7D773C}"/>
          </ac:spMkLst>
        </pc:spChg>
        <pc:picChg chg="mod">
          <ac:chgData name="Lindsey Adams" userId="75e1e3bd-4478-4271-ae4b-018ff8256646" providerId="ADAL" clId="{E48C6DD0-6336-4AFE-9D79-0046D420FAD7}" dt="2024-11-08T17:38:07.146" v="124" actId="1076"/>
          <ac:picMkLst>
            <pc:docMk/>
            <pc:sldMk cId="2719004732" sldId="270"/>
            <ac:picMk id="3" creationId="{B75C1973-9952-6996-AC88-EF387DCB0E8C}"/>
          </ac:picMkLst>
        </pc:picChg>
        <pc:picChg chg="add mod">
          <ac:chgData name="Lindsey Adams" userId="75e1e3bd-4478-4271-ae4b-018ff8256646" providerId="ADAL" clId="{E48C6DD0-6336-4AFE-9D79-0046D420FAD7}" dt="2024-11-08T17:35:28.265" v="118"/>
          <ac:picMkLst>
            <pc:docMk/>
            <pc:sldMk cId="2719004732" sldId="270"/>
            <ac:picMk id="4" creationId="{9C5D42DF-9FB8-5985-6DE9-7CE864BD46B0}"/>
          </ac:picMkLst>
        </pc:picChg>
        <pc:picChg chg="del">
          <ac:chgData name="Lindsey Adams" userId="75e1e3bd-4478-4271-ae4b-018ff8256646" providerId="ADAL" clId="{E48C6DD0-6336-4AFE-9D79-0046D420FAD7}" dt="2024-11-08T17:37:55.111" v="123" actId="478"/>
          <ac:picMkLst>
            <pc:docMk/>
            <pc:sldMk cId="2719004732" sldId="270"/>
            <ac:picMk id="5" creationId="{B3CFD5BC-F149-28F7-711A-17D9003C6D2E}"/>
          </ac:picMkLst>
        </pc:picChg>
        <pc:picChg chg="del">
          <ac:chgData name="Lindsey Adams" userId="75e1e3bd-4478-4271-ae4b-018ff8256646" providerId="ADAL" clId="{E48C6DD0-6336-4AFE-9D79-0046D420FAD7}" dt="2024-11-08T17:35:20.578" v="117" actId="478"/>
          <ac:picMkLst>
            <pc:docMk/>
            <pc:sldMk cId="2719004732" sldId="270"/>
            <ac:picMk id="8" creationId="{1015CAFF-18F7-D73E-7E81-E5B7E9286768}"/>
          </ac:picMkLst>
        </pc:picChg>
        <pc:picChg chg="add mod">
          <ac:chgData name="Lindsey Adams" userId="75e1e3bd-4478-4271-ae4b-018ff8256646" providerId="ADAL" clId="{E48C6DD0-6336-4AFE-9D79-0046D420FAD7}" dt="2024-11-08T17:46:51.434" v="779" actId="1076"/>
          <ac:picMkLst>
            <pc:docMk/>
            <pc:sldMk cId="2719004732" sldId="270"/>
            <ac:picMk id="11" creationId="{1E7AE1CE-D1EB-478C-A392-9DDF93BF1B7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3600" b="1" dirty="0">
                <a:solidFill>
                  <a:srgbClr val="00B0F0"/>
                </a:solidFill>
                <a:latin typeface="Arial" panose="020B0604020202020204" pitchFamily="34" charset="0"/>
                <a:cs typeface="Arial" panose="020B0604020202020204" pitchFamily="34" charset="0"/>
              </a:rPr>
              <a:t>$3,091,066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Sheet1!$B$1</c:f>
              <c:strCache>
                <c:ptCount val="1"/>
                <c:pt idx="0">
                  <c:v>$3,091,066 </c:v>
                </c:pt>
              </c:strCache>
            </c:strRef>
          </c:tx>
          <c:dPt>
            <c:idx val="0"/>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1-6766-4C08-986A-434F2AB87E26}"/>
              </c:ext>
            </c:extLst>
          </c:dPt>
          <c:dPt>
            <c:idx val="1"/>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3-6766-4C08-986A-434F2AB87E26}"/>
              </c:ext>
            </c:extLst>
          </c:dPt>
          <c:dLbls>
            <c:dLbl>
              <c:idx val="0"/>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64481C4A-F1B4-428B-9DA6-E2E3A93B8FC8}" type="CATEGORYNAME">
                      <a:rPr lang="en-US" sz="1600" b="1">
                        <a:solidFill>
                          <a:schemeClr val="tx1"/>
                        </a:solidFill>
                      </a:rPr>
                      <a:pPr>
                        <a:defRPr sz="1600" b="1">
                          <a:latin typeface="Arial" panose="020B0604020202020204" pitchFamily="34" charset="0"/>
                          <a:cs typeface="Arial" panose="020B0604020202020204" pitchFamily="34" charset="0"/>
                        </a:defRPr>
                      </a:pPr>
                      <a:t>[CATEGORY NAME]</a:t>
                    </a:fld>
                    <a:r>
                      <a:rPr lang="en-US" sz="1600" b="1" baseline="0" dirty="0">
                        <a:solidFill>
                          <a:schemeClr val="tx1"/>
                        </a:solidFill>
                      </a:rPr>
                      <a:t>
$2,166,092</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766-4C08-986A-434F2AB87E26}"/>
                </c:ext>
              </c:extLst>
            </c:dLbl>
            <c:dLbl>
              <c:idx val="1"/>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6150C920-025E-421F-99EF-369A275F5F40}" type="CATEGORYNAME">
                      <a:rPr lang="en-US" sz="1600" b="1">
                        <a:solidFill>
                          <a:schemeClr val="tx1"/>
                        </a:solidFill>
                      </a:rPr>
                      <a:pPr>
                        <a:defRPr sz="1600" b="1">
                          <a:latin typeface="Arial" panose="020B0604020202020204" pitchFamily="34" charset="0"/>
                          <a:cs typeface="Arial" panose="020B0604020202020204" pitchFamily="34" charset="0"/>
                        </a:defRPr>
                      </a:pPr>
                      <a:t>[CATEGORY NAME]</a:t>
                    </a:fld>
                    <a:r>
                      <a:rPr lang="en-US" sz="1600" b="1" baseline="0" dirty="0">
                        <a:solidFill>
                          <a:schemeClr val="tx1"/>
                        </a:solidFill>
                      </a:rPr>
                      <a:t>
$924,974</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0"/>
              <c:showCatName val="1"/>
              <c:showSerName val="0"/>
              <c:showPercent val="1"/>
              <c:showBubbleSize val="0"/>
              <c:extLst>
                <c:ext xmlns:c15="http://schemas.microsoft.com/office/drawing/2012/chart" uri="{CE6537A1-D6FC-4f65-9D91-7224C49458BB}">
                  <c15:layout>
                    <c:manualLayout>
                      <c:w val="0.22412499999999999"/>
                      <c:h val="0.18346873871378333"/>
                    </c:manualLayout>
                  </c15:layout>
                  <c15:dlblFieldTable/>
                  <c15:showDataLabelsRange val="0"/>
                </c:ext>
                <c:ext xmlns:c16="http://schemas.microsoft.com/office/drawing/2014/chart" uri="{C3380CC4-5D6E-409C-BE32-E72D297353CC}">
                  <c16:uniqueId val="{00000003-6766-4C08-986A-434F2AB87E2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Safe Streets and Roads for All (SS4A) </c:v>
                </c:pt>
                <c:pt idx="1">
                  <c:v>Transportation Alternatives </c:v>
                </c:pt>
              </c:strCache>
              <c:extLst/>
            </c:strRef>
          </c:cat>
          <c:val>
            <c:numRef>
              <c:f>Sheet1!$B$2:$B$5</c:f>
              <c:numCache>
                <c:formatCode>"$"#,##0_);[Red]\("$"#,##0\)</c:formatCode>
                <c:ptCount val="2"/>
                <c:pt idx="0">
                  <c:v>2166092</c:v>
                </c:pt>
                <c:pt idx="1">
                  <c:v>924974</c:v>
                </c:pt>
              </c:numCache>
              <c:extLst/>
            </c:numRef>
          </c:val>
          <c:extLst>
            <c:ext xmlns:c16="http://schemas.microsoft.com/office/drawing/2014/chart" uri="{C3380CC4-5D6E-409C-BE32-E72D297353CC}">
              <c16:uniqueId val="{00000000-848F-4D68-B9B0-75E3B3101BF1}"/>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1FBA74-22EC-6DCD-26D8-E2DCFF9477C1}"/>
              </a:ext>
            </a:extLst>
          </p:cNvPr>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a:extLst>
              <a:ext uri="{FF2B5EF4-FFF2-40B4-BE49-F238E27FC236}">
                <a16:creationId xmlns:a16="http://schemas.microsoft.com/office/drawing/2014/main" id="{68A06B13-BEAA-FB8E-A8BE-3E17A9548698}"/>
              </a:ext>
            </a:extLst>
          </p:cNvPr>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67B9E66F-379A-4C42-BCDC-C999E74328E6}" type="datetimeFigureOut">
              <a:rPr lang="en-US" smtClean="0"/>
              <a:t>11/7/2024</a:t>
            </a:fld>
            <a:endParaRPr lang="en-US" dirty="0"/>
          </a:p>
        </p:txBody>
      </p:sp>
      <p:sp>
        <p:nvSpPr>
          <p:cNvPr id="4" name="Footer Placeholder 3">
            <a:extLst>
              <a:ext uri="{FF2B5EF4-FFF2-40B4-BE49-F238E27FC236}">
                <a16:creationId xmlns:a16="http://schemas.microsoft.com/office/drawing/2014/main" id="{62FD8AA8-4DAA-48D4-809E-1F3ED75720C0}"/>
              </a:ext>
            </a:extLst>
          </p:cNvPr>
          <p:cNvSpPr>
            <a:spLocks noGrp="1"/>
          </p:cNvSpPr>
          <p:nvPr>
            <p:ph type="ftr" sz="quarter" idx="2"/>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BD5B84-F228-1FF8-6900-9ECEE93BE8D9}"/>
              </a:ext>
            </a:extLst>
          </p:cNvPr>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0D348BB0-3B74-4133-B5AE-AC6344A2CAA0}" type="slidenum">
              <a:rPr lang="en-US" smtClean="0"/>
              <a:t>‹#›</a:t>
            </a:fld>
            <a:endParaRPr lang="en-US" dirty="0"/>
          </a:p>
        </p:txBody>
      </p:sp>
    </p:spTree>
    <p:extLst>
      <p:ext uri="{BB962C8B-B14F-4D97-AF65-F5344CB8AC3E}">
        <p14:creationId xmlns:p14="http://schemas.microsoft.com/office/powerpoint/2010/main" val="1426610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8C552203-5447-4CEC-A724-E4F8541868F1}" type="datetimeFigureOut">
              <a:rPr lang="en-US" smtClean="0"/>
              <a:t>11/7/2024</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BEDAF213-026E-4EFD-B7C0-AE74235EC3F1}" type="slidenum">
              <a:rPr lang="en-US" smtClean="0"/>
              <a:t>‹#›</a:t>
            </a:fld>
            <a:endParaRPr lang="en-US" dirty="0"/>
          </a:p>
        </p:txBody>
      </p:sp>
    </p:spTree>
    <p:extLst>
      <p:ext uri="{BB962C8B-B14F-4D97-AF65-F5344CB8AC3E}">
        <p14:creationId xmlns:p14="http://schemas.microsoft.com/office/powerpoint/2010/main" val="20107413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C9083-F1E4-665B-D042-29F46FF38B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D5C95-6574-F1AF-E43C-386548F52A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46EF68-CC89-D8AE-A778-4F0C3DA6AE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2F6CBA-FB9B-359E-2A1C-08D566BBA124}"/>
              </a:ext>
            </a:extLst>
          </p:cNvPr>
          <p:cNvSpPr>
            <a:spLocks noGrp="1"/>
          </p:cNvSpPr>
          <p:nvPr>
            <p:ph type="sldNum" sz="quarter" idx="5"/>
          </p:nvPr>
        </p:nvSpPr>
        <p:spPr/>
        <p:txBody>
          <a:bodyPr/>
          <a:lstStyle/>
          <a:p>
            <a:fld id="{BEDAF213-026E-4EFD-B7C0-AE74235EC3F1}" type="slidenum">
              <a:rPr lang="en-US" smtClean="0"/>
              <a:t>2</a:t>
            </a:fld>
            <a:endParaRPr lang="en-US" dirty="0"/>
          </a:p>
        </p:txBody>
      </p:sp>
    </p:spTree>
    <p:extLst>
      <p:ext uri="{BB962C8B-B14F-4D97-AF65-F5344CB8AC3E}">
        <p14:creationId xmlns:p14="http://schemas.microsoft.com/office/powerpoint/2010/main" val="644420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Applied amount: </a:t>
            </a:r>
          </a:p>
          <a:p>
            <a:r>
              <a:rPr lang="en-US" dirty="0"/>
              <a:t>ATIIP: 240K match is 60k  (active transportation infrastructure improvement program) USDOT </a:t>
            </a:r>
          </a:p>
          <a:p>
            <a:r>
              <a:rPr lang="en-US" dirty="0"/>
              <a:t>FIF: 12 mil (at this time no match based on area of project) </a:t>
            </a:r>
          </a:p>
        </p:txBody>
      </p:sp>
      <p:sp>
        <p:nvSpPr>
          <p:cNvPr id="4" name="Slide Number Placeholder 3"/>
          <p:cNvSpPr>
            <a:spLocks noGrp="1"/>
          </p:cNvSpPr>
          <p:nvPr>
            <p:ph type="sldNum" sz="quarter" idx="5"/>
          </p:nvPr>
        </p:nvSpPr>
        <p:spPr/>
        <p:txBody>
          <a:bodyPr/>
          <a:lstStyle/>
          <a:p>
            <a:fld id="{BEDAF213-026E-4EFD-B7C0-AE74235EC3F1}" type="slidenum">
              <a:rPr lang="en-US" smtClean="0"/>
              <a:t>13</a:t>
            </a:fld>
            <a:endParaRPr lang="en-US" dirty="0"/>
          </a:p>
        </p:txBody>
      </p:sp>
    </p:spTree>
    <p:extLst>
      <p:ext uri="{BB962C8B-B14F-4D97-AF65-F5344CB8AC3E}">
        <p14:creationId xmlns:p14="http://schemas.microsoft.com/office/powerpoint/2010/main" val="502094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70733-13D5-6CDE-76FC-1F349DA9B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70F82-6118-DD88-D38E-06E7B591D4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976ACB-52EE-139B-B95B-F10CCC5FF1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EC09F5-B92B-251B-E0D5-DBC4F23C09F9}"/>
              </a:ext>
            </a:extLst>
          </p:cNvPr>
          <p:cNvSpPr>
            <a:spLocks noGrp="1"/>
          </p:cNvSpPr>
          <p:nvPr>
            <p:ph type="sldNum" sz="quarter" idx="5"/>
          </p:nvPr>
        </p:nvSpPr>
        <p:spPr/>
        <p:txBody>
          <a:bodyPr/>
          <a:lstStyle/>
          <a:p>
            <a:fld id="{BEDAF213-026E-4EFD-B7C0-AE74235EC3F1}" type="slidenum">
              <a:rPr lang="en-US" smtClean="0"/>
              <a:t>14</a:t>
            </a:fld>
            <a:endParaRPr lang="en-US" dirty="0"/>
          </a:p>
        </p:txBody>
      </p:sp>
    </p:spTree>
    <p:extLst>
      <p:ext uri="{BB962C8B-B14F-4D97-AF65-F5344CB8AC3E}">
        <p14:creationId xmlns:p14="http://schemas.microsoft.com/office/powerpoint/2010/main" val="2968563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latin typeface="Arial" panose="020B0604020202020204" pitchFamily="34" charset="0"/>
                <a:cs typeface="Arial" panose="020B0604020202020204" pitchFamily="34" charset="0"/>
              </a:rPr>
              <a:t>To promote fiscal stewardship and quality of life in Midland, the grants program within the Intergovernmental Relations division works to identify and apply competitively for local, state, and federal grant funding opportunities.  </a:t>
            </a:r>
          </a:p>
          <a:p>
            <a:endParaRPr lang="en-US" dirty="0"/>
          </a:p>
        </p:txBody>
      </p:sp>
      <p:sp>
        <p:nvSpPr>
          <p:cNvPr id="4" name="Slide Number Placeholder 3"/>
          <p:cNvSpPr>
            <a:spLocks noGrp="1"/>
          </p:cNvSpPr>
          <p:nvPr>
            <p:ph type="sldNum" sz="quarter" idx="5"/>
          </p:nvPr>
        </p:nvSpPr>
        <p:spPr/>
        <p:txBody>
          <a:bodyPr/>
          <a:lstStyle/>
          <a:p>
            <a:fld id="{BEDAF213-026E-4EFD-B7C0-AE74235EC3F1}" type="slidenum">
              <a:rPr lang="en-US" smtClean="0"/>
              <a:t>3</a:t>
            </a:fld>
            <a:endParaRPr lang="en-US" dirty="0"/>
          </a:p>
        </p:txBody>
      </p:sp>
    </p:spTree>
    <p:extLst>
      <p:ext uri="{BB962C8B-B14F-4D97-AF65-F5344CB8AC3E}">
        <p14:creationId xmlns:p14="http://schemas.microsoft.com/office/powerpoint/2010/main" val="425857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DD7E7-24DC-B163-A26F-7447167CCA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46C86E-E81F-0C1E-F12D-B4116881E7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7308D1-A965-858F-1579-184653743408}"/>
              </a:ext>
            </a:extLst>
          </p:cNvPr>
          <p:cNvSpPr>
            <a:spLocks noGrp="1"/>
          </p:cNvSpPr>
          <p:nvPr>
            <p:ph type="body" idx="1"/>
          </p:nvPr>
        </p:nvSpPr>
        <p:spPr/>
        <p:txBody>
          <a:bodyPr/>
          <a:lstStyle/>
          <a:p>
            <a:pPr defTabSz="928299">
              <a:defRPr/>
            </a:pPr>
            <a:r>
              <a:rPr lang="en-US" dirty="0">
                <a:latin typeface="Arial" panose="020B0604020202020204" pitchFamily="34" charset="0"/>
                <a:cs typeface="Arial" panose="020B0604020202020204" pitchFamily="34" charset="0"/>
              </a:rPr>
              <a:t>To promote fiscal stewardship and quality of life in Midland, the grants program within the Intergovernmental Relations division works to identify and apply competitively for local, state, and federal grant funding opportunities.  </a:t>
            </a:r>
          </a:p>
          <a:p>
            <a:endParaRPr lang="en-US" dirty="0"/>
          </a:p>
        </p:txBody>
      </p:sp>
      <p:sp>
        <p:nvSpPr>
          <p:cNvPr id="4" name="Slide Number Placeholder 3">
            <a:extLst>
              <a:ext uri="{FF2B5EF4-FFF2-40B4-BE49-F238E27FC236}">
                <a16:creationId xmlns:a16="http://schemas.microsoft.com/office/drawing/2014/main" id="{112B938E-D405-151A-B5C2-D23F31479498}"/>
              </a:ext>
            </a:extLst>
          </p:cNvPr>
          <p:cNvSpPr>
            <a:spLocks noGrp="1"/>
          </p:cNvSpPr>
          <p:nvPr>
            <p:ph type="sldNum" sz="quarter" idx="5"/>
          </p:nvPr>
        </p:nvSpPr>
        <p:spPr/>
        <p:txBody>
          <a:bodyPr/>
          <a:lstStyle/>
          <a:p>
            <a:fld id="{BEDAF213-026E-4EFD-B7C0-AE74235EC3F1}" type="slidenum">
              <a:rPr lang="en-US" smtClean="0"/>
              <a:t>4</a:t>
            </a:fld>
            <a:endParaRPr lang="en-US" dirty="0"/>
          </a:p>
        </p:txBody>
      </p:sp>
    </p:spTree>
    <p:extLst>
      <p:ext uri="{BB962C8B-B14F-4D97-AF65-F5344CB8AC3E}">
        <p14:creationId xmlns:p14="http://schemas.microsoft.com/office/powerpoint/2010/main" val="235933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88BCB-8B80-8027-75F8-9CFB3E3C3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AC8EB1-2F35-3C29-829A-4E022C961D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13C1F-B9CB-21E8-43E9-7EB0C3E114B9}"/>
              </a:ext>
            </a:extLst>
          </p:cNvPr>
          <p:cNvSpPr>
            <a:spLocks noGrp="1"/>
          </p:cNvSpPr>
          <p:nvPr>
            <p:ph type="body" idx="1"/>
          </p:nvPr>
        </p:nvSpPr>
        <p:spPr/>
        <p:txBody>
          <a:bodyPr/>
          <a:lstStyle/>
          <a:p>
            <a:r>
              <a:rPr lang="en-US" dirty="0"/>
              <a:t>Typically 20% but depends on the program. So if total project is $10million, we awarded 8 million and match is 2 million </a:t>
            </a:r>
          </a:p>
          <a:p>
            <a:endParaRPr lang="en-US" dirty="0"/>
          </a:p>
          <a:p>
            <a:r>
              <a:rPr lang="en-US" dirty="0"/>
              <a:t>Accept applications submissions </a:t>
            </a:r>
          </a:p>
        </p:txBody>
      </p:sp>
      <p:sp>
        <p:nvSpPr>
          <p:cNvPr id="4" name="Slide Number Placeholder 3">
            <a:extLst>
              <a:ext uri="{FF2B5EF4-FFF2-40B4-BE49-F238E27FC236}">
                <a16:creationId xmlns:a16="http://schemas.microsoft.com/office/drawing/2014/main" id="{9C92B341-99FB-8652-1C67-CCAB54450034}"/>
              </a:ext>
            </a:extLst>
          </p:cNvPr>
          <p:cNvSpPr>
            <a:spLocks noGrp="1"/>
          </p:cNvSpPr>
          <p:nvPr>
            <p:ph type="sldNum" sz="quarter" idx="5"/>
          </p:nvPr>
        </p:nvSpPr>
        <p:spPr/>
        <p:txBody>
          <a:bodyPr/>
          <a:lstStyle/>
          <a:p>
            <a:fld id="{BEDAF213-026E-4EFD-B7C0-AE74235EC3F1}" type="slidenum">
              <a:rPr lang="en-US" smtClean="0"/>
              <a:t>5</a:t>
            </a:fld>
            <a:endParaRPr lang="en-US" dirty="0"/>
          </a:p>
        </p:txBody>
      </p:sp>
    </p:spTree>
    <p:extLst>
      <p:ext uri="{BB962C8B-B14F-4D97-AF65-F5344CB8AC3E}">
        <p14:creationId xmlns:p14="http://schemas.microsoft.com/office/powerpoint/2010/main" val="422165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 is  matched through parks bond, but it would be helpful to have a established funding source </a:t>
            </a:r>
          </a:p>
        </p:txBody>
      </p:sp>
      <p:sp>
        <p:nvSpPr>
          <p:cNvPr id="4" name="Slide Number Placeholder 3"/>
          <p:cNvSpPr>
            <a:spLocks noGrp="1"/>
          </p:cNvSpPr>
          <p:nvPr>
            <p:ph type="sldNum" sz="quarter" idx="5"/>
          </p:nvPr>
        </p:nvSpPr>
        <p:spPr/>
        <p:txBody>
          <a:bodyPr/>
          <a:lstStyle/>
          <a:p>
            <a:fld id="{BEDAF213-026E-4EFD-B7C0-AE74235EC3F1}" type="slidenum">
              <a:rPr lang="en-US" smtClean="0"/>
              <a:t>6</a:t>
            </a:fld>
            <a:endParaRPr lang="en-US" dirty="0"/>
          </a:p>
        </p:txBody>
      </p:sp>
    </p:spTree>
    <p:extLst>
      <p:ext uri="{BB962C8B-B14F-4D97-AF65-F5344CB8AC3E}">
        <p14:creationId xmlns:p14="http://schemas.microsoft.com/office/powerpoint/2010/main" val="646702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DAF213-026E-4EFD-B7C0-AE74235EC3F1}" type="slidenum">
              <a:rPr lang="en-US" smtClean="0"/>
              <a:t>7</a:t>
            </a:fld>
            <a:endParaRPr lang="en-US" dirty="0"/>
          </a:p>
        </p:txBody>
      </p:sp>
    </p:spTree>
    <p:extLst>
      <p:ext uri="{BB962C8B-B14F-4D97-AF65-F5344CB8AC3E}">
        <p14:creationId xmlns:p14="http://schemas.microsoft.com/office/powerpoint/2010/main" val="3053391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DAF213-026E-4EFD-B7C0-AE74235EC3F1}" type="slidenum">
              <a:rPr lang="en-US" smtClean="0"/>
              <a:t>8</a:t>
            </a:fld>
            <a:endParaRPr lang="en-US" dirty="0"/>
          </a:p>
        </p:txBody>
      </p:sp>
    </p:spTree>
    <p:extLst>
      <p:ext uri="{BB962C8B-B14F-4D97-AF65-F5344CB8AC3E}">
        <p14:creationId xmlns:p14="http://schemas.microsoft.com/office/powerpoint/2010/main" val="2002065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DAF213-026E-4EFD-B7C0-AE74235EC3F1}" type="slidenum">
              <a:rPr lang="en-US" smtClean="0"/>
              <a:t>11</a:t>
            </a:fld>
            <a:endParaRPr lang="en-US" dirty="0"/>
          </a:p>
        </p:txBody>
      </p:sp>
    </p:spTree>
    <p:extLst>
      <p:ext uri="{BB962C8B-B14F-4D97-AF65-F5344CB8AC3E}">
        <p14:creationId xmlns:p14="http://schemas.microsoft.com/office/powerpoint/2010/main" val="9004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6F892-2430-A7C0-2D4B-87F987EABB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62174-D1F5-E5D5-CB7B-D74D90A597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E3E4D-12AB-AF55-337E-80DBA618B342}"/>
              </a:ext>
            </a:extLst>
          </p:cNvPr>
          <p:cNvSpPr>
            <a:spLocks noGrp="1"/>
          </p:cNvSpPr>
          <p:nvPr>
            <p:ph type="body" idx="1"/>
          </p:nvPr>
        </p:nvSpPr>
        <p:spPr/>
        <p:txBody>
          <a:bodyPr/>
          <a:lstStyle/>
          <a:p>
            <a:r>
              <a:rPr lang="en-US" dirty="0"/>
              <a:t>TA is  matched through parks bond, but it would be helpful to have a established funding source </a:t>
            </a:r>
          </a:p>
        </p:txBody>
      </p:sp>
      <p:sp>
        <p:nvSpPr>
          <p:cNvPr id="4" name="Slide Number Placeholder 3">
            <a:extLst>
              <a:ext uri="{FF2B5EF4-FFF2-40B4-BE49-F238E27FC236}">
                <a16:creationId xmlns:a16="http://schemas.microsoft.com/office/drawing/2014/main" id="{53E8A479-C0E4-0206-C4A7-0789CA7158DB}"/>
              </a:ext>
            </a:extLst>
          </p:cNvPr>
          <p:cNvSpPr>
            <a:spLocks noGrp="1"/>
          </p:cNvSpPr>
          <p:nvPr>
            <p:ph type="sldNum" sz="quarter" idx="5"/>
          </p:nvPr>
        </p:nvSpPr>
        <p:spPr/>
        <p:txBody>
          <a:bodyPr/>
          <a:lstStyle/>
          <a:p>
            <a:fld id="{BEDAF213-026E-4EFD-B7C0-AE74235EC3F1}" type="slidenum">
              <a:rPr lang="en-US" smtClean="0"/>
              <a:t>12</a:t>
            </a:fld>
            <a:endParaRPr lang="en-US" dirty="0"/>
          </a:p>
        </p:txBody>
      </p:sp>
    </p:spTree>
    <p:extLst>
      <p:ext uri="{BB962C8B-B14F-4D97-AF65-F5344CB8AC3E}">
        <p14:creationId xmlns:p14="http://schemas.microsoft.com/office/powerpoint/2010/main" val="87775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0C15-29A4-7EAF-6911-11B91BAF78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4A75A0-5D6E-3192-E37C-5C94C2A08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8">
            <a:extLst>
              <a:ext uri="{FF2B5EF4-FFF2-40B4-BE49-F238E27FC236}">
                <a16:creationId xmlns:a16="http://schemas.microsoft.com/office/drawing/2014/main" id="{3F14A6DA-C0D3-C628-E5AD-8739825B9E00}"/>
              </a:ext>
            </a:extLst>
          </p:cNvPr>
          <p:cNvSpPr>
            <a:spLocks noGrp="1"/>
          </p:cNvSpPr>
          <p:nvPr>
            <p:ph type="sldNum" sz="quarter" idx="12"/>
          </p:nvPr>
        </p:nvSpPr>
        <p:spPr>
          <a:xfrm>
            <a:off x="606778" y="6028972"/>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dirty="0"/>
          </a:p>
        </p:txBody>
      </p:sp>
    </p:spTree>
    <p:extLst>
      <p:ext uri="{BB962C8B-B14F-4D97-AF65-F5344CB8AC3E}">
        <p14:creationId xmlns:p14="http://schemas.microsoft.com/office/powerpoint/2010/main" val="423480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5242-9FD0-BA3A-0069-C7A2EF6B9D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D7D0F9-2F43-6CA8-73F1-88D41C1B3E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11A36-BF50-B0CE-5F40-F26AC51B76BB}"/>
              </a:ext>
            </a:extLst>
          </p:cNvPr>
          <p:cNvSpPr>
            <a:spLocks noGrp="1"/>
          </p:cNvSpPr>
          <p:nvPr>
            <p:ph type="dt" sz="half" idx="10"/>
          </p:nvPr>
        </p:nvSpPr>
        <p:spPr>
          <a:xfrm>
            <a:off x="838200" y="6356350"/>
            <a:ext cx="2743200" cy="365125"/>
          </a:xfrm>
          <a:prstGeom prst="rect">
            <a:avLst/>
          </a:prstGeom>
        </p:spPr>
        <p:txBody>
          <a:bodyPr/>
          <a:lstStyle/>
          <a:p>
            <a:fld id="{0D335B19-3239-4821-BA41-4A85223FA6A7}" type="datetime1">
              <a:rPr lang="en-US" smtClean="0"/>
              <a:t>11/7/2024</a:t>
            </a:fld>
            <a:endParaRPr lang="en-US" dirty="0"/>
          </a:p>
        </p:txBody>
      </p:sp>
      <p:sp>
        <p:nvSpPr>
          <p:cNvPr id="5" name="Footer Placeholder 4">
            <a:extLst>
              <a:ext uri="{FF2B5EF4-FFF2-40B4-BE49-F238E27FC236}">
                <a16:creationId xmlns:a16="http://schemas.microsoft.com/office/drawing/2014/main" id="{39279C58-723F-BD9A-D495-60997E0B9C5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15E6367-B94B-F6ED-EA45-75CED3629D8A}"/>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302176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E3492-9793-0DF9-D474-A3BF623359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F53FAE-D8EF-B522-9A8B-1BBCF587DC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76413-696F-A66A-647E-3B167A7B937B}"/>
              </a:ext>
            </a:extLst>
          </p:cNvPr>
          <p:cNvSpPr>
            <a:spLocks noGrp="1"/>
          </p:cNvSpPr>
          <p:nvPr>
            <p:ph type="dt" sz="half" idx="10"/>
          </p:nvPr>
        </p:nvSpPr>
        <p:spPr>
          <a:xfrm>
            <a:off x="838200" y="6356350"/>
            <a:ext cx="2743200" cy="365125"/>
          </a:xfrm>
          <a:prstGeom prst="rect">
            <a:avLst/>
          </a:prstGeom>
        </p:spPr>
        <p:txBody>
          <a:bodyPr/>
          <a:lstStyle/>
          <a:p>
            <a:fld id="{7BF1ED7F-2FB4-489E-8A68-0FB9066B2799}" type="datetime1">
              <a:rPr lang="en-US" smtClean="0"/>
              <a:t>11/7/2024</a:t>
            </a:fld>
            <a:endParaRPr lang="en-US" dirty="0"/>
          </a:p>
        </p:txBody>
      </p:sp>
      <p:sp>
        <p:nvSpPr>
          <p:cNvPr id="5" name="Footer Placeholder 4">
            <a:extLst>
              <a:ext uri="{FF2B5EF4-FFF2-40B4-BE49-F238E27FC236}">
                <a16:creationId xmlns:a16="http://schemas.microsoft.com/office/drawing/2014/main" id="{D26356A2-E831-7A73-D263-11ECD6B2E24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DFAE871-6629-800D-B944-AD029FFD40D9}"/>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414506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9040-6E81-C4FC-D2A5-0F91B6DAB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B2678-D324-959E-5B8C-4103B88E9A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B085382-7AD5-CB97-DE83-F0BE945C37BA}"/>
              </a:ext>
            </a:extLst>
          </p:cNvPr>
          <p:cNvSpPr>
            <a:spLocks noGrp="1"/>
          </p:cNvSpPr>
          <p:nvPr>
            <p:ph type="sldNum" sz="quarter" idx="12"/>
          </p:nvPr>
        </p:nvSpPr>
        <p:spPr>
          <a:xfrm>
            <a:off x="460022" y="6192221"/>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dirty="0"/>
          </a:p>
        </p:txBody>
      </p:sp>
    </p:spTree>
    <p:extLst>
      <p:ext uri="{BB962C8B-B14F-4D97-AF65-F5344CB8AC3E}">
        <p14:creationId xmlns:p14="http://schemas.microsoft.com/office/powerpoint/2010/main" val="191755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F51F-FF6A-A1D2-CDA3-9CDFD28677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AA80C8-3DA8-4480-F376-FEBC78BBCF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3850A1-D443-8532-4A96-1CAAC8D373AC}"/>
              </a:ext>
            </a:extLst>
          </p:cNvPr>
          <p:cNvSpPr>
            <a:spLocks noGrp="1"/>
          </p:cNvSpPr>
          <p:nvPr>
            <p:ph type="dt" sz="half" idx="10"/>
          </p:nvPr>
        </p:nvSpPr>
        <p:spPr>
          <a:xfrm>
            <a:off x="838200" y="6356350"/>
            <a:ext cx="2743200" cy="365125"/>
          </a:xfrm>
          <a:prstGeom prst="rect">
            <a:avLst/>
          </a:prstGeom>
        </p:spPr>
        <p:txBody>
          <a:bodyPr/>
          <a:lstStyle/>
          <a:p>
            <a:fld id="{C63A7AB1-B72A-49B7-BA47-299C44DC17BA}" type="datetime1">
              <a:rPr lang="en-US" smtClean="0"/>
              <a:t>11/7/2024</a:t>
            </a:fld>
            <a:endParaRPr lang="en-US" dirty="0"/>
          </a:p>
        </p:txBody>
      </p:sp>
      <p:sp>
        <p:nvSpPr>
          <p:cNvPr id="5" name="Footer Placeholder 4">
            <a:extLst>
              <a:ext uri="{FF2B5EF4-FFF2-40B4-BE49-F238E27FC236}">
                <a16:creationId xmlns:a16="http://schemas.microsoft.com/office/drawing/2014/main" id="{617E27A6-98EF-0932-A3BD-47974F960B9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C3BD46D-139E-540C-B901-D8B60DD610DD}"/>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200574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48ECC-D652-E8F9-17F9-E6796CEBD4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78BE9-9FF8-5D09-9B25-8BEB1EE4B9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D11461-53D5-4896-1AB9-B5CCBBD97F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E29BE-AC45-0D3D-7E04-F8B0F0FCB97C}"/>
              </a:ext>
            </a:extLst>
          </p:cNvPr>
          <p:cNvSpPr>
            <a:spLocks noGrp="1"/>
          </p:cNvSpPr>
          <p:nvPr>
            <p:ph type="dt" sz="half" idx="10"/>
          </p:nvPr>
        </p:nvSpPr>
        <p:spPr>
          <a:xfrm>
            <a:off x="838200" y="6356350"/>
            <a:ext cx="2743200" cy="365125"/>
          </a:xfrm>
          <a:prstGeom prst="rect">
            <a:avLst/>
          </a:prstGeom>
        </p:spPr>
        <p:txBody>
          <a:bodyPr/>
          <a:lstStyle/>
          <a:p>
            <a:fld id="{790EC45C-7EB0-4884-BA3E-4EE65C849B37}" type="datetime1">
              <a:rPr lang="en-US" smtClean="0"/>
              <a:t>11/7/2024</a:t>
            </a:fld>
            <a:endParaRPr lang="en-US" dirty="0"/>
          </a:p>
        </p:txBody>
      </p:sp>
      <p:sp>
        <p:nvSpPr>
          <p:cNvPr id="6" name="Footer Placeholder 5">
            <a:extLst>
              <a:ext uri="{FF2B5EF4-FFF2-40B4-BE49-F238E27FC236}">
                <a16:creationId xmlns:a16="http://schemas.microsoft.com/office/drawing/2014/main" id="{BA05E286-D48A-875F-9B59-1277CFF128E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A30B342-0DA4-715D-0069-120AFA7E582B}"/>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178168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36B6-5ED9-8C0B-03B1-401DE3C304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CFA0B-6684-0759-7B0C-94582A392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DABFA-ABC0-54E5-A661-A92E47EBD9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787813-E04D-4481-4B26-8FEF7BEE98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1B4EE-DA92-5D26-0682-7221ECBE04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7994E5-E271-7756-F0D6-7435F891B0CA}"/>
              </a:ext>
            </a:extLst>
          </p:cNvPr>
          <p:cNvSpPr>
            <a:spLocks noGrp="1"/>
          </p:cNvSpPr>
          <p:nvPr>
            <p:ph type="dt" sz="half" idx="10"/>
          </p:nvPr>
        </p:nvSpPr>
        <p:spPr>
          <a:xfrm>
            <a:off x="838200" y="6356350"/>
            <a:ext cx="2743200" cy="365125"/>
          </a:xfrm>
          <a:prstGeom prst="rect">
            <a:avLst/>
          </a:prstGeom>
        </p:spPr>
        <p:txBody>
          <a:bodyPr/>
          <a:lstStyle/>
          <a:p>
            <a:fld id="{3FF54632-1816-4F7C-BEB7-2EABAF5FCB99}" type="datetime1">
              <a:rPr lang="en-US" smtClean="0"/>
              <a:t>11/7/2024</a:t>
            </a:fld>
            <a:endParaRPr lang="en-US" dirty="0"/>
          </a:p>
        </p:txBody>
      </p:sp>
      <p:sp>
        <p:nvSpPr>
          <p:cNvPr id="8" name="Footer Placeholder 7">
            <a:extLst>
              <a:ext uri="{FF2B5EF4-FFF2-40B4-BE49-F238E27FC236}">
                <a16:creationId xmlns:a16="http://schemas.microsoft.com/office/drawing/2014/main" id="{A542767C-152E-93FE-E3A9-F820D66498C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AF1277B0-726F-2733-D962-FE8DF9676E18}"/>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365322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3553-5AD0-6DE8-CD30-90FDD357F8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F2AE5D-7C45-1031-578E-A226060D954B}"/>
              </a:ext>
            </a:extLst>
          </p:cNvPr>
          <p:cNvSpPr>
            <a:spLocks noGrp="1"/>
          </p:cNvSpPr>
          <p:nvPr>
            <p:ph type="dt" sz="half" idx="10"/>
          </p:nvPr>
        </p:nvSpPr>
        <p:spPr>
          <a:xfrm>
            <a:off x="838200" y="6356350"/>
            <a:ext cx="2743200" cy="365125"/>
          </a:xfrm>
          <a:prstGeom prst="rect">
            <a:avLst/>
          </a:prstGeom>
        </p:spPr>
        <p:txBody>
          <a:bodyPr/>
          <a:lstStyle/>
          <a:p>
            <a:fld id="{283ADF1D-66A8-406A-9DCA-618044B1CE95}" type="datetime1">
              <a:rPr lang="en-US" smtClean="0"/>
              <a:t>11/7/2024</a:t>
            </a:fld>
            <a:endParaRPr lang="en-US" dirty="0"/>
          </a:p>
        </p:txBody>
      </p:sp>
      <p:sp>
        <p:nvSpPr>
          <p:cNvPr id="4" name="Footer Placeholder 3">
            <a:extLst>
              <a:ext uri="{FF2B5EF4-FFF2-40B4-BE49-F238E27FC236}">
                <a16:creationId xmlns:a16="http://schemas.microsoft.com/office/drawing/2014/main" id="{416F5924-A68B-36F4-B4DC-88292E9091D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91DA005A-81A1-271D-BA18-B3B83ABA05E1}"/>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261730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53D3E8-B213-9822-46F0-A62C6446EF8A}"/>
              </a:ext>
            </a:extLst>
          </p:cNvPr>
          <p:cNvSpPr>
            <a:spLocks noGrp="1"/>
          </p:cNvSpPr>
          <p:nvPr>
            <p:ph type="dt" sz="half" idx="10"/>
          </p:nvPr>
        </p:nvSpPr>
        <p:spPr>
          <a:xfrm>
            <a:off x="838200" y="6356350"/>
            <a:ext cx="2743200" cy="365125"/>
          </a:xfrm>
          <a:prstGeom prst="rect">
            <a:avLst/>
          </a:prstGeom>
        </p:spPr>
        <p:txBody>
          <a:bodyPr/>
          <a:lstStyle/>
          <a:p>
            <a:fld id="{9311316A-7EBD-4780-B79D-D1E8EFB6A87D}" type="datetime1">
              <a:rPr lang="en-US" smtClean="0"/>
              <a:t>11/7/2024</a:t>
            </a:fld>
            <a:endParaRPr lang="en-US" dirty="0"/>
          </a:p>
        </p:txBody>
      </p:sp>
      <p:sp>
        <p:nvSpPr>
          <p:cNvPr id="3" name="Footer Placeholder 2">
            <a:extLst>
              <a:ext uri="{FF2B5EF4-FFF2-40B4-BE49-F238E27FC236}">
                <a16:creationId xmlns:a16="http://schemas.microsoft.com/office/drawing/2014/main" id="{0B5EC94B-CD63-1125-81FB-75877682356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D8F176D-0D8E-480C-B4B3-DDAB59BA5A24}"/>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103007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2363-E97C-518A-1180-D0F087208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389E4B-06B7-B88D-2DFE-62D44421D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6DD495-058C-6170-970D-739AE49A0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0F3943-7386-DFA1-D1D0-31DCF62587C3}"/>
              </a:ext>
            </a:extLst>
          </p:cNvPr>
          <p:cNvSpPr>
            <a:spLocks noGrp="1"/>
          </p:cNvSpPr>
          <p:nvPr>
            <p:ph type="dt" sz="half" idx="10"/>
          </p:nvPr>
        </p:nvSpPr>
        <p:spPr>
          <a:xfrm>
            <a:off x="838200" y="6356350"/>
            <a:ext cx="2743200" cy="365125"/>
          </a:xfrm>
          <a:prstGeom prst="rect">
            <a:avLst/>
          </a:prstGeom>
        </p:spPr>
        <p:txBody>
          <a:bodyPr/>
          <a:lstStyle/>
          <a:p>
            <a:fld id="{37760D4B-6D34-4F4F-9156-93D7C788CA48}" type="datetime1">
              <a:rPr lang="en-US" smtClean="0"/>
              <a:t>11/7/2024</a:t>
            </a:fld>
            <a:endParaRPr lang="en-US" dirty="0"/>
          </a:p>
        </p:txBody>
      </p:sp>
      <p:sp>
        <p:nvSpPr>
          <p:cNvPr id="6" name="Footer Placeholder 5">
            <a:extLst>
              <a:ext uri="{FF2B5EF4-FFF2-40B4-BE49-F238E27FC236}">
                <a16:creationId xmlns:a16="http://schemas.microsoft.com/office/drawing/2014/main" id="{BA041829-0397-2189-8262-E5D209D36D5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D533119-363C-ED54-F2ED-F7E674B8EAB2}"/>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53515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B2AA-F562-55C3-166C-7804C9043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B19756-664C-522B-EC03-046C76BDC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094C97C-B726-88B3-12D0-18A8830A7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CBFC9-AA51-AB4D-BA4A-7EC4503B1BD5}"/>
              </a:ext>
            </a:extLst>
          </p:cNvPr>
          <p:cNvSpPr>
            <a:spLocks noGrp="1"/>
          </p:cNvSpPr>
          <p:nvPr>
            <p:ph type="dt" sz="half" idx="10"/>
          </p:nvPr>
        </p:nvSpPr>
        <p:spPr>
          <a:xfrm>
            <a:off x="838200" y="6356350"/>
            <a:ext cx="2743200" cy="365125"/>
          </a:xfrm>
          <a:prstGeom prst="rect">
            <a:avLst/>
          </a:prstGeom>
        </p:spPr>
        <p:txBody>
          <a:bodyPr/>
          <a:lstStyle/>
          <a:p>
            <a:fld id="{EE1EDFF7-7AA3-4703-9A0B-A824C63FEF71}" type="datetime1">
              <a:rPr lang="en-US" smtClean="0"/>
              <a:t>11/7/2024</a:t>
            </a:fld>
            <a:endParaRPr lang="en-US" dirty="0"/>
          </a:p>
        </p:txBody>
      </p:sp>
      <p:sp>
        <p:nvSpPr>
          <p:cNvPr id="6" name="Footer Placeholder 5">
            <a:extLst>
              <a:ext uri="{FF2B5EF4-FFF2-40B4-BE49-F238E27FC236}">
                <a16:creationId xmlns:a16="http://schemas.microsoft.com/office/drawing/2014/main" id="{82664E35-D856-7ECF-E8C8-B5D5B708719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8FCF93-0CA7-D137-FDB2-4DFF0F1DBDDF}"/>
              </a:ext>
            </a:extLst>
          </p:cNvPr>
          <p:cNvSpPr>
            <a:spLocks noGrp="1"/>
          </p:cNvSpPr>
          <p:nvPr>
            <p:ph type="sldNum" sz="quarter" idx="12"/>
          </p:nvPr>
        </p:nvSpPr>
        <p:spPr/>
        <p:txBody>
          <a:bodyPr/>
          <a:lstStyle/>
          <a:p>
            <a:fld id="{C909ABD2-4574-433D-8B11-1782A1457D95}" type="slidenum">
              <a:rPr lang="en-US" smtClean="0"/>
              <a:t>‹#›</a:t>
            </a:fld>
            <a:endParaRPr lang="en-US" dirty="0"/>
          </a:p>
        </p:txBody>
      </p:sp>
    </p:spTree>
    <p:extLst>
      <p:ext uri="{BB962C8B-B14F-4D97-AF65-F5344CB8AC3E}">
        <p14:creationId xmlns:p14="http://schemas.microsoft.com/office/powerpoint/2010/main" val="355318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7BBF0-748E-A6ED-CA5E-97F3292C8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 HERE</a:t>
            </a:r>
          </a:p>
        </p:txBody>
      </p:sp>
      <p:sp>
        <p:nvSpPr>
          <p:cNvPr id="3" name="Text Placeholder 2">
            <a:extLst>
              <a:ext uri="{FF2B5EF4-FFF2-40B4-BE49-F238E27FC236}">
                <a16:creationId xmlns:a16="http://schemas.microsoft.com/office/drawing/2014/main" id="{4CF02EAF-2D6B-F2F1-25A6-FE6CD15DD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DC3C452-C450-4D39-0F5D-3A6348C208E4}"/>
              </a:ext>
            </a:extLst>
          </p:cNvPr>
          <p:cNvSpPr>
            <a:spLocks noGrp="1"/>
          </p:cNvSpPr>
          <p:nvPr>
            <p:ph type="sldNum" sz="quarter" idx="4"/>
          </p:nvPr>
        </p:nvSpPr>
        <p:spPr>
          <a:xfrm>
            <a:off x="539045" y="6200246"/>
            <a:ext cx="2743200" cy="365125"/>
          </a:xfrm>
          <a:prstGeom prst="rect">
            <a:avLst/>
          </a:prstGeom>
        </p:spPr>
        <p:txBody>
          <a:bodyPr vert="horz" lIns="91440" tIns="45720" rIns="91440" bIns="45720" rtlCol="0" anchor="ctr"/>
          <a:lstStyle>
            <a:lvl1pPr algn="l">
              <a:defRPr sz="4800" b="1">
                <a:solidFill>
                  <a:schemeClr val="tx2">
                    <a:lumMod val="75000"/>
                    <a:lumOff val="25000"/>
                  </a:schemeClr>
                </a:solidFill>
                <a:latin typeface="+mn-lt"/>
              </a:defRPr>
            </a:lvl1pPr>
          </a:lstStyle>
          <a:p>
            <a:fld id="{C909ABD2-4574-433D-8B11-1782A1457D95}" type="slidenum">
              <a:rPr lang="en-US" smtClean="0"/>
              <a:pPr/>
              <a:t>‹#›</a:t>
            </a:fld>
            <a:endParaRPr lang="en-US" dirty="0"/>
          </a:p>
        </p:txBody>
      </p:sp>
    </p:spTree>
    <p:extLst>
      <p:ext uri="{BB962C8B-B14F-4D97-AF65-F5344CB8AC3E}">
        <p14:creationId xmlns:p14="http://schemas.microsoft.com/office/powerpoint/2010/main" val="207189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3DACC85-833D-7267-0A49-26FAFBAE36CD}"/>
              </a:ext>
            </a:extLst>
          </p:cNvPr>
          <p:cNvSpPr txBox="1"/>
          <p:nvPr/>
        </p:nvSpPr>
        <p:spPr>
          <a:xfrm>
            <a:off x="498021" y="3931104"/>
            <a:ext cx="5057775" cy="1323439"/>
          </a:xfrm>
          <a:prstGeom prst="rect">
            <a:avLst/>
          </a:prstGeom>
          <a:noFill/>
        </p:spPr>
        <p:txBody>
          <a:bodyPr wrap="square" rtlCol="0">
            <a:spAutoFit/>
          </a:bodyPr>
          <a:lstStyle/>
          <a:p>
            <a:r>
              <a:rPr lang="en-US" sz="8000" b="1" spc="300" dirty="0">
                <a:solidFill>
                  <a:schemeClr val="bg1"/>
                </a:solidFill>
                <a:latin typeface="Vancouver V.20" panose="00000506000000000000" pitchFamily="2" charset="0"/>
                <a:cs typeface="Arial" panose="020B0604020202020204" pitchFamily="34" charset="0"/>
              </a:rPr>
              <a:t>TITLE HERE</a:t>
            </a:r>
          </a:p>
        </p:txBody>
      </p:sp>
      <p:sp>
        <p:nvSpPr>
          <p:cNvPr id="2" name="TextBox 1">
            <a:extLst>
              <a:ext uri="{FF2B5EF4-FFF2-40B4-BE49-F238E27FC236}">
                <a16:creationId xmlns:a16="http://schemas.microsoft.com/office/drawing/2014/main" id="{4BC83CB3-686D-9D7B-8369-F242735BB692}"/>
              </a:ext>
            </a:extLst>
          </p:cNvPr>
          <p:cNvSpPr txBox="1"/>
          <p:nvPr/>
        </p:nvSpPr>
        <p:spPr>
          <a:xfrm>
            <a:off x="498021" y="3931103"/>
            <a:ext cx="6419850" cy="1323439"/>
          </a:xfrm>
          <a:prstGeom prst="rect">
            <a:avLst/>
          </a:prstGeom>
          <a:noFill/>
        </p:spPr>
        <p:txBody>
          <a:bodyPr wrap="square" rtlCol="0">
            <a:spAutoFit/>
          </a:bodyPr>
          <a:lstStyle/>
          <a:p>
            <a:r>
              <a:rPr lang="en-US" sz="8000" b="1" spc="300" dirty="0">
                <a:solidFill>
                  <a:schemeClr val="bg1"/>
                </a:solidFill>
                <a:latin typeface="Vancouver V.20" panose="00000506000000000000" pitchFamily="2" charset="0"/>
                <a:cs typeface="Arial" panose="020B0604020202020204" pitchFamily="34" charset="0"/>
              </a:rPr>
              <a:t>TITLE HERE</a:t>
            </a:r>
          </a:p>
        </p:txBody>
      </p:sp>
      <p:pic>
        <p:nvPicPr>
          <p:cNvPr id="5" name="Picture 4" descr="A city with tall buildings&#10;&#10;Description automatically generated">
            <a:extLst>
              <a:ext uri="{FF2B5EF4-FFF2-40B4-BE49-F238E27FC236}">
                <a16:creationId xmlns:a16="http://schemas.microsoft.com/office/drawing/2014/main" id="{D9684E57-D90E-844E-0F19-95E7F40C1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DFDD6E9-B1D6-BF55-3830-A0B52000F9F8}"/>
              </a:ext>
            </a:extLst>
          </p:cNvPr>
          <p:cNvSpPr txBox="1"/>
          <p:nvPr/>
        </p:nvSpPr>
        <p:spPr>
          <a:xfrm>
            <a:off x="498021" y="3500216"/>
            <a:ext cx="10686446" cy="1754326"/>
          </a:xfrm>
          <a:prstGeom prst="rect">
            <a:avLst/>
          </a:prstGeom>
          <a:noFill/>
        </p:spPr>
        <p:txBody>
          <a:bodyPr wrap="square" rtlCol="0">
            <a:spAutoFit/>
          </a:bodyPr>
          <a:lstStyle/>
          <a:p>
            <a:r>
              <a:rPr lang="en-US" sz="5400" b="1" dirty="0">
                <a:solidFill>
                  <a:schemeClr val="bg1"/>
                </a:solidFill>
              </a:rPr>
              <a:t>ITEM 6: PROJECT ACCOUNT FOR GRANT MATCHING PURPOSES</a:t>
            </a:r>
          </a:p>
        </p:txBody>
      </p:sp>
    </p:spTree>
    <p:extLst>
      <p:ext uri="{BB962C8B-B14F-4D97-AF65-F5344CB8AC3E}">
        <p14:creationId xmlns:p14="http://schemas.microsoft.com/office/powerpoint/2010/main" val="365971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background with black and white clouds&#10;&#10;Description automatically generated">
            <a:extLst>
              <a:ext uri="{FF2B5EF4-FFF2-40B4-BE49-F238E27FC236}">
                <a16:creationId xmlns:a16="http://schemas.microsoft.com/office/drawing/2014/main" id="{7E8A2847-590C-2A18-C11F-0862D2B85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914"/>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410849" y="15914"/>
            <a:ext cx="8170333"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WILDCATTER TRAIL PHASE I &amp; 2 </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401424" y="637435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10</a:t>
            </a:fld>
            <a:endParaRPr lang="en-US" b="1" dirty="0">
              <a:latin typeface="+mn-lt"/>
            </a:endParaRPr>
          </a:p>
        </p:txBody>
      </p:sp>
      <p:graphicFrame>
        <p:nvGraphicFramePr>
          <p:cNvPr id="3" name="Table 2">
            <a:extLst>
              <a:ext uri="{FF2B5EF4-FFF2-40B4-BE49-F238E27FC236}">
                <a16:creationId xmlns:a16="http://schemas.microsoft.com/office/drawing/2014/main" id="{9B8B4570-AEE7-DDD7-38AA-BAC4C8415E96}"/>
              </a:ext>
            </a:extLst>
          </p:cNvPr>
          <p:cNvGraphicFramePr>
            <a:graphicFrameLocks noGrp="1"/>
          </p:cNvGraphicFramePr>
          <p:nvPr>
            <p:extLst>
              <p:ext uri="{D42A27DB-BD31-4B8C-83A1-F6EECF244321}">
                <p14:modId xmlns:p14="http://schemas.microsoft.com/office/powerpoint/2010/main" val="3417305694"/>
              </p:ext>
            </p:extLst>
          </p:nvPr>
        </p:nvGraphicFramePr>
        <p:xfrm>
          <a:off x="66947" y="785355"/>
          <a:ext cx="9558780" cy="3625775"/>
        </p:xfrm>
        <a:graphic>
          <a:graphicData uri="http://schemas.openxmlformats.org/drawingml/2006/table">
            <a:tbl>
              <a:tblPr firstRow="1" bandRow="1">
                <a:tableStyleId>{5C22544A-7EE6-4342-B048-85BDC9FD1C3A}</a:tableStyleId>
              </a:tblPr>
              <a:tblGrid>
                <a:gridCol w="4779390">
                  <a:extLst>
                    <a:ext uri="{9D8B030D-6E8A-4147-A177-3AD203B41FA5}">
                      <a16:colId xmlns:a16="http://schemas.microsoft.com/office/drawing/2014/main" val="1447172920"/>
                    </a:ext>
                  </a:extLst>
                </a:gridCol>
                <a:gridCol w="4779390">
                  <a:extLst>
                    <a:ext uri="{9D8B030D-6E8A-4147-A177-3AD203B41FA5}">
                      <a16:colId xmlns:a16="http://schemas.microsoft.com/office/drawing/2014/main" val="2381120726"/>
                    </a:ext>
                  </a:extLst>
                </a:gridCol>
              </a:tblGrid>
              <a:tr h="658891">
                <a:tc>
                  <a:txBody>
                    <a:bodyPr/>
                    <a:lstStyle/>
                    <a:p>
                      <a:pPr algn="ctr"/>
                      <a:r>
                        <a:rPr lang="en-US" sz="1600" u="sng" dirty="0">
                          <a:latin typeface="Arial" panose="020B0604020202020204" pitchFamily="34" charset="0"/>
                          <a:cs typeface="Arial" panose="020B0604020202020204" pitchFamily="34" charset="0"/>
                        </a:rPr>
                        <a:t>Transportation Alternatives Grant </a:t>
                      </a:r>
                    </a:p>
                    <a:p>
                      <a:pPr algn="ctr"/>
                      <a:r>
                        <a:rPr lang="en-US" sz="1600" dirty="0">
                          <a:latin typeface="Arial" panose="020B0604020202020204" pitchFamily="34" charset="0"/>
                          <a:cs typeface="Arial" panose="020B0604020202020204" pitchFamily="34" charset="0"/>
                        </a:rPr>
                        <a:t>Phase 1- Champions,  Tradewinds &amp; Deauville  </a:t>
                      </a:r>
                    </a:p>
                  </a:txBody>
                  <a:tcPr/>
                </a:tc>
                <a:tc>
                  <a:txBody>
                    <a:bodyPr/>
                    <a:lstStyle/>
                    <a:p>
                      <a:pPr algn="ctr"/>
                      <a:r>
                        <a:rPr lang="en-US" sz="1600" u="sng" dirty="0">
                          <a:latin typeface="Arial" panose="020B0604020202020204" pitchFamily="34" charset="0"/>
                          <a:cs typeface="Arial" panose="020B0604020202020204" pitchFamily="34" charset="0"/>
                        </a:rPr>
                        <a:t>TxDOT Category 10 Funds</a:t>
                      </a:r>
                    </a:p>
                    <a:p>
                      <a:pPr algn="ctr"/>
                      <a:r>
                        <a:rPr lang="en-US" sz="1600" u="none" dirty="0">
                          <a:latin typeface="Arial" panose="020B0604020202020204" pitchFamily="34" charset="0"/>
                          <a:cs typeface="Arial" panose="020B0604020202020204" pitchFamily="34" charset="0"/>
                        </a:rPr>
                        <a:t>Phase 2- Arlington to UTPB CEED Building</a:t>
                      </a:r>
                    </a:p>
                  </a:txBody>
                  <a:tcPr/>
                </a:tc>
                <a:extLst>
                  <a:ext uri="{0D108BD9-81ED-4DB2-BD59-A6C34878D82A}">
                    <a16:rowId xmlns:a16="http://schemas.microsoft.com/office/drawing/2014/main" val="1583018473"/>
                  </a:ext>
                </a:extLst>
              </a:tr>
              <a:tr h="2966884">
                <a:tc>
                  <a: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Phase one includes pedestrian shade structures (trailhead), bike and pedestrian trail, and enhanced pedestrian crossing equipment.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Currently finalizing RFQ documents to begin PS&amp;E phase of the project.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Expected to be let for construction early 2026.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Phase two continues the trail west to connect phase one, to University of Texas Permian Basin’s CEED building at the corner of HWY 191 and 1788. </a:t>
                      </a:r>
                    </a:p>
                  </a:txBody>
                  <a:tcPr/>
                </a:tc>
                <a:extLst>
                  <a:ext uri="{0D108BD9-81ED-4DB2-BD59-A6C34878D82A}">
                    <a16:rowId xmlns:a16="http://schemas.microsoft.com/office/drawing/2014/main" val="2783195178"/>
                  </a:ext>
                </a:extLst>
              </a:tr>
            </a:tbl>
          </a:graphicData>
        </a:graphic>
      </p:graphicFrame>
      <p:graphicFrame>
        <p:nvGraphicFramePr>
          <p:cNvPr id="9" name="Table 8">
            <a:extLst>
              <a:ext uri="{FF2B5EF4-FFF2-40B4-BE49-F238E27FC236}">
                <a16:creationId xmlns:a16="http://schemas.microsoft.com/office/drawing/2014/main" id="{69201B9F-4EAB-D719-0FAD-E613FD20E7A0}"/>
              </a:ext>
            </a:extLst>
          </p:cNvPr>
          <p:cNvGraphicFramePr>
            <a:graphicFrameLocks noGrp="1"/>
          </p:cNvGraphicFramePr>
          <p:nvPr>
            <p:extLst>
              <p:ext uri="{D42A27DB-BD31-4B8C-83A1-F6EECF244321}">
                <p14:modId xmlns:p14="http://schemas.microsoft.com/office/powerpoint/2010/main" val="3140595287"/>
              </p:ext>
            </p:extLst>
          </p:nvPr>
        </p:nvGraphicFramePr>
        <p:xfrm>
          <a:off x="143934" y="3526703"/>
          <a:ext cx="4639734" cy="769440"/>
        </p:xfrm>
        <a:graphic>
          <a:graphicData uri="http://schemas.openxmlformats.org/drawingml/2006/table">
            <a:tbl>
              <a:tblPr firstRow="1" bandRow="1">
                <a:tableStyleId>{5C22544A-7EE6-4342-B048-85BDC9FD1C3A}</a:tableStyleId>
              </a:tblPr>
              <a:tblGrid>
                <a:gridCol w="1507067">
                  <a:extLst>
                    <a:ext uri="{9D8B030D-6E8A-4147-A177-3AD203B41FA5}">
                      <a16:colId xmlns:a16="http://schemas.microsoft.com/office/drawing/2014/main" val="2085135100"/>
                    </a:ext>
                  </a:extLst>
                </a:gridCol>
                <a:gridCol w="1667933">
                  <a:extLst>
                    <a:ext uri="{9D8B030D-6E8A-4147-A177-3AD203B41FA5}">
                      <a16:colId xmlns:a16="http://schemas.microsoft.com/office/drawing/2014/main" val="1713244482"/>
                    </a:ext>
                  </a:extLst>
                </a:gridCol>
                <a:gridCol w="1464734">
                  <a:extLst>
                    <a:ext uri="{9D8B030D-6E8A-4147-A177-3AD203B41FA5}">
                      <a16:colId xmlns:a16="http://schemas.microsoft.com/office/drawing/2014/main" val="641119442"/>
                    </a:ext>
                  </a:extLst>
                </a:gridCol>
              </a:tblGrid>
              <a:tr h="384720">
                <a:tc>
                  <a:txBody>
                    <a:bodyPr/>
                    <a:lstStyle/>
                    <a:p>
                      <a:r>
                        <a:rPr lang="en-US" sz="1200" dirty="0"/>
                        <a:t>Awarded Funding </a:t>
                      </a:r>
                    </a:p>
                  </a:txBody>
                  <a:tcPr/>
                </a:tc>
                <a:tc>
                  <a:txBody>
                    <a:bodyPr/>
                    <a:lstStyle/>
                    <a:p>
                      <a:r>
                        <a:rPr lang="en-US" sz="1200" dirty="0"/>
                        <a:t>Required Match </a:t>
                      </a:r>
                    </a:p>
                  </a:txBody>
                  <a:tcPr/>
                </a:tc>
                <a:tc>
                  <a:txBody>
                    <a:bodyPr/>
                    <a:lstStyle/>
                    <a:p>
                      <a:r>
                        <a:rPr lang="en-US" sz="1200" dirty="0"/>
                        <a:t>Total Project Cost</a:t>
                      </a:r>
                    </a:p>
                  </a:txBody>
                  <a:tcPr/>
                </a:tc>
                <a:extLst>
                  <a:ext uri="{0D108BD9-81ED-4DB2-BD59-A6C34878D82A}">
                    <a16:rowId xmlns:a16="http://schemas.microsoft.com/office/drawing/2014/main" val="2501498523"/>
                  </a:ext>
                </a:extLst>
              </a:tr>
              <a:tr h="384720">
                <a:tc>
                  <a:txBody>
                    <a:bodyPr/>
                    <a:lstStyle/>
                    <a:p>
                      <a:r>
                        <a:rPr lang="en-US" dirty="0">
                          <a:latin typeface="Arial" panose="020B0604020202020204" pitchFamily="34" charset="0"/>
                          <a:cs typeface="Arial" panose="020B0604020202020204" pitchFamily="34" charset="0"/>
                        </a:rPr>
                        <a:t>$3,697,495</a:t>
                      </a:r>
                    </a:p>
                  </a:txBody>
                  <a:tcPr/>
                </a:tc>
                <a:tc>
                  <a:txBody>
                    <a:bodyPr/>
                    <a:lstStyle/>
                    <a:p>
                      <a:r>
                        <a:rPr lang="en-US" sz="1600" b="1" dirty="0">
                          <a:latin typeface="Arial" panose="020B0604020202020204" pitchFamily="34" charset="0"/>
                          <a:cs typeface="Arial" panose="020B0604020202020204" pitchFamily="34" charset="0"/>
                        </a:rPr>
                        <a:t>$924,974 (20%)</a:t>
                      </a:r>
                    </a:p>
                  </a:txBody>
                  <a:tcPr/>
                </a:tc>
                <a:tc>
                  <a:txBody>
                    <a:bodyPr/>
                    <a:lstStyle/>
                    <a:p>
                      <a:r>
                        <a:rPr lang="en-US" dirty="0">
                          <a:latin typeface="Arial" panose="020B0604020202020204" pitchFamily="34" charset="0"/>
                          <a:cs typeface="Arial" panose="020B0604020202020204" pitchFamily="34" charset="0"/>
                        </a:rPr>
                        <a:t>$4,622,469</a:t>
                      </a:r>
                    </a:p>
                  </a:txBody>
                  <a:tcPr/>
                </a:tc>
                <a:extLst>
                  <a:ext uri="{0D108BD9-81ED-4DB2-BD59-A6C34878D82A}">
                    <a16:rowId xmlns:a16="http://schemas.microsoft.com/office/drawing/2014/main" val="753352999"/>
                  </a:ext>
                </a:extLst>
              </a:tr>
            </a:tbl>
          </a:graphicData>
        </a:graphic>
      </p:graphicFrame>
      <p:graphicFrame>
        <p:nvGraphicFramePr>
          <p:cNvPr id="10" name="Table 9">
            <a:extLst>
              <a:ext uri="{FF2B5EF4-FFF2-40B4-BE49-F238E27FC236}">
                <a16:creationId xmlns:a16="http://schemas.microsoft.com/office/drawing/2014/main" id="{DF89F4F8-0379-3775-E6DB-89EA0A1F9747}"/>
              </a:ext>
            </a:extLst>
          </p:cNvPr>
          <p:cNvGraphicFramePr>
            <a:graphicFrameLocks noGrp="1"/>
          </p:cNvGraphicFramePr>
          <p:nvPr>
            <p:extLst>
              <p:ext uri="{D42A27DB-BD31-4B8C-83A1-F6EECF244321}">
                <p14:modId xmlns:p14="http://schemas.microsoft.com/office/powerpoint/2010/main" val="2308301168"/>
              </p:ext>
            </p:extLst>
          </p:nvPr>
        </p:nvGraphicFramePr>
        <p:xfrm>
          <a:off x="4918698" y="3526703"/>
          <a:ext cx="4639734" cy="769440"/>
        </p:xfrm>
        <a:graphic>
          <a:graphicData uri="http://schemas.openxmlformats.org/drawingml/2006/table">
            <a:tbl>
              <a:tblPr firstRow="1" bandRow="1">
                <a:tableStyleId>{5C22544A-7EE6-4342-B048-85BDC9FD1C3A}</a:tableStyleId>
              </a:tblPr>
              <a:tblGrid>
                <a:gridCol w="1546578">
                  <a:extLst>
                    <a:ext uri="{9D8B030D-6E8A-4147-A177-3AD203B41FA5}">
                      <a16:colId xmlns:a16="http://schemas.microsoft.com/office/drawing/2014/main" val="2085135100"/>
                    </a:ext>
                  </a:extLst>
                </a:gridCol>
                <a:gridCol w="1546578">
                  <a:extLst>
                    <a:ext uri="{9D8B030D-6E8A-4147-A177-3AD203B41FA5}">
                      <a16:colId xmlns:a16="http://schemas.microsoft.com/office/drawing/2014/main" val="1713244482"/>
                    </a:ext>
                  </a:extLst>
                </a:gridCol>
                <a:gridCol w="1546578">
                  <a:extLst>
                    <a:ext uri="{9D8B030D-6E8A-4147-A177-3AD203B41FA5}">
                      <a16:colId xmlns:a16="http://schemas.microsoft.com/office/drawing/2014/main" val="641119442"/>
                    </a:ext>
                  </a:extLst>
                </a:gridCol>
              </a:tblGrid>
              <a:tr h="384720">
                <a:tc>
                  <a:txBody>
                    <a:bodyPr/>
                    <a:lstStyle/>
                    <a:p>
                      <a:r>
                        <a:rPr lang="en-US" sz="1200" dirty="0"/>
                        <a:t>Awarded Funding </a:t>
                      </a:r>
                    </a:p>
                  </a:txBody>
                  <a:tcPr/>
                </a:tc>
                <a:tc>
                  <a:txBody>
                    <a:bodyPr/>
                    <a:lstStyle/>
                    <a:p>
                      <a:r>
                        <a:rPr lang="en-US" sz="1200" dirty="0"/>
                        <a:t>Required Match </a:t>
                      </a:r>
                    </a:p>
                  </a:txBody>
                  <a:tcPr/>
                </a:tc>
                <a:tc>
                  <a:txBody>
                    <a:bodyPr/>
                    <a:lstStyle/>
                    <a:p>
                      <a:r>
                        <a:rPr lang="en-US" sz="1200" dirty="0"/>
                        <a:t>Total Project Cost</a:t>
                      </a:r>
                    </a:p>
                  </a:txBody>
                  <a:tcPr/>
                </a:tc>
                <a:extLst>
                  <a:ext uri="{0D108BD9-81ED-4DB2-BD59-A6C34878D82A}">
                    <a16:rowId xmlns:a16="http://schemas.microsoft.com/office/drawing/2014/main" val="2501498523"/>
                  </a:ext>
                </a:extLst>
              </a:tr>
              <a:tr h="384720">
                <a:tc>
                  <a:txBody>
                    <a:bodyPr/>
                    <a:lstStyle/>
                    <a:p>
                      <a:r>
                        <a:rPr lang="en-US" dirty="0">
                          <a:latin typeface="Arial" panose="020B0604020202020204" pitchFamily="34" charset="0"/>
                          <a:cs typeface="Arial" panose="020B0604020202020204" pitchFamily="34" charset="0"/>
                        </a:rPr>
                        <a:t>$2,970,000</a:t>
                      </a:r>
                    </a:p>
                  </a:txBody>
                  <a:tcPr/>
                </a:tc>
                <a:tc>
                  <a:txBody>
                    <a:bodyPr/>
                    <a:lstStyle/>
                    <a:p>
                      <a:r>
                        <a:rPr lang="en-US" b="1" dirty="0">
                          <a:latin typeface="Arial" panose="020B0604020202020204" pitchFamily="34" charset="0"/>
                          <a:cs typeface="Arial" panose="020B0604020202020204" pitchFamily="34" charset="0"/>
                        </a:rPr>
                        <a:t>$0</a:t>
                      </a:r>
                    </a:p>
                  </a:txBody>
                  <a:tcPr/>
                </a:tc>
                <a:tc>
                  <a:txBody>
                    <a:bodyPr/>
                    <a:lstStyle/>
                    <a:p>
                      <a:r>
                        <a:rPr lang="en-US" dirty="0">
                          <a:latin typeface="Arial" panose="020B0604020202020204" pitchFamily="34" charset="0"/>
                          <a:cs typeface="Arial" panose="020B0604020202020204" pitchFamily="34" charset="0"/>
                        </a:rPr>
                        <a:t>$2,970,000</a:t>
                      </a:r>
                    </a:p>
                  </a:txBody>
                  <a:tcPr/>
                </a:tc>
                <a:extLst>
                  <a:ext uri="{0D108BD9-81ED-4DB2-BD59-A6C34878D82A}">
                    <a16:rowId xmlns:a16="http://schemas.microsoft.com/office/drawing/2014/main" val="753352999"/>
                  </a:ext>
                </a:extLst>
              </a:tr>
            </a:tbl>
          </a:graphicData>
        </a:graphic>
      </p:graphicFrame>
      <p:pic>
        <p:nvPicPr>
          <p:cNvPr id="14" name="Picture 13">
            <a:extLst>
              <a:ext uri="{FF2B5EF4-FFF2-40B4-BE49-F238E27FC236}">
                <a16:creationId xmlns:a16="http://schemas.microsoft.com/office/drawing/2014/main" id="{768F6A01-DB44-2D91-757B-04AA7698B2C0}"/>
              </a:ext>
            </a:extLst>
          </p:cNvPr>
          <p:cNvPicPr>
            <a:picLocks noChangeAspect="1"/>
          </p:cNvPicPr>
          <p:nvPr/>
        </p:nvPicPr>
        <p:blipFill rotWithShape="1">
          <a:blip r:embed="rId3"/>
          <a:srcRect l="3000" t="10423" r="14942" b="10146"/>
          <a:stretch/>
        </p:blipFill>
        <p:spPr>
          <a:xfrm>
            <a:off x="1294157" y="4411130"/>
            <a:ext cx="6979021" cy="2305233"/>
          </a:xfrm>
          <a:prstGeom prst="rect">
            <a:avLst/>
          </a:prstGeom>
        </p:spPr>
      </p:pic>
    </p:spTree>
    <p:extLst>
      <p:ext uri="{BB962C8B-B14F-4D97-AF65-F5344CB8AC3E}">
        <p14:creationId xmlns:p14="http://schemas.microsoft.com/office/powerpoint/2010/main" val="238364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73CAF-C7CA-3F1D-C56C-90D627BFFB52}"/>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B82130A0-E8C4-44EC-F436-F14A6D89766C}"/>
              </a:ext>
            </a:extLst>
          </p:cNvPr>
          <p:cNvSpPr txBox="1"/>
          <p:nvPr/>
        </p:nvSpPr>
        <p:spPr>
          <a:xfrm>
            <a:off x="389466" y="172252"/>
            <a:ext cx="10787519" cy="646331"/>
          </a:xfrm>
          <a:prstGeom prst="rect">
            <a:avLst/>
          </a:prstGeom>
          <a:noFill/>
        </p:spPr>
        <p:txBody>
          <a:bodyPr wrap="square" rtlCol="0">
            <a:spAutoFit/>
          </a:bodyPr>
          <a:lstStyle/>
          <a:p>
            <a:r>
              <a:rPr lang="en-US" sz="36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OTHER GRANT PROGRAM HIGHLIGHTS</a:t>
            </a:r>
          </a:p>
        </p:txBody>
      </p:sp>
      <p:sp>
        <p:nvSpPr>
          <p:cNvPr id="13" name="TextBox 12">
            <a:extLst>
              <a:ext uri="{FF2B5EF4-FFF2-40B4-BE49-F238E27FC236}">
                <a16:creationId xmlns:a16="http://schemas.microsoft.com/office/drawing/2014/main" id="{79E53C6C-D404-7FCF-0F70-1D458FBC17EF}"/>
              </a:ext>
            </a:extLst>
          </p:cNvPr>
          <p:cNvSpPr txBox="1"/>
          <p:nvPr/>
        </p:nvSpPr>
        <p:spPr>
          <a:xfrm>
            <a:off x="389466" y="1305341"/>
            <a:ext cx="11411672" cy="4247317"/>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The grant program has also assisted in </a:t>
            </a:r>
            <a:r>
              <a:rPr lang="en-US" b="1" dirty="0">
                <a:solidFill>
                  <a:srgbClr val="0070C0"/>
                </a:solidFill>
                <a:latin typeface="Arial" panose="020B0604020202020204" pitchFamily="34" charset="0"/>
                <a:cs typeface="Arial" panose="020B0604020202020204" pitchFamily="34" charset="0"/>
              </a:rPr>
              <a:t>securing funding </a:t>
            </a:r>
            <a:r>
              <a:rPr lang="en-US" dirty="0">
                <a:latin typeface="Arial" panose="020B0604020202020204" pitchFamily="34" charset="0"/>
                <a:cs typeface="Arial" panose="020B0604020202020204" pitchFamily="34" charset="0"/>
              </a:rPr>
              <a:t>for the Police Department, Fire Department,  Development Services and Parks and Recreation Department totaling </a:t>
            </a:r>
            <a:r>
              <a:rPr lang="en-US" b="1" dirty="0">
                <a:solidFill>
                  <a:srgbClr val="0070C0"/>
                </a:solidFill>
                <a:latin typeface="Arial" panose="020B0604020202020204" pitchFamily="34" charset="0"/>
                <a:cs typeface="Arial" panose="020B0604020202020204" pitchFamily="34" charset="0"/>
              </a:rPr>
              <a:t>almost $2 million. </a:t>
            </a: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Other Key Accomplishments: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Awarded the S.T.A.R. (Smart Transportation &amp; Advanced Roadways) Award </a:t>
            </a:r>
          </a:p>
          <a:p>
            <a:r>
              <a:rPr lang="en-US" dirty="0">
                <a:latin typeface="Arial" panose="020B0604020202020204" pitchFamily="34" charset="0"/>
                <a:cs typeface="Arial" panose="020B0604020202020204" pitchFamily="34" charset="0"/>
              </a:rPr>
              <a:t>    from TXDOT at the 2024 Innovation Invitational for work done with </a:t>
            </a:r>
          </a:p>
          <a:p>
            <a:r>
              <a:rPr lang="en-US" dirty="0">
                <a:latin typeface="Arial" panose="020B0604020202020204" pitchFamily="34" charset="0"/>
                <a:cs typeface="Arial" panose="020B0604020202020204" pitchFamily="34" charset="0"/>
              </a:rPr>
              <a:t>    Team Permian Basin on a grant application for the Permian Corridor </a:t>
            </a:r>
          </a:p>
          <a:p>
            <a:r>
              <a:rPr lang="en-US" dirty="0">
                <a:latin typeface="Arial" panose="020B0604020202020204" pitchFamily="34" charset="0"/>
                <a:cs typeface="Arial" panose="020B0604020202020204" pitchFamily="34" charset="0"/>
              </a:rPr>
              <a:t>     Assessment and Mitigation Program Pilot</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City of Midland Vision Zero Safety Action Plan received a</a:t>
            </a:r>
          </a:p>
          <a:p>
            <a:r>
              <a:rPr lang="en-US" dirty="0">
                <a:latin typeface="Arial" panose="020B0604020202020204" pitchFamily="34" charset="0"/>
                <a:cs typeface="Arial" panose="020B0604020202020204" pitchFamily="34" charset="0"/>
              </a:rPr>
              <a:t>    Silver Award for transportation planning at the  American </a:t>
            </a:r>
          </a:p>
          <a:p>
            <a:r>
              <a:rPr lang="en-US" dirty="0">
                <a:latin typeface="Arial" panose="020B0604020202020204" pitchFamily="34" charset="0"/>
                <a:cs typeface="Arial" panose="020B0604020202020204" pitchFamily="34" charset="0"/>
              </a:rPr>
              <a:t>    Planning Association- Texas Chapter Conference </a:t>
            </a:r>
          </a:p>
        </p:txBody>
      </p:sp>
      <p:sp>
        <p:nvSpPr>
          <p:cNvPr id="2" name="Slide Number Placeholder 2">
            <a:extLst>
              <a:ext uri="{FF2B5EF4-FFF2-40B4-BE49-F238E27FC236}">
                <a16:creationId xmlns:a16="http://schemas.microsoft.com/office/drawing/2014/main" id="{ED08CAC0-9A68-E60C-0A45-EE0F189F7B0B}"/>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11</a:t>
            </a:fld>
            <a:endParaRPr lang="en-US" b="1" dirty="0">
              <a:latin typeface="+mn-lt"/>
            </a:endParaRPr>
          </a:p>
        </p:txBody>
      </p:sp>
      <p:pic>
        <p:nvPicPr>
          <p:cNvPr id="6" name="Picture 5">
            <a:extLst>
              <a:ext uri="{FF2B5EF4-FFF2-40B4-BE49-F238E27FC236}">
                <a16:creationId xmlns:a16="http://schemas.microsoft.com/office/drawing/2014/main" id="{EE0BDFE4-A1E6-59BD-26EE-BB5EB1211C19}"/>
              </a:ext>
            </a:extLst>
          </p:cNvPr>
          <p:cNvPicPr>
            <a:picLocks noChangeAspect="1"/>
          </p:cNvPicPr>
          <p:nvPr/>
        </p:nvPicPr>
        <p:blipFill>
          <a:blip r:embed="rId3"/>
          <a:stretch>
            <a:fillRect/>
          </a:stretch>
        </p:blipFill>
        <p:spPr>
          <a:xfrm rot="15666847">
            <a:off x="9261176" y="2204710"/>
            <a:ext cx="1622384" cy="2178411"/>
          </a:xfrm>
          <a:prstGeom prst="rect">
            <a:avLst/>
          </a:prstGeom>
        </p:spPr>
      </p:pic>
      <p:pic>
        <p:nvPicPr>
          <p:cNvPr id="9" name="Picture 8" descr="A picture containing text, table, indoor&#10;&#10;Description automatically generated">
            <a:extLst>
              <a:ext uri="{FF2B5EF4-FFF2-40B4-BE49-F238E27FC236}">
                <a16:creationId xmlns:a16="http://schemas.microsoft.com/office/drawing/2014/main" id="{52C0D452-1862-5B89-2913-C9EF9847D94D}"/>
              </a:ext>
            </a:extLst>
          </p:cNvPr>
          <p:cNvPicPr>
            <a:picLocks noChangeAspect="1"/>
          </p:cNvPicPr>
          <p:nvPr/>
        </p:nvPicPr>
        <p:blipFill>
          <a:blip r:embed="rId4">
            <a:extLst>
              <a:ext uri="{28A0092B-C50C-407E-A947-70E740481C1C}">
                <a14:useLocalDpi xmlns:a14="http://schemas.microsoft.com/office/drawing/2010/main" val="0"/>
              </a:ext>
            </a:extLst>
          </a:blip>
          <a:srcRect l="-1" t="22093" r="-681" b="25804"/>
          <a:stretch/>
        </p:blipFill>
        <p:spPr>
          <a:xfrm>
            <a:off x="7404339" y="4476677"/>
            <a:ext cx="1921967" cy="2151961"/>
          </a:xfrm>
          <a:prstGeom prst="rect">
            <a:avLst/>
          </a:prstGeom>
        </p:spPr>
      </p:pic>
    </p:spTree>
    <p:extLst>
      <p:ext uri="{BB962C8B-B14F-4D97-AF65-F5344CB8AC3E}">
        <p14:creationId xmlns:p14="http://schemas.microsoft.com/office/powerpoint/2010/main" val="1933326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5F790-9CDE-DCAC-6C7F-DFA5D4D44AB0}"/>
            </a:ext>
          </a:extLst>
        </p:cNvPr>
        <p:cNvGrpSpPr/>
        <p:nvPr/>
      </p:nvGrpSpPr>
      <p:grpSpPr>
        <a:xfrm>
          <a:off x="0" y="0"/>
          <a:ext cx="0" cy="0"/>
          <a:chOff x="0" y="0"/>
          <a:chExt cx="0" cy="0"/>
        </a:xfrm>
      </p:grpSpPr>
      <p:pic>
        <p:nvPicPr>
          <p:cNvPr id="5" name="Picture 4" descr="A blue sky with clouds and a city&#10;&#10;Description automatically generated with medium confidence">
            <a:extLst>
              <a:ext uri="{FF2B5EF4-FFF2-40B4-BE49-F238E27FC236}">
                <a16:creationId xmlns:a16="http://schemas.microsoft.com/office/drawing/2014/main" id="{BCF36B15-EE31-9338-901E-8CF48FA8A4E1}"/>
              </a:ext>
            </a:extLst>
          </p:cNvPr>
          <p:cNvPicPr>
            <a:picLocks noChangeAspect="1"/>
          </p:cNvPicPr>
          <p:nvPr/>
        </p:nvPicPr>
        <p:blipFill>
          <a:blip r:embed="rId3"/>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2C40EA6-FD3C-2232-487F-0C46FD2AF1F3}"/>
              </a:ext>
            </a:extLst>
          </p:cNvPr>
          <p:cNvSpPr txBox="1"/>
          <p:nvPr/>
        </p:nvSpPr>
        <p:spPr>
          <a:xfrm>
            <a:off x="0" y="144892"/>
            <a:ext cx="11142133" cy="1446550"/>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CURRENT MATCHING NEEDS FOR AWARDED GRANTS </a:t>
            </a:r>
          </a:p>
        </p:txBody>
      </p:sp>
      <p:sp>
        <p:nvSpPr>
          <p:cNvPr id="13" name="TextBox 12">
            <a:extLst>
              <a:ext uri="{FF2B5EF4-FFF2-40B4-BE49-F238E27FC236}">
                <a16:creationId xmlns:a16="http://schemas.microsoft.com/office/drawing/2014/main" id="{943C66A7-C803-AB8D-2BC5-D204BD9716D9}"/>
              </a:ext>
            </a:extLst>
          </p:cNvPr>
          <p:cNvSpPr txBox="1"/>
          <p:nvPr/>
        </p:nvSpPr>
        <p:spPr>
          <a:xfrm>
            <a:off x="192087" y="1946890"/>
            <a:ext cx="2028625"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Both Transportation Alternatives (WCT Phase 1) and Safe Streets and Roads for All (Lamesa Corridor &amp; Signal Retiming) have a </a:t>
            </a:r>
            <a:r>
              <a:rPr lang="en-US" b="1" dirty="0">
                <a:latin typeface="Arial" panose="020B0604020202020204" pitchFamily="34" charset="0"/>
                <a:cs typeface="Arial" panose="020B0604020202020204" pitchFamily="34" charset="0"/>
              </a:rPr>
              <a:t>20% local match requirement</a:t>
            </a:r>
            <a:r>
              <a:rPr lang="en-US" dirty="0">
                <a:latin typeface="Arial" panose="020B0604020202020204" pitchFamily="34" charset="0"/>
                <a:cs typeface="Arial" panose="020B0604020202020204" pitchFamily="34" charset="0"/>
              </a:rPr>
              <a:t>.  </a:t>
            </a:r>
          </a:p>
        </p:txBody>
      </p:sp>
      <p:sp>
        <p:nvSpPr>
          <p:cNvPr id="2" name="Slide Number Placeholder 2">
            <a:extLst>
              <a:ext uri="{FF2B5EF4-FFF2-40B4-BE49-F238E27FC236}">
                <a16:creationId xmlns:a16="http://schemas.microsoft.com/office/drawing/2014/main" id="{70D61502-088D-4322-054B-F906EC39A3FD}"/>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12</a:t>
            </a:fld>
            <a:endParaRPr lang="en-US" b="1" dirty="0">
              <a:latin typeface="+mn-lt"/>
            </a:endParaRPr>
          </a:p>
        </p:txBody>
      </p:sp>
      <p:graphicFrame>
        <p:nvGraphicFramePr>
          <p:cNvPr id="6" name="Chart 5">
            <a:extLst>
              <a:ext uri="{FF2B5EF4-FFF2-40B4-BE49-F238E27FC236}">
                <a16:creationId xmlns:a16="http://schemas.microsoft.com/office/drawing/2014/main" id="{127CF72A-0106-0F2C-6169-277594C21A2D}"/>
              </a:ext>
            </a:extLst>
          </p:cNvPr>
          <p:cNvGraphicFramePr/>
          <p:nvPr>
            <p:extLst>
              <p:ext uri="{D42A27DB-BD31-4B8C-83A1-F6EECF244321}">
                <p14:modId xmlns:p14="http://schemas.microsoft.com/office/powerpoint/2010/main" val="3616384798"/>
              </p:ext>
            </p:extLst>
          </p:nvPr>
        </p:nvGraphicFramePr>
        <p:xfrm>
          <a:off x="1749778" y="1591442"/>
          <a:ext cx="7484533" cy="45167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3688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D85AF706-8831-02D5-29E9-5547A7FF4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58"/>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159470" y="190982"/>
            <a:ext cx="9079131"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KEEPING THE MOMENTUM ALIVE</a:t>
            </a:r>
          </a:p>
        </p:txBody>
      </p:sp>
      <p:sp>
        <p:nvSpPr>
          <p:cNvPr id="13" name="TextBox 12">
            <a:extLst>
              <a:ext uri="{FF2B5EF4-FFF2-40B4-BE49-F238E27FC236}">
                <a16:creationId xmlns:a16="http://schemas.microsoft.com/office/drawing/2014/main" id="{EFC6CB36-A2A7-BFA2-2C7E-933079282984}"/>
              </a:ext>
            </a:extLst>
          </p:cNvPr>
          <p:cNvSpPr txBox="1"/>
          <p:nvPr/>
        </p:nvSpPr>
        <p:spPr>
          <a:xfrm>
            <a:off x="307490" y="960423"/>
            <a:ext cx="8931111"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Grants Program has submitted federal and state level applications for infrastructure and drainage improvements currently in review by granting agencies. </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159471" y="6301893"/>
            <a:ext cx="894778"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sz="3600" b="1" smtClean="0">
                <a:latin typeface="+mn-lt"/>
              </a:rPr>
              <a:pPr/>
              <a:t>13</a:t>
            </a:fld>
            <a:endParaRPr lang="en-US" sz="3600" b="1" dirty="0">
              <a:latin typeface="+mn-lt"/>
            </a:endParaRPr>
          </a:p>
        </p:txBody>
      </p:sp>
      <p:graphicFrame>
        <p:nvGraphicFramePr>
          <p:cNvPr id="3" name="Table 2">
            <a:extLst>
              <a:ext uri="{FF2B5EF4-FFF2-40B4-BE49-F238E27FC236}">
                <a16:creationId xmlns:a16="http://schemas.microsoft.com/office/drawing/2014/main" id="{F89DA76B-B446-586D-C061-FD08593E12B9}"/>
              </a:ext>
            </a:extLst>
          </p:cNvPr>
          <p:cNvGraphicFramePr>
            <a:graphicFrameLocks noGrp="1"/>
          </p:cNvGraphicFramePr>
          <p:nvPr>
            <p:extLst>
              <p:ext uri="{D42A27DB-BD31-4B8C-83A1-F6EECF244321}">
                <p14:modId xmlns:p14="http://schemas.microsoft.com/office/powerpoint/2010/main" val="1061514649"/>
              </p:ext>
            </p:extLst>
          </p:nvPr>
        </p:nvGraphicFramePr>
        <p:xfrm>
          <a:off x="709045" y="1920846"/>
          <a:ext cx="8128000" cy="3690797"/>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454961455"/>
                    </a:ext>
                  </a:extLst>
                </a:gridCol>
                <a:gridCol w="4064000">
                  <a:extLst>
                    <a:ext uri="{9D8B030D-6E8A-4147-A177-3AD203B41FA5}">
                      <a16:colId xmlns:a16="http://schemas.microsoft.com/office/drawing/2014/main" val="2562280595"/>
                    </a:ext>
                  </a:extLst>
                </a:gridCol>
              </a:tblGrid>
              <a:tr h="490397">
                <a:tc>
                  <a:txBody>
                    <a:bodyPr/>
                    <a:lstStyle/>
                    <a:p>
                      <a:r>
                        <a:rPr lang="en-US" dirty="0">
                          <a:latin typeface="Arial" panose="020B0604020202020204" pitchFamily="34" charset="0"/>
                          <a:cs typeface="Arial" panose="020B0604020202020204" pitchFamily="34" charset="0"/>
                        </a:rPr>
                        <a:t>Applied </a:t>
                      </a:r>
                    </a:p>
                  </a:txBody>
                  <a:tcPr/>
                </a:tc>
                <a:tc>
                  <a:txBody>
                    <a:bodyPr/>
                    <a:lstStyle/>
                    <a:p>
                      <a:r>
                        <a:rPr lang="en-US" dirty="0">
                          <a:latin typeface="Arial" panose="020B0604020202020204" pitchFamily="34" charset="0"/>
                          <a:cs typeface="Arial" panose="020B0604020202020204" pitchFamily="34" charset="0"/>
                        </a:rPr>
                        <a:t>Upcoming  </a:t>
                      </a:r>
                    </a:p>
                  </a:txBody>
                  <a:tcPr/>
                </a:tc>
                <a:extLst>
                  <a:ext uri="{0D108BD9-81ED-4DB2-BD59-A6C34878D82A}">
                    <a16:rowId xmlns:a16="http://schemas.microsoft.com/office/drawing/2014/main" val="857362167"/>
                  </a:ext>
                </a:extLst>
              </a:tr>
              <a:tr h="370840">
                <a:tc>
                  <a:txBody>
                    <a:bodyPr/>
                    <a:lstStyle/>
                    <a:p>
                      <a:r>
                        <a:rPr lang="en-US" dirty="0">
                          <a:latin typeface="Arial" panose="020B0604020202020204" pitchFamily="34" charset="0"/>
                          <a:cs typeface="Arial" panose="020B0604020202020204" pitchFamily="34" charset="0"/>
                        </a:rPr>
                        <a:t>ATIIP (Federal)- </a:t>
                      </a:r>
                      <a:r>
                        <a:rPr lang="en-US" sz="1800" b="0" i="0" kern="1200" dirty="0">
                          <a:solidFill>
                            <a:schemeClr val="dk1"/>
                          </a:solidFill>
                          <a:effectLst/>
                          <a:latin typeface="Arial" panose="020B0604020202020204" pitchFamily="34" charset="0"/>
                          <a:ea typeface="+mn-ea"/>
                          <a:cs typeface="Arial" panose="020B0604020202020204" pitchFamily="34" charset="0"/>
                        </a:rPr>
                        <a:t>Multimodal trail extending current trail system around Reyes-Mashburn park, north to connect with the new high school, and south to BI-20. </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Transportation infrastructure opportunities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RAISE (USDOT)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PROTECT (FHWA)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FY26 Transportation Alternatives (TxDOT)</a:t>
                      </a:r>
                    </a:p>
                  </a:txBody>
                  <a:tcPr/>
                </a:tc>
                <a:extLst>
                  <a:ext uri="{0D108BD9-81ED-4DB2-BD59-A6C34878D82A}">
                    <a16:rowId xmlns:a16="http://schemas.microsoft.com/office/drawing/2014/main" val="1616327128"/>
                  </a:ext>
                </a:extLst>
              </a:tr>
              <a:tr h="370840">
                <a:tc>
                  <a:txBody>
                    <a:bodyPr/>
                    <a:lstStyle/>
                    <a:p>
                      <a:r>
                        <a:rPr lang="en-US" dirty="0">
                          <a:latin typeface="Arial" panose="020B0604020202020204" pitchFamily="34" charset="0"/>
                          <a:cs typeface="Arial" panose="020B0604020202020204" pitchFamily="34" charset="0"/>
                        </a:rPr>
                        <a:t>FIF (State) - </a:t>
                      </a:r>
                      <a:r>
                        <a:rPr lang="en-US" sz="1800" b="0" i="0" kern="1200" dirty="0">
                          <a:solidFill>
                            <a:schemeClr val="dk1"/>
                          </a:solidFill>
                          <a:effectLst/>
                          <a:latin typeface="Arial" panose="020B0604020202020204" pitchFamily="34" charset="0"/>
                          <a:ea typeface="+mn-ea"/>
                          <a:cs typeface="Arial" panose="020B0604020202020204" pitchFamily="34" charset="0"/>
                        </a:rPr>
                        <a:t>Channel improvements along BI-20 outlined in the 1994 Drainage Plan to take homes out of direct floodways and reduce overall flooding in southeast Midland. </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Parks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Texas Parks &amp; Wildlife Outdoor Grants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Local Foundations </a:t>
                      </a:r>
                    </a:p>
                  </a:txBody>
                  <a:tcPr/>
                </a:tc>
                <a:extLst>
                  <a:ext uri="{0D108BD9-81ED-4DB2-BD59-A6C34878D82A}">
                    <a16:rowId xmlns:a16="http://schemas.microsoft.com/office/drawing/2014/main" val="1960445470"/>
                  </a:ext>
                </a:extLst>
              </a:tr>
            </a:tbl>
          </a:graphicData>
        </a:graphic>
      </p:graphicFrame>
    </p:spTree>
    <p:extLst>
      <p:ext uri="{BB962C8B-B14F-4D97-AF65-F5344CB8AC3E}">
        <p14:creationId xmlns:p14="http://schemas.microsoft.com/office/powerpoint/2010/main" val="105040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5E365-274E-43F9-3408-E6FE57655CE0}"/>
            </a:ext>
          </a:extLst>
        </p:cNvPr>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43CC9E5F-469A-61C3-4B0B-9D8BDC95B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1EA1E442-05AF-4095-BBB9-C0611A229AE7}"/>
              </a:ext>
            </a:extLst>
          </p:cNvPr>
          <p:cNvSpPr txBox="1"/>
          <p:nvPr/>
        </p:nvSpPr>
        <p:spPr>
          <a:xfrm>
            <a:off x="620712" y="556107"/>
            <a:ext cx="7507288"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RECCOMENDED ACTION</a:t>
            </a:r>
          </a:p>
        </p:txBody>
      </p:sp>
      <p:sp>
        <p:nvSpPr>
          <p:cNvPr id="13" name="TextBox 12">
            <a:extLst>
              <a:ext uri="{FF2B5EF4-FFF2-40B4-BE49-F238E27FC236}">
                <a16:creationId xmlns:a16="http://schemas.microsoft.com/office/drawing/2014/main" id="{D01CCCFF-96CC-9392-83C2-35A8F5BC2133}"/>
              </a:ext>
            </a:extLst>
          </p:cNvPr>
          <p:cNvSpPr txBox="1"/>
          <p:nvPr/>
        </p:nvSpPr>
        <p:spPr>
          <a:xfrm>
            <a:off x="533400" y="1504950"/>
            <a:ext cx="8931111" cy="258532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As the grant program continues to seek grants, a source for matching funds is necessary to continue to pursue grants competitively through the approval of the following motion: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Tx/>
              <a:buChar char="-"/>
            </a:pPr>
            <a:r>
              <a:rPr lang="en-US" dirty="0">
                <a:latin typeface="Arial" panose="020B0604020202020204" pitchFamily="34" charset="0"/>
                <a:cs typeface="Arial" panose="020B0604020202020204" pitchFamily="34" charset="0"/>
              </a:rPr>
              <a:t>The creation of a project account that will be used for grant matching purposes, allocating $400,000.00 to start </a:t>
            </a:r>
          </a:p>
          <a:p>
            <a:pPr marL="285750" indent="-285750">
              <a:buFontTx/>
              <a:buChar char="-"/>
            </a:pPr>
            <a:r>
              <a:rPr lang="en-US" dirty="0">
                <a:latin typeface="Arial" panose="020B0604020202020204" pitchFamily="34" charset="0"/>
                <a:cs typeface="Arial" panose="020B0604020202020204" pitchFamily="34" charset="0"/>
              </a:rPr>
              <a:t>Directing that reimbursements from outside entities for purposes related to public improvement shall be deposited. </a:t>
            </a:r>
          </a:p>
        </p:txBody>
      </p:sp>
      <p:sp>
        <p:nvSpPr>
          <p:cNvPr id="2" name="Slide Number Placeholder 2">
            <a:extLst>
              <a:ext uri="{FF2B5EF4-FFF2-40B4-BE49-F238E27FC236}">
                <a16:creationId xmlns:a16="http://schemas.microsoft.com/office/drawing/2014/main" id="{EED9D390-2FE2-80FD-2422-E7EECD3376BE}"/>
              </a:ext>
            </a:extLst>
          </p:cNvPr>
          <p:cNvSpPr txBox="1">
            <a:spLocks/>
          </p:cNvSpPr>
          <p:nvPr/>
        </p:nvSpPr>
        <p:spPr>
          <a:xfrm>
            <a:off x="159471" y="6301893"/>
            <a:ext cx="894778"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sz="3600" b="1" smtClean="0">
                <a:latin typeface="+mn-lt"/>
              </a:rPr>
              <a:pPr/>
              <a:t>14</a:t>
            </a:fld>
            <a:endParaRPr lang="en-US" sz="3600" b="1" dirty="0">
              <a:latin typeface="+mn-lt"/>
            </a:endParaRPr>
          </a:p>
        </p:txBody>
      </p:sp>
    </p:spTree>
    <p:extLst>
      <p:ext uri="{BB962C8B-B14F-4D97-AF65-F5344CB8AC3E}">
        <p14:creationId xmlns:p14="http://schemas.microsoft.com/office/powerpoint/2010/main" val="3116343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ty with many tall buildings&#10;&#10;Description automatically generated">
            <a:extLst>
              <a:ext uri="{FF2B5EF4-FFF2-40B4-BE49-F238E27FC236}">
                <a16:creationId xmlns:a16="http://schemas.microsoft.com/office/drawing/2014/main" id="{51589F11-EA88-C9AE-2B60-4AC70244F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E222140-EA12-0351-4677-EAA8A83E0408}"/>
              </a:ext>
            </a:extLst>
          </p:cNvPr>
          <p:cNvSpPr txBox="1"/>
          <p:nvPr/>
        </p:nvSpPr>
        <p:spPr>
          <a:xfrm>
            <a:off x="3468103" y="81573"/>
            <a:ext cx="7420131" cy="1569660"/>
          </a:xfrm>
          <a:prstGeom prst="rect">
            <a:avLst/>
          </a:prstGeom>
          <a:noFill/>
        </p:spPr>
        <p:txBody>
          <a:bodyPr wrap="square" rtlCol="0">
            <a:spAutoFit/>
          </a:bodyPr>
          <a:lstStyle/>
          <a:p>
            <a:r>
              <a:rPr lang="en-US" sz="9600" b="1" dirty="0">
                <a:solidFill>
                  <a:schemeClr val="bg1"/>
                </a:solidFill>
                <a:effectLst>
                  <a:outerShdw blurRad="50800" dist="38100" dir="2700000" algn="tl" rotWithShape="0">
                    <a:prstClr val="black">
                      <a:alpha val="40000"/>
                    </a:prstClr>
                  </a:outerShdw>
                </a:effectLst>
              </a:rPr>
              <a:t>MISSION</a:t>
            </a:r>
          </a:p>
        </p:txBody>
      </p:sp>
      <p:sp>
        <p:nvSpPr>
          <p:cNvPr id="7" name="TextBox 6">
            <a:extLst>
              <a:ext uri="{FF2B5EF4-FFF2-40B4-BE49-F238E27FC236}">
                <a16:creationId xmlns:a16="http://schemas.microsoft.com/office/drawing/2014/main" id="{54F0E07A-49CB-3DAE-9F49-5C2E0682245F}"/>
              </a:ext>
            </a:extLst>
          </p:cNvPr>
          <p:cNvSpPr txBox="1"/>
          <p:nvPr/>
        </p:nvSpPr>
        <p:spPr>
          <a:xfrm>
            <a:off x="371006" y="1518196"/>
            <a:ext cx="11449987" cy="1200329"/>
          </a:xfrm>
          <a:prstGeom prst="rect">
            <a:avLst/>
          </a:prstGeom>
          <a:noFill/>
        </p:spPr>
        <p:txBody>
          <a:bodyPr wrap="square" rtlCol="0">
            <a:spAutoFit/>
          </a:bodyPr>
          <a:lstStyle/>
          <a:p>
            <a:pPr algn="ctr"/>
            <a:r>
              <a:rPr lang="en-US" sz="3600" b="1" dirty="0">
                <a:solidFill>
                  <a:schemeClr val="bg1"/>
                </a:solidFill>
                <a:effectLst>
                  <a:outerShdw blurRad="50800" dist="38100" dir="2700000" algn="tl" rotWithShape="0">
                    <a:prstClr val="black">
                      <a:alpha val="40000"/>
                    </a:prstClr>
                  </a:outerShdw>
                </a:effectLst>
              </a:rPr>
              <a:t>Deliver exceptional services and promote a high quality of life and place for ALL our citizens.</a:t>
            </a:r>
          </a:p>
        </p:txBody>
      </p:sp>
    </p:spTree>
    <p:extLst>
      <p:ext uri="{BB962C8B-B14F-4D97-AF65-F5344CB8AC3E}">
        <p14:creationId xmlns:p14="http://schemas.microsoft.com/office/powerpoint/2010/main" val="2936666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15322-D357-1F8F-0289-D10A55113FAC}"/>
            </a:ext>
          </a:extLst>
        </p:cNvPr>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E8DE6FEB-B555-CE4B-2E5A-1DD2688D3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49BAFB16-D396-3B07-237A-BFC9253A63B5}"/>
              </a:ext>
            </a:extLst>
          </p:cNvPr>
          <p:cNvSpPr txBox="1"/>
          <p:nvPr/>
        </p:nvSpPr>
        <p:spPr>
          <a:xfrm>
            <a:off x="315911" y="544527"/>
            <a:ext cx="9573155"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STRATEGIC GOAL CONNECTIONS</a:t>
            </a:r>
          </a:p>
        </p:txBody>
      </p:sp>
      <p:sp>
        <p:nvSpPr>
          <p:cNvPr id="13" name="TextBox 12">
            <a:extLst>
              <a:ext uri="{FF2B5EF4-FFF2-40B4-BE49-F238E27FC236}">
                <a16:creationId xmlns:a16="http://schemas.microsoft.com/office/drawing/2014/main" id="{93D93A9E-31C9-855B-9409-323CDF36178F}"/>
              </a:ext>
            </a:extLst>
          </p:cNvPr>
          <p:cNvSpPr txBox="1"/>
          <p:nvPr/>
        </p:nvSpPr>
        <p:spPr>
          <a:xfrm>
            <a:off x="533400" y="1504950"/>
            <a:ext cx="8931111" cy="1477328"/>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Goal 5: Provide Sound Governance and Fiscal Management</a:t>
            </a:r>
          </a:p>
          <a:p>
            <a:endParaRPr lang="en-US" sz="1800"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5.7 Ensure continued financial stability and accountability: Maintain financial 	transparency.</a:t>
            </a:r>
            <a:endParaRPr lang="en-US" sz="18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 </a:t>
            </a:r>
          </a:p>
        </p:txBody>
      </p:sp>
      <p:sp>
        <p:nvSpPr>
          <p:cNvPr id="2" name="Slide Number Placeholder 2">
            <a:extLst>
              <a:ext uri="{FF2B5EF4-FFF2-40B4-BE49-F238E27FC236}">
                <a16:creationId xmlns:a16="http://schemas.microsoft.com/office/drawing/2014/main" id="{7D01D7D4-923B-053F-28C7-80C540A592AB}"/>
              </a:ext>
            </a:extLst>
          </p:cNvPr>
          <p:cNvSpPr txBox="1">
            <a:spLocks/>
          </p:cNvSpPr>
          <p:nvPr/>
        </p:nvSpPr>
        <p:spPr>
          <a:xfrm>
            <a:off x="159471" y="6301893"/>
            <a:ext cx="894778"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sz="3600" b="1" smtClean="0">
                <a:latin typeface="+mn-lt"/>
              </a:rPr>
              <a:pPr/>
              <a:t>2</a:t>
            </a:fld>
            <a:endParaRPr lang="en-US" sz="3600" b="1" dirty="0">
              <a:latin typeface="+mn-lt"/>
            </a:endParaRPr>
          </a:p>
        </p:txBody>
      </p:sp>
    </p:spTree>
    <p:extLst>
      <p:ext uri="{BB962C8B-B14F-4D97-AF65-F5344CB8AC3E}">
        <p14:creationId xmlns:p14="http://schemas.microsoft.com/office/powerpoint/2010/main" val="37399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a lake&#10;&#10;Description automatically generated">
            <a:extLst>
              <a:ext uri="{FF2B5EF4-FFF2-40B4-BE49-F238E27FC236}">
                <a16:creationId xmlns:a16="http://schemas.microsoft.com/office/drawing/2014/main" id="{CBF9986C-1AE9-E7A1-6DB2-A75E46D10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27"/>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183443" y="341391"/>
            <a:ext cx="8328379"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GRANTS PROGRAM OVERVIEW</a:t>
            </a: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504950"/>
            <a:ext cx="8628355" cy="4801314"/>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The grants program </a:t>
            </a:r>
            <a:r>
              <a:rPr lang="en-US" sz="2400" b="1" dirty="0">
                <a:solidFill>
                  <a:schemeClr val="tx2">
                    <a:lumMod val="90000"/>
                    <a:lumOff val="10000"/>
                  </a:schemeClr>
                </a:solidFill>
                <a:latin typeface="Arial" panose="020B0604020202020204" pitchFamily="34" charset="0"/>
                <a:cs typeface="Arial" panose="020B0604020202020204" pitchFamily="34" charset="0"/>
              </a:rPr>
              <a:t>identifies and pursues competitive grant opportunities </a:t>
            </a:r>
            <a:r>
              <a:rPr lang="en-US" sz="2400" dirty="0">
                <a:latin typeface="Arial" panose="020B0604020202020204" pitchFamily="34" charset="0"/>
                <a:cs typeface="Arial" panose="020B0604020202020204" pitchFamily="34" charset="0"/>
              </a:rPr>
              <a:t>including</a:t>
            </a:r>
            <a:r>
              <a:rPr lang="en-US" sz="2400" b="1" dirty="0">
                <a:solidFill>
                  <a:schemeClr val="tx2">
                    <a:lumMod val="90000"/>
                    <a:lumOff val="10000"/>
                  </a:schemeClr>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local, state and federal </a:t>
            </a:r>
            <a:r>
              <a:rPr lang="en-US" sz="2400" b="1" dirty="0">
                <a:solidFill>
                  <a:schemeClr val="tx2">
                    <a:lumMod val="90000"/>
                    <a:lumOff val="10000"/>
                  </a:schemeClr>
                </a:solidFill>
                <a:latin typeface="Arial" panose="020B0604020202020204" pitchFamily="34" charset="0"/>
                <a:cs typeface="Arial" panose="020B0604020202020204" pitchFamily="34" charset="0"/>
              </a:rPr>
              <a:t>grant funding </a:t>
            </a:r>
            <a:r>
              <a:rPr lang="en-US" sz="2400" dirty="0">
                <a:latin typeface="Arial" panose="020B0604020202020204" pitchFamily="34" charset="0"/>
                <a:cs typeface="Arial" panose="020B0604020202020204" pitchFamily="34" charset="0"/>
              </a:rPr>
              <a:t>for the City of Midland.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History: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Established in late December of 2022 under Finance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 October of 2023, the Grant Writer was moved to the Engineering Department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 November of 2023, the Grant Program became a part of the Intergovernmental Relations Office, remaining on the 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floor due to heavy emphasis on infrastructure grants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One Grant Writer and One Intergovernmental Relations Officer </a:t>
            </a:r>
          </a:p>
          <a:p>
            <a:pPr marL="285750" indent="-285750">
              <a:buFont typeface="Arial" panose="020B0604020202020204" pitchFamily="34" charset="0"/>
              <a:buChar char="•"/>
            </a:pPr>
            <a:r>
              <a:rPr lang="en-US" b="1" dirty="0">
                <a:solidFill>
                  <a:schemeClr val="tx2">
                    <a:lumMod val="90000"/>
                    <a:lumOff val="10000"/>
                  </a:schemeClr>
                </a:solidFill>
                <a:latin typeface="Arial" panose="020B0604020202020204" pitchFamily="34" charset="0"/>
                <a:cs typeface="Arial" panose="020B0604020202020204" pitchFamily="34" charset="0"/>
              </a:rPr>
              <a:t>Since its inception, the success of the Grant Program can be measured by a 3,401.92% ROI to the City</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3</a:t>
            </a:fld>
            <a:endParaRPr lang="en-US" b="1" dirty="0">
              <a:latin typeface="+mn-lt"/>
            </a:endParaRPr>
          </a:p>
        </p:txBody>
      </p:sp>
    </p:spTree>
    <p:extLst>
      <p:ext uri="{BB962C8B-B14F-4D97-AF65-F5344CB8AC3E}">
        <p14:creationId xmlns:p14="http://schemas.microsoft.com/office/powerpoint/2010/main" val="49884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92E89-6855-FB5D-ABF4-F11EE47915B5}"/>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04DDB2E7-5C93-80CD-18A6-6236BC377DB4}"/>
              </a:ext>
            </a:extLst>
          </p:cNvPr>
          <p:cNvSpPr txBox="1"/>
          <p:nvPr/>
        </p:nvSpPr>
        <p:spPr>
          <a:xfrm>
            <a:off x="533399" y="564573"/>
            <a:ext cx="8904112"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COMPETITIVE GRANT FUNDING</a:t>
            </a:r>
          </a:p>
        </p:txBody>
      </p:sp>
      <p:sp>
        <p:nvSpPr>
          <p:cNvPr id="13" name="TextBox 12">
            <a:extLst>
              <a:ext uri="{FF2B5EF4-FFF2-40B4-BE49-F238E27FC236}">
                <a16:creationId xmlns:a16="http://schemas.microsoft.com/office/drawing/2014/main" id="{0A6787CD-303E-1161-2A61-23ED68E26A8B}"/>
              </a:ext>
            </a:extLst>
          </p:cNvPr>
          <p:cNvSpPr txBox="1"/>
          <p:nvPr/>
        </p:nvSpPr>
        <p:spPr>
          <a:xfrm>
            <a:off x="533400" y="1504950"/>
            <a:ext cx="11078592" cy="3970318"/>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Competitive Grant Funding refers to local, state or federal dollars that are awarded through a process where </a:t>
            </a:r>
            <a:r>
              <a:rPr lang="en-US" sz="2400" b="1" dirty="0">
                <a:solidFill>
                  <a:schemeClr val="tx2">
                    <a:lumMod val="90000"/>
                    <a:lumOff val="10000"/>
                  </a:schemeClr>
                </a:solidFill>
                <a:latin typeface="Arial" panose="020B0604020202020204" pitchFamily="34" charset="0"/>
                <a:cs typeface="Arial" panose="020B0604020202020204" pitchFamily="34" charset="0"/>
              </a:rPr>
              <a:t>multiple organizations or entities submit applications</a:t>
            </a:r>
            <a:r>
              <a:rPr lang="en-US" sz="2400" dirty="0">
                <a:latin typeface="Arial" panose="020B0604020202020204" pitchFamily="34" charset="0"/>
                <a:cs typeface="Arial" panose="020B0604020202020204" pitchFamily="34" charset="0"/>
              </a:rPr>
              <a:t> to compete for available funds.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Process: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Applicants must submit a detailed proposal for the grant based on selection </a:t>
            </a:r>
          </a:p>
          <a:p>
            <a:r>
              <a:rPr lang="en-US" dirty="0">
                <a:latin typeface="Arial" panose="020B0604020202020204" pitchFamily="34" charset="0"/>
                <a:cs typeface="Arial" panose="020B0604020202020204" pitchFamily="34" charset="0"/>
              </a:rPr>
              <a:t>     criteria created by the granting agency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Once submitted, the granting entity reviews the applications and determines the</a:t>
            </a:r>
          </a:p>
          <a:p>
            <a:r>
              <a:rPr lang="en-US" dirty="0">
                <a:latin typeface="Arial" panose="020B0604020202020204" pitchFamily="34" charset="0"/>
                <a:cs typeface="Arial" panose="020B0604020202020204" pitchFamily="34" charset="0"/>
              </a:rPr>
              <a:t>     applications that best fit the goal of the funding opportunity and community need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After a period of time, usually 3-4 months, the granting agency will announce</a:t>
            </a:r>
          </a:p>
          <a:p>
            <a:r>
              <a:rPr lang="en-US" dirty="0">
                <a:latin typeface="Arial" panose="020B0604020202020204" pitchFamily="34" charset="0"/>
                <a:cs typeface="Arial" panose="020B0604020202020204" pitchFamily="34" charset="0"/>
              </a:rPr>
              <a:t>     awarded applications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842E005C-E607-1B82-088B-4ABCC1C1762A}"/>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4</a:t>
            </a:fld>
            <a:endParaRPr lang="en-US" b="1" dirty="0">
              <a:latin typeface="+mn-lt"/>
            </a:endParaRPr>
          </a:p>
        </p:txBody>
      </p:sp>
      <p:pic>
        <p:nvPicPr>
          <p:cNvPr id="7" name="Picture 6">
            <a:extLst>
              <a:ext uri="{FF2B5EF4-FFF2-40B4-BE49-F238E27FC236}">
                <a16:creationId xmlns:a16="http://schemas.microsoft.com/office/drawing/2014/main" id="{221DEAF5-3FDC-50FC-483B-C7C83950D489}"/>
              </a:ext>
            </a:extLst>
          </p:cNvPr>
          <p:cNvPicPr>
            <a:picLocks noChangeAspect="1"/>
          </p:cNvPicPr>
          <p:nvPr/>
        </p:nvPicPr>
        <p:blipFill>
          <a:blip r:embed="rId3"/>
          <a:stretch>
            <a:fillRect/>
          </a:stretch>
        </p:blipFill>
        <p:spPr>
          <a:xfrm>
            <a:off x="9346064" y="2797384"/>
            <a:ext cx="2516932" cy="3493362"/>
          </a:xfrm>
          <a:prstGeom prst="rect">
            <a:avLst/>
          </a:prstGeom>
        </p:spPr>
      </p:pic>
    </p:spTree>
    <p:extLst>
      <p:ext uri="{BB962C8B-B14F-4D97-AF65-F5344CB8AC3E}">
        <p14:creationId xmlns:p14="http://schemas.microsoft.com/office/powerpoint/2010/main" val="2908463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77D04-FA74-88EC-D3FD-577B9F2A0B73}"/>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D06C9366-C490-CC87-A5BB-A40967541C58}"/>
              </a:ext>
            </a:extLst>
          </p:cNvPr>
          <p:cNvSpPr txBox="1"/>
          <p:nvPr/>
        </p:nvSpPr>
        <p:spPr>
          <a:xfrm>
            <a:off x="533400" y="1504950"/>
            <a:ext cx="11078592" cy="452431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The Grant Program maintains a list of active funding opportunities and works  with </a:t>
            </a:r>
            <a:r>
              <a:rPr lang="en-US" sz="2400" b="1" dirty="0">
                <a:solidFill>
                  <a:schemeClr val="tx2">
                    <a:lumMod val="90000"/>
                    <a:lumOff val="10000"/>
                  </a:schemeClr>
                </a:solidFill>
                <a:latin typeface="Arial" panose="020B0604020202020204" pitchFamily="34" charset="0"/>
                <a:cs typeface="Arial" panose="020B0604020202020204" pitchFamily="34" charset="0"/>
              </a:rPr>
              <a:t>all City Departments </a:t>
            </a:r>
            <a:r>
              <a:rPr lang="en-US" sz="2400" dirty="0">
                <a:latin typeface="Arial" panose="020B0604020202020204" pitchFamily="34" charset="0"/>
                <a:cs typeface="Arial" panose="020B0604020202020204" pitchFamily="34" charset="0"/>
              </a:rPr>
              <a:t>to identify best suited funding opportunities to priority projects and programs aligned with the strategic plan.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Process: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City Department identifies funding need (planning, design, infrastructure, programmatic, etc.) in alignment with the strategic plan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Grants Team matches identified need to funding opportunities as they become available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Grants Team works with department on scope, estimated cost, </a:t>
            </a:r>
            <a:r>
              <a:rPr lang="en-US" b="1" dirty="0">
                <a:solidFill>
                  <a:schemeClr val="tx2">
                    <a:lumMod val="90000"/>
                    <a:lumOff val="10000"/>
                  </a:schemeClr>
                </a:solidFill>
                <a:latin typeface="Arial" panose="020B0604020202020204" pitchFamily="34" charset="0"/>
                <a:cs typeface="Arial" panose="020B0604020202020204" pitchFamily="34" charset="0"/>
              </a:rPr>
              <a:t>potential match requirements </a:t>
            </a:r>
            <a:r>
              <a:rPr lang="en-US" dirty="0">
                <a:latin typeface="Arial" panose="020B0604020202020204" pitchFamily="34" charset="0"/>
                <a:cs typeface="Arial" panose="020B0604020202020204" pitchFamily="34" charset="0"/>
              </a:rPr>
              <a:t>and all required documentation needed by granting agency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Grants team prepares detailed grant application (normally 15-20 pages) for identified project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Identifying the match requirements is critical to submitting a viable grant application as most funding agencies REQUIRE proof and source of match in the application </a:t>
            </a:r>
          </a:p>
        </p:txBody>
      </p:sp>
      <p:sp>
        <p:nvSpPr>
          <p:cNvPr id="2" name="Slide Number Placeholder 2">
            <a:extLst>
              <a:ext uri="{FF2B5EF4-FFF2-40B4-BE49-F238E27FC236}">
                <a16:creationId xmlns:a16="http://schemas.microsoft.com/office/drawing/2014/main" id="{E6D008B7-DE1E-642A-487F-98AD6F99CCBF}"/>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5</a:t>
            </a:fld>
            <a:endParaRPr lang="en-US" b="1" dirty="0">
              <a:latin typeface="+mn-lt"/>
            </a:endParaRPr>
          </a:p>
        </p:txBody>
      </p:sp>
      <p:sp>
        <p:nvSpPr>
          <p:cNvPr id="3" name="TextBox 2">
            <a:extLst>
              <a:ext uri="{FF2B5EF4-FFF2-40B4-BE49-F238E27FC236}">
                <a16:creationId xmlns:a16="http://schemas.microsoft.com/office/drawing/2014/main" id="{AB8567EC-7EC8-9990-5BEF-EA40669B1C43}"/>
              </a:ext>
            </a:extLst>
          </p:cNvPr>
          <p:cNvSpPr txBox="1"/>
          <p:nvPr/>
        </p:nvSpPr>
        <p:spPr>
          <a:xfrm>
            <a:off x="533399" y="564573"/>
            <a:ext cx="8904112"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COMPETITIVE GRANT FUNDING</a:t>
            </a:r>
          </a:p>
        </p:txBody>
      </p:sp>
    </p:spTree>
    <p:extLst>
      <p:ext uri="{BB962C8B-B14F-4D97-AF65-F5344CB8AC3E}">
        <p14:creationId xmlns:p14="http://schemas.microsoft.com/office/powerpoint/2010/main" val="1098991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sky with clouds and a city&#10;&#10;Description automatically generated with medium confidence">
            <a:extLst>
              <a:ext uri="{FF2B5EF4-FFF2-40B4-BE49-F238E27FC236}">
                <a16:creationId xmlns:a16="http://schemas.microsoft.com/office/drawing/2014/main" id="{674F0A2A-7869-5CE5-4117-DA45D1081548}"/>
              </a:ext>
            </a:extLst>
          </p:cNvPr>
          <p:cNvPicPr>
            <a:picLocks noChangeAspect="1"/>
          </p:cNvPicPr>
          <p:nvPr/>
        </p:nvPicPr>
        <p:blipFill>
          <a:blip r:embed="rId3"/>
          <a:stretch>
            <a:fillRect/>
          </a:stretch>
        </p:blipFill>
        <p:spPr>
          <a:xfrm>
            <a:off x="0" y="336"/>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0" y="144892"/>
            <a:ext cx="10447369"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COMPETITIVE APPLICATIONS</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6</a:t>
            </a:fld>
            <a:endParaRPr lang="en-US" b="1" dirty="0">
              <a:latin typeface="+mn-lt"/>
            </a:endParaRPr>
          </a:p>
        </p:txBody>
      </p:sp>
      <p:pic>
        <p:nvPicPr>
          <p:cNvPr id="1026" name="Picture 2">
            <a:extLst>
              <a:ext uri="{FF2B5EF4-FFF2-40B4-BE49-F238E27FC236}">
                <a16:creationId xmlns:a16="http://schemas.microsoft.com/office/drawing/2014/main" id="{970A7215-30BC-9CF7-6215-A87FA3CCFD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584"/>
          <a:stretch/>
        </p:blipFill>
        <p:spPr bwMode="auto">
          <a:xfrm>
            <a:off x="1481666" y="2336925"/>
            <a:ext cx="6419378" cy="39538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90BCF6-E425-9E52-C3A3-0C2780938D48}"/>
              </a:ext>
            </a:extLst>
          </p:cNvPr>
          <p:cNvSpPr txBox="1"/>
          <p:nvPr/>
        </p:nvSpPr>
        <p:spPr>
          <a:xfrm>
            <a:off x="1618312" y="915528"/>
            <a:ext cx="1557867" cy="1477328"/>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Major:</a:t>
            </a:r>
          </a:p>
          <a:p>
            <a:r>
              <a:rPr lang="en-US" dirty="0">
                <a:latin typeface="Arial" panose="020B0604020202020204" pitchFamily="34" charset="0"/>
                <a:cs typeface="Arial" panose="020B0604020202020204" pitchFamily="34" charset="0"/>
              </a:rPr>
              <a:t>Applied: 6 </a:t>
            </a:r>
          </a:p>
          <a:p>
            <a:r>
              <a:rPr lang="en-US" dirty="0">
                <a:latin typeface="Arial" panose="020B0604020202020204" pitchFamily="34" charset="0"/>
                <a:cs typeface="Arial" panose="020B0604020202020204" pitchFamily="34" charset="0"/>
              </a:rPr>
              <a:t>Awarded: 3 </a:t>
            </a:r>
          </a:p>
          <a:p>
            <a:r>
              <a:rPr lang="en-US" dirty="0">
                <a:latin typeface="Arial" panose="020B0604020202020204" pitchFamily="34" charset="0"/>
                <a:cs typeface="Arial" panose="020B0604020202020204" pitchFamily="34" charset="0"/>
              </a:rPr>
              <a:t>Denied: 1 </a:t>
            </a:r>
          </a:p>
          <a:p>
            <a:r>
              <a:rPr lang="en-US" dirty="0">
                <a:latin typeface="Arial" panose="020B0604020202020204" pitchFamily="34" charset="0"/>
                <a:cs typeface="Arial" panose="020B0604020202020204" pitchFamily="34" charset="0"/>
              </a:rPr>
              <a:t>Pending: 2</a:t>
            </a:r>
          </a:p>
        </p:txBody>
      </p:sp>
      <p:sp>
        <p:nvSpPr>
          <p:cNvPr id="4" name="TextBox 3">
            <a:extLst>
              <a:ext uri="{FF2B5EF4-FFF2-40B4-BE49-F238E27FC236}">
                <a16:creationId xmlns:a16="http://schemas.microsoft.com/office/drawing/2014/main" id="{05BF519A-9BB6-FED1-AE86-DE3F077A2966}"/>
              </a:ext>
            </a:extLst>
          </p:cNvPr>
          <p:cNvSpPr txBox="1"/>
          <p:nvPr/>
        </p:nvSpPr>
        <p:spPr>
          <a:xfrm>
            <a:off x="5472039" y="886965"/>
            <a:ext cx="1557867" cy="1477328"/>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Minor:</a:t>
            </a:r>
          </a:p>
          <a:p>
            <a:r>
              <a:rPr lang="en-US" dirty="0">
                <a:latin typeface="Arial" panose="020B0604020202020204" pitchFamily="34" charset="0"/>
                <a:cs typeface="Arial" panose="020B0604020202020204" pitchFamily="34" charset="0"/>
              </a:rPr>
              <a:t>Applied: 15 </a:t>
            </a:r>
          </a:p>
          <a:p>
            <a:r>
              <a:rPr lang="en-US" dirty="0">
                <a:latin typeface="Arial" panose="020B0604020202020204" pitchFamily="34" charset="0"/>
                <a:cs typeface="Arial" panose="020B0604020202020204" pitchFamily="34" charset="0"/>
              </a:rPr>
              <a:t>Awarded: 6 </a:t>
            </a:r>
          </a:p>
          <a:p>
            <a:r>
              <a:rPr lang="en-US" dirty="0">
                <a:latin typeface="Arial" panose="020B0604020202020204" pitchFamily="34" charset="0"/>
                <a:cs typeface="Arial" panose="020B0604020202020204" pitchFamily="34" charset="0"/>
              </a:rPr>
              <a:t>Denied: 3</a:t>
            </a:r>
          </a:p>
          <a:p>
            <a:r>
              <a:rPr lang="en-US" dirty="0">
                <a:latin typeface="Arial" panose="020B0604020202020204" pitchFamily="34" charset="0"/>
                <a:cs typeface="Arial" panose="020B0604020202020204" pitchFamily="34" charset="0"/>
              </a:rPr>
              <a:t>Pending: 6</a:t>
            </a:r>
          </a:p>
        </p:txBody>
      </p:sp>
    </p:spTree>
    <p:extLst>
      <p:ext uri="{BB962C8B-B14F-4D97-AF65-F5344CB8AC3E}">
        <p14:creationId xmlns:p14="http://schemas.microsoft.com/office/powerpoint/2010/main" val="2712619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ctus with a sunset behind it&#10;&#10;Description automatically generated">
            <a:extLst>
              <a:ext uri="{FF2B5EF4-FFF2-40B4-BE49-F238E27FC236}">
                <a16:creationId xmlns:a16="http://schemas.microsoft.com/office/drawing/2014/main" id="{3FA0959D-7E16-D871-7FDF-64554C13C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09"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446680"/>
            <a:ext cx="6419850" cy="769441"/>
          </a:xfrm>
          <a:prstGeom prst="rect">
            <a:avLst/>
          </a:prstGeom>
          <a:noFill/>
        </p:spPr>
        <p:txBody>
          <a:bodyPr wrap="square" rtlCol="0">
            <a:spAutoFit/>
          </a:bodyPr>
          <a:lstStyle/>
          <a:p>
            <a:r>
              <a:rPr lang="en-US" sz="44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AWARDED GRANTS</a:t>
            </a:r>
          </a:p>
        </p:txBody>
      </p:sp>
      <p:sp>
        <p:nvSpPr>
          <p:cNvPr id="13" name="TextBox 12">
            <a:extLst>
              <a:ext uri="{FF2B5EF4-FFF2-40B4-BE49-F238E27FC236}">
                <a16:creationId xmlns:a16="http://schemas.microsoft.com/office/drawing/2014/main" id="{EFC6CB36-A2A7-BFA2-2C7E-933079282984}"/>
              </a:ext>
            </a:extLst>
          </p:cNvPr>
          <p:cNvSpPr txBox="1"/>
          <p:nvPr/>
        </p:nvSpPr>
        <p:spPr>
          <a:xfrm>
            <a:off x="533399" y="1216121"/>
            <a:ext cx="7820487" cy="101566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Funding for major infrastructure improvements has been the focus for the grants program with efforts resulting in over</a:t>
            </a:r>
            <a:r>
              <a:rPr lang="en-US" sz="2400" dirty="0">
                <a:solidFill>
                  <a:srgbClr val="0070C0"/>
                </a:solidFill>
                <a:latin typeface="Arial" panose="020B0604020202020204" pitchFamily="34" charset="0"/>
                <a:cs typeface="Arial" panose="020B0604020202020204" pitchFamily="34" charset="0"/>
              </a:rPr>
              <a:t> </a:t>
            </a:r>
            <a:r>
              <a:rPr lang="en-US" sz="2400" b="1" u="sng" dirty="0">
                <a:solidFill>
                  <a:srgbClr val="0070C0"/>
                </a:solidFill>
                <a:latin typeface="Arial" panose="020B0604020202020204" pitchFamily="34" charset="0"/>
                <a:cs typeface="Arial" panose="020B0604020202020204" pitchFamily="34" charset="0"/>
              </a:rPr>
              <a:t>$15+ Million </a:t>
            </a:r>
            <a:r>
              <a:rPr lang="en-US" dirty="0">
                <a:latin typeface="Arial" panose="020B0604020202020204" pitchFamily="34" charset="0"/>
                <a:cs typeface="Arial" panose="020B0604020202020204" pitchFamily="34" charset="0"/>
              </a:rPr>
              <a:t>in awarded grant funding since the inception of the grant program </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7</a:t>
            </a:fld>
            <a:endParaRPr lang="en-US" b="1" dirty="0">
              <a:latin typeface="+mn-lt"/>
            </a:endParaRPr>
          </a:p>
        </p:txBody>
      </p:sp>
      <p:graphicFrame>
        <p:nvGraphicFramePr>
          <p:cNvPr id="4" name="Table 3">
            <a:extLst>
              <a:ext uri="{FF2B5EF4-FFF2-40B4-BE49-F238E27FC236}">
                <a16:creationId xmlns:a16="http://schemas.microsoft.com/office/drawing/2014/main" id="{167590E3-F966-ADA2-F973-932BAB466890}"/>
              </a:ext>
            </a:extLst>
          </p:cNvPr>
          <p:cNvGraphicFramePr>
            <a:graphicFrameLocks noGrp="1"/>
          </p:cNvGraphicFramePr>
          <p:nvPr>
            <p:extLst>
              <p:ext uri="{D42A27DB-BD31-4B8C-83A1-F6EECF244321}">
                <p14:modId xmlns:p14="http://schemas.microsoft.com/office/powerpoint/2010/main" val="2362184122"/>
              </p:ext>
            </p:extLst>
          </p:nvPr>
        </p:nvGraphicFramePr>
        <p:xfrm>
          <a:off x="533400" y="2336994"/>
          <a:ext cx="7728474" cy="4202597"/>
        </p:xfrm>
        <a:graphic>
          <a:graphicData uri="http://schemas.openxmlformats.org/drawingml/2006/table">
            <a:tbl>
              <a:tblPr firstRow="1" bandRow="1">
                <a:tableStyleId>{5C22544A-7EE6-4342-B048-85BDC9FD1C3A}</a:tableStyleId>
              </a:tblPr>
              <a:tblGrid>
                <a:gridCol w="2576158">
                  <a:extLst>
                    <a:ext uri="{9D8B030D-6E8A-4147-A177-3AD203B41FA5}">
                      <a16:colId xmlns:a16="http://schemas.microsoft.com/office/drawing/2014/main" val="966227200"/>
                    </a:ext>
                  </a:extLst>
                </a:gridCol>
                <a:gridCol w="2692931">
                  <a:extLst>
                    <a:ext uri="{9D8B030D-6E8A-4147-A177-3AD203B41FA5}">
                      <a16:colId xmlns:a16="http://schemas.microsoft.com/office/drawing/2014/main" val="2633770201"/>
                    </a:ext>
                  </a:extLst>
                </a:gridCol>
                <a:gridCol w="2459385">
                  <a:extLst>
                    <a:ext uri="{9D8B030D-6E8A-4147-A177-3AD203B41FA5}">
                      <a16:colId xmlns:a16="http://schemas.microsoft.com/office/drawing/2014/main" val="38387025"/>
                    </a:ext>
                  </a:extLst>
                </a:gridCol>
              </a:tblGrid>
              <a:tr h="563491">
                <a:tc>
                  <a:txBody>
                    <a:bodyPr/>
                    <a:lstStyle/>
                    <a:p>
                      <a:r>
                        <a:rPr lang="en-US">
                          <a:latin typeface="Arial" panose="020B0604020202020204" pitchFamily="34" charset="0"/>
                          <a:cs typeface="Arial" panose="020B0604020202020204" pitchFamily="34" charset="0"/>
                        </a:rPr>
                        <a:t>Granting 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atin typeface="Arial" panose="020B0604020202020204" pitchFamily="34" charset="0"/>
                          <a:cs typeface="Arial" panose="020B0604020202020204" pitchFamily="34" charset="0"/>
                        </a:rPr>
                        <a:t>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atin typeface="Arial" panose="020B0604020202020204" pitchFamily="34" charset="0"/>
                          <a:cs typeface="Arial" panose="020B0604020202020204" pitchFamily="34" charset="0"/>
                        </a:rPr>
                        <a:t>Awarded Funding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1653866"/>
                  </a:ext>
                </a:extLst>
              </a:tr>
              <a:tr h="574272">
                <a:tc>
                  <a:txBody>
                    <a:bodyPr/>
                    <a:lstStyle/>
                    <a:p>
                      <a:pPr lvl="0">
                        <a:buNone/>
                      </a:pPr>
                      <a:r>
                        <a:rPr lang="en-US">
                          <a:latin typeface="Arial"/>
                          <a:cs typeface="Arial"/>
                        </a:rPr>
                        <a:t>FHWA Safe Streets and Roads for All (Federal) </a:t>
                      </a:r>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a:latin typeface="Arial"/>
                          <a:cs typeface="Arial"/>
                        </a:rPr>
                        <a:t>Lamesa Road Corridor Improvements and Citywide Signal Retiming</a:t>
                      </a:r>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a:latin typeface="Arial"/>
                          <a:cs typeface="Arial"/>
                        </a:rPr>
                        <a:t>$8,664,368</a:t>
                      </a:r>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0611715"/>
                  </a:ext>
                </a:extLst>
              </a:tr>
              <a:tr h="820389">
                <a:tc>
                  <a:txBody>
                    <a:bodyPr/>
                    <a:lstStyle/>
                    <a:p>
                      <a:pPr lvl="0">
                        <a:buNone/>
                      </a:pPr>
                      <a:r>
                        <a:rPr lang="en-US">
                          <a:latin typeface="Arial"/>
                          <a:cs typeface="Arial"/>
                        </a:rPr>
                        <a:t>TxDOT Transportation Alternatives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a:latin typeface="Arial"/>
                          <a:cs typeface="Arial"/>
                        </a:rPr>
                        <a:t>Wildcatter Trail Phase 1</a:t>
                      </a:r>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a:latin typeface="Arial"/>
                          <a:cs typeface="Arial"/>
                        </a:rPr>
                        <a:t>$3,697,495</a:t>
                      </a:r>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3275847"/>
                  </a:ext>
                </a:extLst>
              </a:tr>
              <a:tr h="1066506">
                <a:tc>
                  <a:txBody>
                    <a:bodyPr/>
                    <a:lstStyle/>
                    <a:p>
                      <a:pPr lvl="0">
                        <a:buNone/>
                      </a:pPr>
                      <a:r>
                        <a:rPr lang="en-US">
                          <a:latin typeface="Arial"/>
                          <a:cs typeface="Arial"/>
                        </a:rPr>
                        <a:t>TxDOT Category 10 Funds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a:latin typeface="Arial"/>
                          <a:cs typeface="Arial"/>
                        </a:rPr>
                        <a:t>Wildcatter Trail Phase 2 </a:t>
                      </a:r>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a:latin typeface="Arial"/>
                          <a:cs typeface="Arial"/>
                        </a:rPr>
                        <a:t>$2,970,000</a:t>
                      </a:r>
                      <a:endParaRPr lang="en-US">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156770"/>
                  </a:ext>
                </a:extLst>
              </a:tr>
              <a:tr h="563491">
                <a:tc>
                  <a:txBody>
                    <a:bodyPr/>
                    <a:lstStyle/>
                    <a:p>
                      <a:endParaRPr lang="en-US">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b="1" i="0">
                          <a:latin typeface="Arial" panose="020B0604020202020204" pitchFamily="34" charset="0"/>
                          <a:cs typeface="Arial" panose="020B0604020202020204" pitchFamily="34" charset="0"/>
                        </a:rPr>
                        <a:t>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a:solidFill>
                            <a:srgbClr val="00B050"/>
                          </a:solidFill>
                          <a:latin typeface="Arial" panose="020B0604020202020204" pitchFamily="34" charset="0"/>
                          <a:cs typeface="Arial" panose="020B0604020202020204" pitchFamily="34" charset="0"/>
                        </a:rPr>
                        <a:t>$15,331,863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9118196"/>
                  </a:ext>
                </a:extLst>
              </a:tr>
            </a:tbl>
          </a:graphicData>
        </a:graphic>
      </p:graphicFrame>
    </p:spTree>
    <p:extLst>
      <p:ext uri="{BB962C8B-B14F-4D97-AF65-F5344CB8AC3E}">
        <p14:creationId xmlns:p14="http://schemas.microsoft.com/office/powerpoint/2010/main" val="240678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5605C-BE78-DC64-9CDF-AA4F3F0337FF}"/>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54B16FDF-1D63-E7CC-1FFC-599534A760A2}"/>
              </a:ext>
            </a:extLst>
          </p:cNvPr>
          <p:cNvSpPr txBox="1"/>
          <p:nvPr/>
        </p:nvSpPr>
        <p:spPr>
          <a:xfrm>
            <a:off x="389466" y="172252"/>
            <a:ext cx="10787519" cy="646331"/>
          </a:xfrm>
          <a:prstGeom prst="rect">
            <a:avLst/>
          </a:prstGeom>
          <a:noFill/>
        </p:spPr>
        <p:txBody>
          <a:bodyPr wrap="square" rtlCol="0">
            <a:spAutoFit/>
          </a:bodyPr>
          <a:lstStyle/>
          <a:p>
            <a:r>
              <a:rPr lang="en-US" sz="36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SAFETY ACTION PLAN &amp; VISION ZERO</a:t>
            </a:r>
          </a:p>
        </p:txBody>
      </p:sp>
      <p:sp>
        <p:nvSpPr>
          <p:cNvPr id="2" name="Slide Number Placeholder 2">
            <a:extLst>
              <a:ext uri="{FF2B5EF4-FFF2-40B4-BE49-F238E27FC236}">
                <a16:creationId xmlns:a16="http://schemas.microsoft.com/office/drawing/2014/main" id="{4461580C-3E25-CFE5-5582-AD7556542FBA}"/>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8</a:t>
            </a:fld>
            <a:endParaRPr lang="en-US" b="1" dirty="0">
              <a:latin typeface="+mn-lt"/>
            </a:endParaRPr>
          </a:p>
        </p:txBody>
      </p:sp>
      <p:pic>
        <p:nvPicPr>
          <p:cNvPr id="4" name="Picture 3">
            <a:extLst>
              <a:ext uri="{FF2B5EF4-FFF2-40B4-BE49-F238E27FC236}">
                <a16:creationId xmlns:a16="http://schemas.microsoft.com/office/drawing/2014/main" id="{9C5D42DF-9FB8-5985-6DE9-7CE864BD46B0}"/>
              </a:ext>
            </a:extLst>
          </p:cNvPr>
          <p:cNvPicPr>
            <a:picLocks noChangeAspect="1"/>
          </p:cNvPicPr>
          <p:nvPr/>
        </p:nvPicPr>
        <p:blipFill>
          <a:blip r:embed="rId3"/>
          <a:stretch>
            <a:fillRect/>
          </a:stretch>
        </p:blipFill>
        <p:spPr>
          <a:xfrm>
            <a:off x="10176254" y="194696"/>
            <a:ext cx="1626280" cy="1004918"/>
          </a:xfrm>
          <a:prstGeom prst="rect">
            <a:avLst/>
          </a:prstGeom>
        </p:spPr>
      </p:pic>
      <p:pic>
        <p:nvPicPr>
          <p:cNvPr id="3" name="Picture 2">
            <a:extLst>
              <a:ext uri="{FF2B5EF4-FFF2-40B4-BE49-F238E27FC236}">
                <a16:creationId xmlns:a16="http://schemas.microsoft.com/office/drawing/2014/main" id="{B75C1973-9952-6996-AC88-EF387DCB0E8C}"/>
              </a:ext>
            </a:extLst>
          </p:cNvPr>
          <p:cNvPicPr>
            <a:picLocks noChangeAspect="1"/>
          </p:cNvPicPr>
          <p:nvPr/>
        </p:nvPicPr>
        <p:blipFill>
          <a:blip r:embed="rId4"/>
          <a:stretch>
            <a:fillRect/>
          </a:stretch>
        </p:blipFill>
        <p:spPr>
          <a:xfrm>
            <a:off x="533400" y="1199614"/>
            <a:ext cx="10172700" cy="4357746"/>
          </a:xfrm>
          <a:prstGeom prst="rect">
            <a:avLst/>
          </a:prstGeom>
        </p:spPr>
      </p:pic>
      <p:sp>
        <p:nvSpPr>
          <p:cNvPr id="6" name="TextBox 5">
            <a:extLst>
              <a:ext uri="{FF2B5EF4-FFF2-40B4-BE49-F238E27FC236}">
                <a16:creationId xmlns:a16="http://schemas.microsoft.com/office/drawing/2014/main" id="{0F30B8D1-818B-ACD3-4614-CD1A01C668BF}"/>
              </a:ext>
            </a:extLst>
          </p:cNvPr>
          <p:cNvSpPr txBox="1"/>
          <p:nvPr/>
        </p:nvSpPr>
        <p:spPr>
          <a:xfrm>
            <a:off x="1075268" y="5582590"/>
            <a:ext cx="10172700"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Timeline of CSAP adoption was moved up due to the SS4A program being released </a:t>
            </a:r>
            <a:r>
              <a:rPr lang="en-US" b="1" dirty="0">
                <a:latin typeface="Arial" panose="020B0604020202020204" pitchFamily="34" charset="0"/>
                <a:cs typeface="Arial" panose="020B0604020202020204" pitchFamily="34" charset="0"/>
              </a:rPr>
              <a:t>3 months earlier </a:t>
            </a:r>
            <a:r>
              <a:rPr lang="en-US" dirty="0">
                <a:latin typeface="Arial" panose="020B0604020202020204" pitchFamily="34" charset="0"/>
                <a:cs typeface="Arial" panose="020B0604020202020204" pitchFamily="34" charset="0"/>
              </a:rPr>
              <a:t>than anticipated. Fast tracking the completion and adoption of the CSAP allowed the City to apply for FY24 funding resulting in the award of $8.6 million! We can now apply more competitively for future funding opportunities - ensuring no money is left on the table. </a:t>
            </a:r>
          </a:p>
        </p:txBody>
      </p:sp>
      <p:sp>
        <p:nvSpPr>
          <p:cNvPr id="7" name="TextBox 6">
            <a:extLst>
              <a:ext uri="{FF2B5EF4-FFF2-40B4-BE49-F238E27FC236}">
                <a16:creationId xmlns:a16="http://schemas.microsoft.com/office/drawing/2014/main" id="{281A3135-6B54-2D03-00D9-2A84EE32D497}"/>
              </a:ext>
            </a:extLst>
          </p:cNvPr>
          <p:cNvSpPr txBox="1"/>
          <p:nvPr/>
        </p:nvSpPr>
        <p:spPr>
          <a:xfrm>
            <a:off x="2965098" y="859556"/>
            <a:ext cx="339513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2023</a:t>
            </a:r>
          </a:p>
        </p:txBody>
      </p:sp>
      <p:sp>
        <p:nvSpPr>
          <p:cNvPr id="9" name="TextBox 8">
            <a:extLst>
              <a:ext uri="{FF2B5EF4-FFF2-40B4-BE49-F238E27FC236}">
                <a16:creationId xmlns:a16="http://schemas.microsoft.com/office/drawing/2014/main" id="{44E2F081-E871-30A2-82A7-67C14F7D773C}"/>
              </a:ext>
            </a:extLst>
          </p:cNvPr>
          <p:cNvSpPr txBox="1"/>
          <p:nvPr/>
        </p:nvSpPr>
        <p:spPr>
          <a:xfrm>
            <a:off x="6161618" y="859556"/>
            <a:ext cx="339513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2024</a:t>
            </a:r>
          </a:p>
        </p:txBody>
      </p:sp>
      <p:pic>
        <p:nvPicPr>
          <p:cNvPr id="11" name="Picture 10" descr="A group of people in red shirts&#10;&#10;Description automatically generated with low confidence">
            <a:extLst>
              <a:ext uri="{FF2B5EF4-FFF2-40B4-BE49-F238E27FC236}">
                <a16:creationId xmlns:a16="http://schemas.microsoft.com/office/drawing/2014/main" id="{1E7AE1CE-D1EB-478C-A392-9DDF93BF1B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4677" y="1609919"/>
            <a:ext cx="2915899" cy="1948474"/>
          </a:xfrm>
          <a:prstGeom prst="rect">
            <a:avLst/>
          </a:prstGeom>
        </p:spPr>
      </p:pic>
    </p:spTree>
    <p:extLst>
      <p:ext uri="{BB962C8B-B14F-4D97-AF65-F5344CB8AC3E}">
        <p14:creationId xmlns:p14="http://schemas.microsoft.com/office/powerpoint/2010/main" val="271900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E0EE14E-8F1D-F9C2-628E-6AE94BBDA5EA}"/>
              </a:ext>
            </a:extLst>
          </p:cNvPr>
          <p:cNvSpPr txBox="1"/>
          <p:nvPr/>
        </p:nvSpPr>
        <p:spPr>
          <a:xfrm>
            <a:off x="389466" y="172252"/>
            <a:ext cx="10787519" cy="646331"/>
          </a:xfrm>
          <a:prstGeom prst="rect">
            <a:avLst/>
          </a:prstGeom>
          <a:noFill/>
        </p:spPr>
        <p:txBody>
          <a:bodyPr wrap="square" rtlCol="0">
            <a:spAutoFit/>
          </a:bodyPr>
          <a:lstStyle/>
          <a:p>
            <a:r>
              <a:rPr lang="en-US" sz="3600" b="1" dirty="0">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SAFE STREETS &amp; ROADS FOR ALL: LAMESA RD. </a:t>
            </a:r>
          </a:p>
        </p:txBody>
      </p:sp>
      <p:sp>
        <p:nvSpPr>
          <p:cNvPr id="13" name="TextBox 12">
            <a:extLst>
              <a:ext uri="{FF2B5EF4-FFF2-40B4-BE49-F238E27FC236}">
                <a16:creationId xmlns:a16="http://schemas.microsoft.com/office/drawing/2014/main" id="{EFC6CB36-A2A7-BFA2-2C7E-933079282984}"/>
              </a:ext>
            </a:extLst>
          </p:cNvPr>
          <p:cNvSpPr txBox="1"/>
          <p:nvPr/>
        </p:nvSpPr>
        <p:spPr>
          <a:xfrm>
            <a:off x="274109" y="1526991"/>
            <a:ext cx="3395133"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Utilizing recommendations from Midland’s Vision Zero- Comprehensive Safety Action Plan, the City was awarded funding from FHWA </a:t>
            </a:r>
            <a:r>
              <a:rPr lang="en-US" b="1" dirty="0">
                <a:latin typeface="Arial" panose="020B0604020202020204" pitchFamily="34" charset="0"/>
                <a:cs typeface="Arial" panose="020B0604020202020204" pitchFamily="34" charset="0"/>
              </a:rPr>
              <a:t>Safe Streets and Roads for All (SS4A) program</a:t>
            </a:r>
            <a:r>
              <a:rPr lang="en-US" dirty="0">
                <a:latin typeface="Arial" panose="020B0604020202020204" pitchFamily="34" charset="0"/>
                <a:cs typeface="Arial" panose="020B0604020202020204" pitchFamily="34" charset="0"/>
              </a:rPr>
              <a:t>, to complete systematic infrastructure improvements along Lamesa Road and citywide signal retiming to increase roadway safety. </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9</a:t>
            </a:fld>
            <a:endParaRPr lang="en-US" b="1" dirty="0">
              <a:latin typeface="+mn-lt"/>
            </a:endParaRPr>
          </a:p>
        </p:txBody>
      </p:sp>
      <p:pic>
        <p:nvPicPr>
          <p:cNvPr id="8" name="Picture 7">
            <a:extLst>
              <a:ext uri="{FF2B5EF4-FFF2-40B4-BE49-F238E27FC236}">
                <a16:creationId xmlns:a16="http://schemas.microsoft.com/office/drawing/2014/main" id="{960B800E-DE47-179B-5BB1-A747186925A4}"/>
              </a:ext>
            </a:extLst>
          </p:cNvPr>
          <p:cNvPicPr>
            <a:picLocks noChangeAspect="1"/>
          </p:cNvPicPr>
          <p:nvPr/>
        </p:nvPicPr>
        <p:blipFill>
          <a:blip r:embed="rId2"/>
          <a:stretch>
            <a:fillRect/>
          </a:stretch>
        </p:blipFill>
        <p:spPr>
          <a:xfrm>
            <a:off x="10176254" y="194696"/>
            <a:ext cx="1626280" cy="1004918"/>
          </a:xfrm>
          <a:prstGeom prst="rect">
            <a:avLst/>
          </a:prstGeom>
        </p:spPr>
      </p:pic>
      <p:pic>
        <p:nvPicPr>
          <p:cNvPr id="4" name="Picture 3">
            <a:extLst>
              <a:ext uri="{FF2B5EF4-FFF2-40B4-BE49-F238E27FC236}">
                <a16:creationId xmlns:a16="http://schemas.microsoft.com/office/drawing/2014/main" id="{56D0626F-E785-2E61-6274-998C1ED19BE2}"/>
              </a:ext>
            </a:extLst>
          </p:cNvPr>
          <p:cNvPicPr>
            <a:picLocks noChangeAspect="1"/>
          </p:cNvPicPr>
          <p:nvPr/>
        </p:nvPicPr>
        <p:blipFill>
          <a:blip r:embed="rId3"/>
          <a:stretch>
            <a:fillRect/>
          </a:stretch>
        </p:blipFill>
        <p:spPr>
          <a:xfrm>
            <a:off x="4404779" y="2443837"/>
            <a:ext cx="5956308" cy="3846909"/>
          </a:xfrm>
          <a:prstGeom prst="rect">
            <a:avLst/>
          </a:prstGeom>
        </p:spPr>
      </p:pic>
      <p:graphicFrame>
        <p:nvGraphicFramePr>
          <p:cNvPr id="3" name="Table 2">
            <a:extLst>
              <a:ext uri="{FF2B5EF4-FFF2-40B4-BE49-F238E27FC236}">
                <a16:creationId xmlns:a16="http://schemas.microsoft.com/office/drawing/2014/main" id="{593AF0EF-EA0D-4DED-FD7A-B3A799868F9D}"/>
              </a:ext>
            </a:extLst>
          </p:cNvPr>
          <p:cNvGraphicFramePr>
            <a:graphicFrameLocks noGrp="1"/>
          </p:cNvGraphicFramePr>
          <p:nvPr>
            <p:extLst>
              <p:ext uri="{D42A27DB-BD31-4B8C-83A1-F6EECF244321}">
                <p14:modId xmlns:p14="http://schemas.microsoft.com/office/powerpoint/2010/main" val="855991222"/>
              </p:ext>
            </p:extLst>
          </p:nvPr>
        </p:nvGraphicFramePr>
        <p:xfrm>
          <a:off x="4233332" y="1756401"/>
          <a:ext cx="7248452" cy="986798"/>
        </p:xfrm>
        <a:graphic>
          <a:graphicData uri="http://schemas.openxmlformats.org/drawingml/2006/table">
            <a:tbl>
              <a:tblPr firstRow="1" bandRow="1">
                <a:tableStyleId>{5C22544A-7EE6-4342-B048-85BDC9FD1C3A}</a:tableStyleId>
              </a:tblPr>
              <a:tblGrid>
                <a:gridCol w="2360789">
                  <a:extLst>
                    <a:ext uri="{9D8B030D-6E8A-4147-A177-3AD203B41FA5}">
                      <a16:colId xmlns:a16="http://schemas.microsoft.com/office/drawing/2014/main" val="2085135100"/>
                    </a:ext>
                  </a:extLst>
                </a:gridCol>
                <a:gridCol w="2751960">
                  <a:extLst>
                    <a:ext uri="{9D8B030D-6E8A-4147-A177-3AD203B41FA5}">
                      <a16:colId xmlns:a16="http://schemas.microsoft.com/office/drawing/2014/main" val="1713244482"/>
                    </a:ext>
                  </a:extLst>
                </a:gridCol>
                <a:gridCol w="2135703">
                  <a:extLst>
                    <a:ext uri="{9D8B030D-6E8A-4147-A177-3AD203B41FA5}">
                      <a16:colId xmlns:a16="http://schemas.microsoft.com/office/drawing/2014/main" val="641119442"/>
                    </a:ext>
                  </a:extLst>
                </a:gridCol>
              </a:tblGrid>
              <a:tr h="493399">
                <a:tc>
                  <a:txBody>
                    <a:bodyPr/>
                    <a:lstStyle/>
                    <a:p>
                      <a:r>
                        <a:rPr lang="en-US" sz="1200" dirty="0"/>
                        <a:t>Awarded Funding </a:t>
                      </a:r>
                    </a:p>
                  </a:txBody>
                  <a:tcPr/>
                </a:tc>
                <a:tc>
                  <a:txBody>
                    <a:bodyPr/>
                    <a:lstStyle/>
                    <a:p>
                      <a:r>
                        <a:rPr lang="en-US" sz="1200" dirty="0"/>
                        <a:t>Required Match </a:t>
                      </a:r>
                    </a:p>
                  </a:txBody>
                  <a:tcPr/>
                </a:tc>
                <a:tc>
                  <a:txBody>
                    <a:bodyPr/>
                    <a:lstStyle/>
                    <a:p>
                      <a:r>
                        <a:rPr lang="en-US" sz="1200" dirty="0"/>
                        <a:t>Total Project Cost</a:t>
                      </a:r>
                    </a:p>
                  </a:txBody>
                  <a:tcPr/>
                </a:tc>
                <a:extLst>
                  <a:ext uri="{0D108BD9-81ED-4DB2-BD59-A6C34878D82A}">
                    <a16:rowId xmlns:a16="http://schemas.microsoft.com/office/drawing/2014/main" val="2501498523"/>
                  </a:ext>
                </a:extLst>
              </a:tr>
              <a:tr h="493399">
                <a:tc>
                  <a:txBody>
                    <a:bodyPr/>
                    <a:lstStyle/>
                    <a:p>
                      <a:r>
                        <a:rPr lang="en-US" dirty="0"/>
                        <a:t>$8,664,368</a:t>
                      </a:r>
                    </a:p>
                  </a:txBody>
                  <a:tcPr/>
                </a:tc>
                <a:tc>
                  <a:txBody>
                    <a:bodyPr/>
                    <a:lstStyle/>
                    <a:p>
                      <a:r>
                        <a:rPr lang="en-US" sz="1600" b="1" dirty="0"/>
                        <a:t>$2,166,092 (20%)</a:t>
                      </a:r>
                    </a:p>
                  </a:txBody>
                  <a:tcPr/>
                </a:tc>
                <a:tc>
                  <a:txBody>
                    <a:bodyPr/>
                    <a:lstStyle/>
                    <a:p>
                      <a:r>
                        <a:rPr lang="en-US" dirty="0"/>
                        <a:t>$10,830,460</a:t>
                      </a:r>
                    </a:p>
                  </a:txBody>
                  <a:tcPr/>
                </a:tc>
                <a:extLst>
                  <a:ext uri="{0D108BD9-81ED-4DB2-BD59-A6C34878D82A}">
                    <a16:rowId xmlns:a16="http://schemas.microsoft.com/office/drawing/2014/main" val="753352999"/>
                  </a:ext>
                </a:extLst>
              </a:tr>
            </a:tbl>
          </a:graphicData>
        </a:graphic>
      </p:graphicFrame>
    </p:spTree>
    <p:extLst>
      <p:ext uri="{BB962C8B-B14F-4D97-AF65-F5344CB8AC3E}">
        <p14:creationId xmlns:p14="http://schemas.microsoft.com/office/powerpoint/2010/main" val="4170808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Vancouver V.20"/>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2">
              <a:lumMod val="75000"/>
              <a:lumOff val="25000"/>
            </a:schemeClr>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C20A154B48CF45BD0DF5410B20A8AC" ma:contentTypeVersion="8" ma:contentTypeDescription="Create a new document." ma:contentTypeScope="" ma:versionID="5a20b731de25949bedeb6229006aee2f">
  <xsd:schema xmlns:xsd="http://www.w3.org/2001/XMLSchema" xmlns:xs="http://www.w3.org/2001/XMLSchema" xmlns:p="http://schemas.microsoft.com/office/2006/metadata/properties" xmlns:ns2="dac4e956-f0e3-4f68-a80d-7cb1a90f51eb" targetNamespace="http://schemas.microsoft.com/office/2006/metadata/properties" ma:root="true" ma:fieldsID="536f6914adaeed2b45b611ab2707203f" ns2:_="">
    <xsd:import namespace="dac4e956-f0e3-4f68-a80d-7cb1a90f51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c4e956-f0e3-4f68-a80d-7cb1a90f51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0D06D4-AB75-4516-88C0-97B33D36A10B}">
  <ds:schemaRefs>
    <ds:schemaRef ds:uri="http://schemas.microsoft.com/sharepoint/v3/contenttype/forms"/>
  </ds:schemaRefs>
</ds:datastoreItem>
</file>

<file path=customXml/itemProps2.xml><?xml version="1.0" encoding="utf-8"?>
<ds:datastoreItem xmlns:ds="http://schemas.openxmlformats.org/officeDocument/2006/customXml" ds:itemID="{09C71D98-4F52-4412-B589-7DB0EF79441C}">
  <ds:schemaRefs>
    <ds:schemaRef ds:uri="http://schemas.microsoft.com/office/2006/documentManagement/types"/>
    <ds:schemaRef ds:uri="http://purl.org/dc/terms/"/>
    <ds:schemaRef ds:uri="http://schemas.microsoft.com/office/2006/metadata/properties"/>
    <ds:schemaRef ds:uri="b6b1b8b9-0c6e-4153-9520-3d0a757c2fea"/>
    <ds:schemaRef ds:uri="http://purl.org/dc/dcmitype/"/>
    <ds:schemaRef ds:uri="http://purl.org/dc/elements/1.1/"/>
    <ds:schemaRef ds:uri="25ccc322-9623-4e86-989b-a55171972e85"/>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E811008-BB0D-44DC-A7F0-20FDACEFF94B}"/>
</file>

<file path=docProps/app.xml><?xml version="1.0" encoding="utf-8"?>
<Properties xmlns="http://schemas.openxmlformats.org/officeDocument/2006/extended-properties" xmlns:vt="http://schemas.openxmlformats.org/officeDocument/2006/docPropsVTypes">
  <TotalTime>2651</TotalTime>
  <Words>1324</Words>
  <Application>Microsoft Office PowerPoint</Application>
  <PresentationFormat>Widescreen</PresentationFormat>
  <Paragraphs>174</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Century Gothic</vt:lpstr>
      <vt:lpstr>Vancouver V.20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Jaycee Shepherd</dc:creator>
  <cp:lastModifiedBy>Lindsey Adams</cp:lastModifiedBy>
  <cp:revision>11</cp:revision>
  <cp:lastPrinted>2024-11-08T17:48:55Z</cp:lastPrinted>
  <dcterms:created xsi:type="dcterms:W3CDTF">2024-07-01T17:26:48Z</dcterms:created>
  <dcterms:modified xsi:type="dcterms:W3CDTF">2024-11-08T21:57:47Z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0x01010025C20A154B48CF45BD0DF5410B20A8AC</vt:lpwstr>
  </property>
</Properties>
</file>