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256" r:id="rId5"/>
    <p:sldId id="259" r:id="rId6"/>
    <p:sldId id="287" r:id="rId7"/>
    <p:sldId id="304" r:id="rId8"/>
    <p:sldId id="306" r:id="rId9"/>
    <p:sldId id="305" r:id="rId10"/>
    <p:sldId id="308" r:id="rId11"/>
    <p:sldId id="307" r:id="rId12"/>
    <p:sldId id="267"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BD9"/>
    <a:srgbClr val="215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5B61D-8B50-6738-95F1-1CCD2D249170}" v="4" dt="2024-11-12T16:47:03.1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0190" autoAdjust="0"/>
  </p:normalViewPr>
  <p:slideViewPr>
    <p:cSldViewPr snapToGrid="0">
      <p:cViewPr varScale="1">
        <p:scale>
          <a:sx n="97" d="100"/>
          <a:sy n="97" d="100"/>
        </p:scale>
        <p:origin x="8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on J. Ochoa" userId="S::ljochoa@midlandtexas.gov::5d744168-f123-43e9-b7f0-f7245064f29d" providerId="AD" clId="Web-{23F5B61D-8B50-6738-95F1-1CCD2D249170}"/>
    <pc:docChg chg="modSld">
      <pc:chgData name="Landon J. Ochoa" userId="S::ljochoa@midlandtexas.gov::5d744168-f123-43e9-b7f0-f7245064f29d" providerId="AD" clId="Web-{23F5B61D-8B50-6738-95F1-1CCD2D249170}" dt="2024-11-12T16:47:03.115" v="1" actId="20577"/>
      <pc:docMkLst>
        <pc:docMk/>
      </pc:docMkLst>
      <pc:sldChg chg="modSp">
        <pc:chgData name="Landon J. Ochoa" userId="S::ljochoa@midlandtexas.gov::5d744168-f123-43e9-b7f0-f7245064f29d" providerId="AD" clId="Web-{23F5B61D-8B50-6738-95F1-1CCD2D249170}" dt="2024-11-12T16:47:03.115" v="1" actId="20577"/>
        <pc:sldMkLst>
          <pc:docMk/>
          <pc:sldMk cId="3659715712" sldId="256"/>
        </pc:sldMkLst>
        <pc:spChg chg="mod">
          <ac:chgData name="Landon J. Ochoa" userId="S::ljochoa@midlandtexas.gov::5d744168-f123-43e9-b7f0-f7245064f29d" providerId="AD" clId="Web-{23F5B61D-8B50-6738-95F1-1CCD2D249170}" dt="2024-11-12T16:47:03.115" v="1" actId="20577"/>
          <ac:spMkLst>
            <pc:docMk/>
            <pc:sldMk cId="3659715712" sldId="256"/>
            <ac:spMk id="4" creationId="{BD8B0162-AE19-1C5A-66DA-6CAD2A92E70F}"/>
          </ac:spMkLst>
        </pc:spChg>
      </pc:sldChg>
    </pc:docChg>
  </pc:docChgLst>
  <pc:docChgLst>
    <pc:chgData name="Taylor Novak" userId="S::tnovak@midlandtexas.gov::1bf35eaf-d94c-4f2d-bb10-da09de5f8ee8" providerId="AD" clId="Web-{37AE0A5F-9C67-854B-E4A1-D7F8D06163E2}"/>
    <pc:docChg chg="modSld">
      <pc:chgData name="Taylor Novak" userId="S::tnovak@midlandtexas.gov::1bf35eaf-d94c-4f2d-bb10-da09de5f8ee8" providerId="AD" clId="Web-{37AE0A5F-9C67-854B-E4A1-D7F8D06163E2}" dt="2024-11-08T22:10:23.503" v="219" actId="1076"/>
      <pc:docMkLst>
        <pc:docMk/>
      </pc:docMkLst>
      <pc:sldChg chg="modSp">
        <pc:chgData name="Taylor Novak" userId="S::tnovak@midlandtexas.gov::1bf35eaf-d94c-4f2d-bb10-da09de5f8ee8" providerId="AD" clId="Web-{37AE0A5F-9C67-854B-E4A1-D7F8D06163E2}" dt="2024-11-08T22:07:21.360" v="0" actId="20577"/>
        <pc:sldMkLst>
          <pc:docMk/>
          <pc:sldMk cId="3659715712" sldId="256"/>
        </pc:sldMkLst>
        <pc:spChg chg="mod">
          <ac:chgData name="Taylor Novak" userId="S::tnovak@midlandtexas.gov::1bf35eaf-d94c-4f2d-bb10-da09de5f8ee8" providerId="AD" clId="Web-{37AE0A5F-9C67-854B-E4A1-D7F8D06163E2}" dt="2024-11-08T22:07:21.360" v="0" actId="20577"/>
          <ac:spMkLst>
            <pc:docMk/>
            <pc:sldMk cId="3659715712" sldId="256"/>
            <ac:spMk id="3" creationId="{ADFDD6E9-B1D6-BF55-3830-A0B52000F9F8}"/>
          </ac:spMkLst>
        </pc:spChg>
      </pc:sldChg>
      <pc:sldChg chg="modSp">
        <pc:chgData name="Taylor Novak" userId="S::tnovak@midlandtexas.gov::1bf35eaf-d94c-4f2d-bb10-da09de5f8ee8" providerId="AD" clId="Web-{37AE0A5F-9C67-854B-E4A1-D7F8D06163E2}" dt="2024-11-08T22:09:54.674" v="217"/>
        <pc:sldMkLst>
          <pc:docMk/>
          <pc:sldMk cId="4133831257" sldId="305"/>
        </pc:sldMkLst>
        <pc:spChg chg="mod">
          <ac:chgData name="Taylor Novak" userId="S::tnovak@midlandtexas.gov::1bf35eaf-d94c-4f2d-bb10-da09de5f8ee8" providerId="AD" clId="Web-{37AE0A5F-9C67-854B-E4A1-D7F8D06163E2}" dt="2024-11-08T22:08:29.720" v="92"/>
          <ac:spMkLst>
            <pc:docMk/>
            <pc:sldMk cId="4133831257" sldId="305"/>
            <ac:spMk id="9" creationId="{35FCD4CE-8A0B-45CB-A5C0-F2748B6B3A3C}"/>
          </ac:spMkLst>
        </pc:spChg>
        <pc:graphicFrameChg chg="mod modGraphic">
          <ac:chgData name="Taylor Novak" userId="S::tnovak@midlandtexas.gov::1bf35eaf-d94c-4f2d-bb10-da09de5f8ee8" providerId="AD" clId="Web-{37AE0A5F-9C67-854B-E4A1-D7F8D06163E2}" dt="2024-11-08T22:09:54.674" v="217"/>
          <ac:graphicFrameMkLst>
            <pc:docMk/>
            <pc:sldMk cId="4133831257" sldId="305"/>
            <ac:graphicFrameMk id="8" creationId="{149FA1D8-5CDE-43DD-9FF8-C9FFC3EEAFFA}"/>
          </ac:graphicFrameMkLst>
        </pc:graphicFrameChg>
        <pc:picChg chg="mod">
          <ac:chgData name="Taylor Novak" userId="S::tnovak@midlandtexas.gov::1bf35eaf-d94c-4f2d-bb10-da09de5f8ee8" providerId="AD" clId="Web-{37AE0A5F-9C67-854B-E4A1-D7F8D06163E2}" dt="2024-11-08T22:07:49.392" v="2" actId="1076"/>
          <ac:picMkLst>
            <pc:docMk/>
            <pc:sldMk cId="4133831257" sldId="305"/>
            <ac:picMk id="5" creationId="{674F0A2A-7869-5CE5-4117-DA45D1081548}"/>
          </ac:picMkLst>
        </pc:picChg>
      </pc:sldChg>
      <pc:sldChg chg="modSp">
        <pc:chgData name="Taylor Novak" userId="S::tnovak@midlandtexas.gov::1bf35eaf-d94c-4f2d-bb10-da09de5f8ee8" providerId="AD" clId="Web-{37AE0A5F-9C67-854B-E4A1-D7F8D06163E2}" dt="2024-11-08T22:10:23.503" v="219" actId="1076"/>
        <pc:sldMkLst>
          <pc:docMk/>
          <pc:sldMk cId="2829432690" sldId="306"/>
        </pc:sldMkLst>
        <pc:spChg chg="mod">
          <ac:chgData name="Taylor Novak" userId="S::tnovak@midlandtexas.gov::1bf35eaf-d94c-4f2d-bb10-da09de5f8ee8" providerId="AD" clId="Web-{37AE0A5F-9C67-854B-E4A1-D7F8D06163E2}" dt="2024-11-08T22:10:23.503" v="219" actId="1076"/>
          <ac:spMkLst>
            <pc:docMk/>
            <pc:sldMk cId="2829432690" sldId="306"/>
            <ac:spMk id="13" creationId="{EFC6CB36-A2A7-BFA2-2C7E-933079282984}"/>
          </ac:spMkLst>
        </pc:spChg>
        <pc:picChg chg="mod">
          <ac:chgData name="Taylor Novak" userId="S::tnovak@midlandtexas.gov::1bf35eaf-d94c-4f2d-bb10-da09de5f8ee8" providerId="AD" clId="Web-{37AE0A5F-9C67-854B-E4A1-D7F8D06163E2}" dt="2024-11-08T22:07:34.048" v="1" actId="1076"/>
          <ac:picMkLst>
            <pc:docMk/>
            <pc:sldMk cId="2829432690" sldId="306"/>
            <ac:picMk id="5" creationId="{674F0A2A-7869-5CE5-4117-DA45D1081548}"/>
          </ac:picMkLst>
        </pc:picChg>
      </pc:sldChg>
      <pc:sldChg chg="modSp">
        <pc:chgData name="Taylor Novak" userId="S::tnovak@midlandtexas.gov::1bf35eaf-d94c-4f2d-bb10-da09de5f8ee8" providerId="AD" clId="Web-{37AE0A5F-9C67-854B-E4A1-D7F8D06163E2}" dt="2024-11-08T22:09:28.909" v="194" actId="20577"/>
        <pc:sldMkLst>
          <pc:docMk/>
          <pc:sldMk cId="626470557" sldId="307"/>
        </pc:sldMkLst>
        <pc:spChg chg="mod">
          <ac:chgData name="Taylor Novak" userId="S::tnovak@midlandtexas.gov::1bf35eaf-d94c-4f2d-bb10-da09de5f8ee8" providerId="AD" clId="Web-{37AE0A5F-9C67-854B-E4A1-D7F8D06163E2}" dt="2024-11-08T22:09:28.909" v="194" actId="20577"/>
          <ac:spMkLst>
            <pc:docMk/>
            <pc:sldMk cId="626470557" sldId="307"/>
            <ac:spMk id="13" creationId="{EFC6CB36-A2A7-BFA2-2C7E-933079282984}"/>
          </ac:spMkLst>
        </pc:spChg>
      </pc:sldChg>
      <pc:sldChg chg="modSp">
        <pc:chgData name="Taylor Novak" userId="S::tnovak@midlandtexas.gov::1bf35eaf-d94c-4f2d-bb10-da09de5f8ee8" providerId="AD" clId="Web-{37AE0A5F-9C67-854B-E4A1-D7F8D06163E2}" dt="2024-11-08T22:09:01.330" v="190" actId="20577"/>
        <pc:sldMkLst>
          <pc:docMk/>
          <pc:sldMk cId="1549838030" sldId="308"/>
        </pc:sldMkLst>
        <pc:spChg chg="mod">
          <ac:chgData name="Taylor Novak" userId="S::tnovak@midlandtexas.gov::1bf35eaf-d94c-4f2d-bb10-da09de5f8ee8" providerId="AD" clId="Web-{37AE0A5F-9C67-854B-E4A1-D7F8D06163E2}" dt="2024-11-08T22:09:01.330" v="190" actId="20577"/>
          <ac:spMkLst>
            <pc:docMk/>
            <pc:sldMk cId="1549838030" sldId="308"/>
            <ac:spMk id="13" creationId="{EFC6CB36-A2A7-BFA2-2C7E-93307928298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1FBA74-22EC-6DCD-26D8-E2DCFF9477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8A06B13-BEAA-FB8E-A8BE-3E17A95486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B9E66F-379A-4C42-BCDC-C999E74328E6}" type="datetimeFigureOut">
              <a:rPr lang="en-US" smtClean="0"/>
              <a:t>11/12/2024</a:t>
            </a:fld>
            <a:endParaRPr lang="en-US" dirty="0"/>
          </a:p>
        </p:txBody>
      </p:sp>
      <p:sp>
        <p:nvSpPr>
          <p:cNvPr id="4" name="Footer Placeholder 3">
            <a:extLst>
              <a:ext uri="{FF2B5EF4-FFF2-40B4-BE49-F238E27FC236}">
                <a16:creationId xmlns:a16="http://schemas.microsoft.com/office/drawing/2014/main" id="{62FD8AA8-4DAA-48D4-809E-1F3ED75720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BD5B84-F228-1FF8-6900-9ECEE93BE8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348BB0-3B74-4133-B5AE-AC6344A2CAA0}" type="slidenum">
              <a:rPr lang="en-US" smtClean="0"/>
              <a:t>‹#›</a:t>
            </a:fld>
            <a:endParaRPr lang="en-US" dirty="0"/>
          </a:p>
        </p:txBody>
      </p:sp>
    </p:spTree>
    <p:extLst>
      <p:ext uri="{BB962C8B-B14F-4D97-AF65-F5344CB8AC3E}">
        <p14:creationId xmlns:p14="http://schemas.microsoft.com/office/powerpoint/2010/main" val="1426610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52203-5447-4CEC-A724-E4F8541868F1}" type="datetimeFigureOut">
              <a:rPr lang="en-US" smtClean="0"/>
              <a:t>11/12/2024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AF213-026E-4EFD-B7C0-AE74235EC3F1}" type="slidenum">
              <a:rPr lang="en-US" smtClean="0"/>
              <a:t>‹#›</a:t>
            </a:fld>
            <a:endParaRPr lang="en-US" dirty="0"/>
          </a:p>
        </p:txBody>
      </p:sp>
    </p:spTree>
    <p:extLst>
      <p:ext uri="{BB962C8B-B14F-4D97-AF65-F5344CB8AC3E}">
        <p14:creationId xmlns:p14="http://schemas.microsoft.com/office/powerpoint/2010/main" val="20107413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DAF213-026E-4EFD-B7C0-AE74235EC3F1}" type="slidenum">
              <a:rPr lang="en-US" smtClean="0"/>
              <a:t>2</a:t>
            </a:fld>
            <a:endParaRPr lang="en-US" dirty="0"/>
          </a:p>
        </p:txBody>
      </p:sp>
    </p:spTree>
    <p:extLst>
      <p:ext uri="{BB962C8B-B14F-4D97-AF65-F5344CB8AC3E}">
        <p14:creationId xmlns:p14="http://schemas.microsoft.com/office/powerpoint/2010/main" val="139325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admissions – potential for increasing annual revenue</a:t>
            </a:r>
          </a:p>
          <a:p>
            <a:r>
              <a:rPr lang="en-US" dirty="0"/>
              <a:t>Improve working conditions + security –</a:t>
            </a:r>
          </a:p>
          <a:p>
            <a:pPr marL="171450" indent="-171450">
              <a:buFontTx/>
              <a:buChar char="-"/>
            </a:pPr>
            <a:r>
              <a:rPr lang="en-US" dirty="0"/>
              <a:t>Enhanced security for cashiers</a:t>
            </a:r>
          </a:p>
          <a:p>
            <a:pPr marL="171450" indent="-171450">
              <a:buFontTx/>
              <a:buChar char="-"/>
            </a:pPr>
            <a:r>
              <a:rPr lang="en-US" dirty="0"/>
              <a:t>Actual breakroom with AC</a:t>
            </a:r>
          </a:p>
          <a:p>
            <a:pPr marL="171450" indent="-171450">
              <a:buFontTx/>
              <a:buChar char="-"/>
            </a:pPr>
            <a:r>
              <a:rPr lang="en-US" dirty="0"/>
              <a:t>Storage for belongings</a:t>
            </a:r>
          </a:p>
          <a:p>
            <a:pPr marL="171450" indent="-171450">
              <a:buFontTx/>
              <a:buChar char="-"/>
            </a:pPr>
            <a:r>
              <a:rPr lang="en-US" dirty="0"/>
              <a:t>Staff restroom</a:t>
            </a:r>
          </a:p>
        </p:txBody>
      </p:sp>
      <p:sp>
        <p:nvSpPr>
          <p:cNvPr id="4" name="Slide Number Placeholder 3"/>
          <p:cNvSpPr>
            <a:spLocks noGrp="1"/>
          </p:cNvSpPr>
          <p:nvPr>
            <p:ph type="sldNum" sz="quarter" idx="5"/>
          </p:nvPr>
        </p:nvSpPr>
        <p:spPr/>
        <p:txBody>
          <a:bodyPr/>
          <a:lstStyle/>
          <a:p>
            <a:fld id="{BEDAF213-026E-4EFD-B7C0-AE74235EC3F1}" type="slidenum">
              <a:rPr lang="en-US" smtClean="0"/>
              <a:t>3</a:t>
            </a:fld>
            <a:endParaRPr lang="en-US" dirty="0"/>
          </a:p>
        </p:txBody>
      </p:sp>
    </p:spTree>
    <p:extLst>
      <p:ext uri="{BB962C8B-B14F-4D97-AF65-F5344CB8AC3E}">
        <p14:creationId xmlns:p14="http://schemas.microsoft.com/office/powerpoint/2010/main" val="3460521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admissions – potential for increasing annual revenue</a:t>
            </a:r>
          </a:p>
          <a:p>
            <a:r>
              <a:rPr lang="en-US" dirty="0"/>
              <a:t>Improve working conditions + security –</a:t>
            </a:r>
          </a:p>
          <a:p>
            <a:pPr marL="171450" indent="-171450">
              <a:buFontTx/>
              <a:buChar char="-"/>
            </a:pPr>
            <a:r>
              <a:rPr lang="en-US" dirty="0"/>
              <a:t>Enhanced security for cashiers</a:t>
            </a:r>
          </a:p>
          <a:p>
            <a:pPr marL="171450" indent="-171450">
              <a:buFontTx/>
              <a:buChar char="-"/>
            </a:pPr>
            <a:r>
              <a:rPr lang="en-US" dirty="0"/>
              <a:t>Actual breakroom with AC</a:t>
            </a:r>
          </a:p>
          <a:p>
            <a:pPr marL="171450" indent="-171450">
              <a:buFontTx/>
              <a:buChar char="-"/>
            </a:pPr>
            <a:r>
              <a:rPr lang="en-US" dirty="0"/>
              <a:t>Storage for belongings</a:t>
            </a:r>
          </a:p>
          <a:p>
            <a:pPr marL="171450" indent="-171450">
              <a:buFontTx/>
              <a:buChar char="-"/>
            </a:pPr>
            <a:r>
              <a:rPr lang="en-US" dirty="0"/>
              <a:t>Staff restroom</a:t>
            </a:r>
          </a:p>
        </p:txBody>
      </p:sp>
      <p:sp>
        <p:nvSpPr>
          <p:cNvPr id="4" name="Slide Number Placeholder 3"/>
          <p:cNvSpPr>
            <a:spLocks noGrp="1"/>
          </p:cNvSpPr>
          <p:nvPr>
            <p:ph type="sldNum" sz="quarter" idx="5"/>
          </p:nvPr>
        </p:nvSpPr>
        <p:spPr/>
        <p:txBody>
          <a:bodyPr/>
          <a:lstStyle/>
          <a:p>
            <a:fld id="{BEDAF213-026E-4EFD-B7C0-AE74235EC3F1}" type="slidenum">
              <a:rPr lang="en-US" smtClean="0"/>
              <a:t>4</a:t>
            </a:fld>
            <a:endParaRPr lang="en-US" dirty="0"/>
          </a:p>
        </p:txBody>
      </p:sp>
    </p:spTree>
    <p:extLst>
      <p:ext uri="{BB962C8B-B14F-4D97-AF65-F5344CB8AC3E}">
        <p14:creationId xmlns:p14="http://schemas.microsoft.com/office/powerpoint/2010/main" val="3376710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admissions – potential for increasing annual revenue</a:t>
            </a:r>
          </a:p>
          <a:p>
            <a:r>
              <a:rPr lang="en-US" dirty="0"/>
              <a:t>Improve working conditions + security –</a:t>
            </a:r>
          </a:p>
          <a:p>
            <a:pPr marL="171450" indent="-171450">
              <a:buFontTx/>
              <a:buChar char="-"/>
            </a:pPr>
            <a:r>
              <a:rPr lang="en-US" dirty="0"/>
              <a:t>Enhanced security for cashiers</a:t>
            </a:r>
          </a:p>
          <a:p>
            <a:pPr marL="171450" indent="-171450">
              <a:buFontTx/>
              <a:buChar char="-"/>
            </a:pPr>
            <a:r>
              <a:rPr lang="en-US" dirty="0"/>
              <a:t>Actual breakroom with AC</a:t>
            </a:r>
          </a:p>
          <a:p>
            <a:pPr marL="171450" indent="-171450">
              <a:buFontTx/>
              <a:buChar char="-"/>
            </a:pPr>
            <a:r>
              <a:rPr lang="en-US" dirty="0"/>
              <a:t>Storage for belongings</a:t>
            </a:r>
          </a:p>
          <a:p>
            <a:pPr marL="171450" indent="-171450">
              <a:buFontTx/>
              <a:buChar char="-"/>
            </a:pPr>
            <a:r>
              <a:rPr lang="en-US" dirty="0"/>
              <a:t>Staff restroom</a:t>
            </a:r>
          </a:p>
        </p:txBody>
      </p:sp>
      <p:sp>
        <p:nvSpPr>
          <p:cNvPr id="4" name="Slide Number Placeholder 3"/>
          <p:cNvSpPr>
            <a:spLocks noGrp="1"/>
          </p:cNvSpPr>
          <p:nvPr>
            <p:ph type="sldNum" sz="quarter" idx="5"/>
          </p:nvPr>
        </p:nvSpPr>
        <p:spPr/>
        <p:txBody>
          <a:bodyPr/>
          <a:lstStyle/>
          <a:p>
            <a:fld id="{BEDAF213-026E-4EFD-B7C0-AE74235EC3F1}" type="slidenum">
              <a:rPr lang="en-US" smtClean="0"/>
              <a:t>5</a:t>
            </a:fld>
            <a:endParaRPr lang="en-US" dirty="0"/>
          </a:p>
        </p:txBody>
      </p:sp>
    </p:spTree>
    <p:extLst>
      <p:ext uri="{BB962C8B-B14F-4D97-AF65-F5344CB8AC3E}">
        <p14:creationId xmlns:p14="http://schemas.microsoft.com/office/powerpoint/2010/main" val="1243049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admissions – potential for increasing annual revenue</a:t>
            </a:r>
          </a:p>
          <a:p>
            <a:r>
              <a:rPr lang="en-US" dirty="0"/>
              <a:t>Improve working conditions + security –</a:t>
            </a:r>
          </a:p>
          <a:p>
            <a:pPr marL="171450" indent="-171450">
              <a:buFontTx/>
              <a:buChar char="-"/>
            </a:pPr>
            <a:r>
              <a:rPr lang="en-US" dirty="0"/>
              <a:t>Enhanced security for cashiers</a:t>
            </a:r>
          </a:p>
          <a:p>
            <a:pPr marL="171450" indent="-171450">
              <a:buFontTx/>
              <a:buChar char="-"/>
            </a:pPr>
            <a:r>
              <a:rPr lang="en-US" dirty="0"/>
              <a:t>Actual breakroom with AC</a:t>
            </a:r>
          </a:p>
          <a:p>
            <a:pPr marL="171450" indent="-171450">
              <a:buFontTx/>
              <a:buChar char="-"/>
            </a:pPr>
            <a:r>
              <a:rPr lang="en-US" dirty="0"/>
              <a:t>Storage for belongings</a:t>
            </a:r>
          </a:p>
          <a:p>
            <a:pPr marL="171450" indent="-171450">
              <a:buFontTx/>
              <a:buChar char="-"/>
            </a:pPr>
            <a:r>
              <a:rPr lang="en-US" dirty="0"/>
              <a:t>Staff restroom</a:t>
            </a:r>
          </a:p>
        </p:txBody>
      </p:sp>
      <p:sp>
        <p:nvSpPr>
          <p:cNvPr id="4" name="Slide Number Placeholder 3"/>
          <p:cNvSpPr>
            <a:spLocks noGrp="1"/>
          </p:cNvSpPr>
          <p:nvPr>
            <p:ph type="sldNum" sz="quarter" idx="5"/>
          </p:nvPr>
        </p:nvSpPr>
        <p:spPr/>
        <p:txBody>
          <a:bodyPr/>
          <a:lstStyle/>
          <a:p>
            <a:fld id="{BEDAF213-026E-4EFD-B7C0-AE74235EC3F1}" type="slidenum">
              <a:rPr lang="en-US" smtClean="0"/>
              <a:t>6</a:t>
            </a:fld>
            <a:endParaRPr lang="en-US" dirty="0"/>
          </a:p>
        </p:txBody>
      </p:sp>
    </p:spTree>
    <p:extLst>
      <p:ext uri="{BB962C8B-B14F-4D97-AF65-F5344CB8AC3E}">
        <p14:creationId xmlns:p14="http://schemas.microsoft.com/office/powerpoint/2010/main" val="174149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admissions – potential for increasing annual revenue</a:t>
            </a:r>
          </a:p>
          <a:p>
            <a:r>
              <a:rPr lang="en-US" dirty="0"/>
              <a:t>Improve working conditions + security –</a:t>
            </a:r>
          </a:p>
          <a:p>
            <a:pPr marL="171450" indent="-171450">
              <a:buFontTx/>
              <a:buChar char="-"/>
            </a:pPr>
            <a:r>
              <a:rPr lang="en-US" dirty="0"/>
              <a:t>Enhanced security for cashiers</a:t>
            </a:r>
          </a:p>
          <a:p>
            <a:pPr marL="171450" indent="-171450">
              <a:buFontTx/>
              <a:buChar char="-"/>
            </a:pPr>
            <a:r>
              <a:rPr lang="en-US" dirty="0"/>
              <a:t>Actual breakroom with AC</a:t>
            </a:r>
          </a:p>
          <a:p>
            <a:pPr marL="171450" indent="-171450">
              <a:buFontTx/>
              <a:buChar char="-"/>
            </a:pPr>
            <a:r>
              <a:rPr lang="en-US" dirty="0"/>
              <a:t>Storage for belongings</a:t>
            </a:r>
          </a:p>
          <a:p>
            <a:pPr marL="171450" indent="-171450">
              <a:buFontTx/>
              <a:buChar char="-"/>
            </a:pPr>
            <a:r>
              <a:rPr lang="en-US" dirty="0"/>
              <a:t>Staff restroom</a:t>
            </a:r>
          </a:p>
        </p:txBody>
      </p:sp>
      <p:sp>
        <p:nvSpPr>
          <p:cNvPr id="4" name="Slide Number Placeholder 3"/>
          <p:cNvSpPr>
            <a:spLocks noGrp="1"/>
          </p:cNvSpPr>
          <p:nvPr>
            <p:ph type="sldNum" sz="quarter" idx="5"/>
          </p:nvPr>
        </p:nvSpPr>
        <p:spPr/>
        <p:txBody>
          <a:bodyPr/>
          <a:lstStyle/>
          <a:p>
            <a:fld id="{BEDAF213-026E-4EFD-B7C0-AE74235EC3F1}" type="slidenum">
              <a:rPr lang="en-US" smtClean="0"/>
              <a:t>7</a:t>
            </a:fld>
            <a:endParaRPr lang="en-US" dirty="0"/>
          </a:p>
        </p:txBody>
      </p:sp>
    </p:spTree>
    <p:extLst>
      <p:ext uri="{BB962C8B-B14F-4D97-AF65-F5344CB8AC3E}">
        <p14:creationId xmlns:p14="http://schemas.microsoft.com/office/powerpoint/2010/main" val="348116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admissions – potential for increasing annual revenue</a:t>
            </a:r>
          </a:p>
          <a:p>
            <a:r>
              <a:rPr lang="en-US" dirty="0"/>
              <a:t>Improve working conditions + security –</a:t>
            </a:r>
          </a:p>
          <a:p>
            <a:pPr marL="171450" indent="-171450">
              <a:buFontTx/>
              <a:buChar char="-"/>
            </a:pPr>
            <a:r>
              <a:rPr lang="en-US" dirty="0"/>
              <a:t>Enhanced security for cashiers</a:t>
            </a:r>
          </a:p>
          <a:p>
            <a:pPr marL="171450" indent="-171450">
              <a:buFontTx/>
              <a:buChar char="-"/>
            </a:pPr>
            <a:r>
              <a:rPr lang="en-US" dirty="0"/>
              <a:t>Actual breakroom with AC</a:t>
            </a:r>
          </a:p>
          <a:p>
            <a:pPr marL="171450" indent="-171450">
              <a:buFontTx/>
              <a:buChar char="-"/>
            </a:pPr>
            <a:r>
              <a:rPr lang="en-US" dirty="0"/>
              <a:t>Storage for belongings</a:t>
            </a:r>
          </a:p>
          <a:p>
            <a:pPr marL="171450" indent="-171450">
              <a:buFontTx/>
              <a:buChar char="-"/>
            </a:pPr>
            <a:r>
              <a:rPr lang="en-US" dirty="0"/>
              <a:t>Staff restroom</a:t>
            </a:r>
          </a:p>
        </p:txBody>
      </p:sp>
      <p:sp>
        <p:nvSpPr>
          <p:cNvPr id="4" name="Slide Number Placeholder 3"/>
          <p:cNvSpPr>
            <a:spLocks noGrp="1"/>
          </p:cNvSpPr>
          <p:nvPr>
            <p:ph type="sldNum" sz="quarter" idx="5"/>
          </p:nvPr>
        </p:nvSpPr>
        <p:spPr/>
        <p:txBody>
          <a:bodyPr/>
          <a:lstStyle/>
          <a:p>
            <a:fld id="{BEDAF213-026E-4EFD-B7C0-AE74235EC3F1}" type="slidenum">
              <a:rPr lang="en-US" smtClean="0"/>
              <a:t>8</a:t>
            </a:fld>
            <a:endParaRPr lang="en-US" dirty="0"/>
          </a:p>
        </p:txBody>
      </p:sp>
    </p:spTree>
    <p:extLst>
      <p:ext uri="{BB962C8B-B14F-4D97-AF65-F5344CB8AC3E}">
        <p14:creationId xmlns:p14="http://schemas.microsoft.com/office/powerpoint/2010/main" val="74535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0C15-29A4-7EAF-6911-11B91BAF78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4A75A0-5D6E-3192-E37C-5C94C2A08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8">
            <a:extLst>
              <a:ext uri="{FF2B5EF4-FFF2-40B4-BE49-F238E27FC236}">
                <a16:creationId xmlns:a16="http://schemas.microsoft.com/office/drawing/2014/main" id="{3F14A6DA-C0D3-C628-E5AD-8739825B9E00}"/>
              </a:ext>
            </a:extLst>
          </p:cNvPr>
          <p:cNvSpPr>
            <a:spLocks noGrp="1"/>
          </p:cNvSpPr>
          <p:nvPr>
            <p:ph type="sldNum" sz="quarter" idx="12"/>
          </p:nvPr>
        </p:nvSpPr>
        <p:spPr>
          <a:xfrm>
            <a:off x="606778" y="6028972"/>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dirty="0"/>
          </a:p>
        </p:txBody>
      </p:sp>
    </p:spTree>
    <p:extLst>
      <p:ext uri="{BB962C8B-B14F-4D97-AF65-F5344CB8AC3E}">
        <p14:creationId xmlns:p14="http://schemas.microsoft.com/office/powerpoint/2010/main" val="423480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5242-9FD0-BA3A-0069-C7A2EF6B9D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D7D0F9-2F43-6CA8-73F1-88D41C1B3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11A36-BF50-B0CE-5F40-F26AC51B76BB}"/>
              </a:ext>
            </a:extLst>
          </p:cNvPr>
          <p:cNvSpPr>
            <a:spLocks noGrp="1"/>
          </p:cNvSpPr>
          <p:nvPr>
            <p:ph type="dt" sz="half" idx="10"/>
          </p:nvPr>
        </p:nvSpPr>
        <p:spPr>
          <a:xfrm>
            <a:off x="838200" y="6356350"/>
            <a:ext cx="2743200" cy="365125"/>
          </a:xfrm>
          <a:prstGeom prst="rect">
            <a:avLst/>
          </a:prstGeom>
        </p:spPr>
        <p:txBody>
          <a:bodyPr/>
          <a:lstStyle/>
          <a:p>
            <a:fld id="{0D335B19-3239-4821-BA41-4A85223FA6A7}" type="datetime1">
              <a:rPr lang="en-US" smtClean="0"/>
              <a:t>11/12/2024</a:t>
            </a:fld>
            <a:endParaRPr lang="en-US" dirty="0"/>
          </a:p>
        </p:txBody>
      </p:sp>
      <p:sp>
        <p:nvSpPr>
          <p:cNvPr id="5" name="Footer Placeholder 4">
            <a:extLst>
              <a:ext uri="{FF2B5EF4-FFF2-40B4-BE49-F238E27FC236}">
                <a16:creationId xmlns:a16="http://schemas.microsoft.com/office/drawing/2014/main" id="{39279C58-723F-BD9A-D495-60997E0B9C5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15E6367-B94B-F6ED-EA45-75CED3629D8A}"/>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302176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E3492-9793-0DF9-D474-A3BF623359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F53FAE-D8EF-B522-9A8B-1BBCF587DC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76413-696F-A66A-647E-3B167A7B937B}"/>
              </a:ext>
            </a:extLst>
          </p:cNvPr>
          <p:cNvSpPr>
            <a:spLocks noGrp="1"/>
          </p:cNvSpPr>
          <p:nvPr>
            <p:ph type="dt" sz="half" idx="10"/>
          </p:nvPr>
        </p:nvSpPr>
        <p:spPr>
          <a:xfrm>
            <a:off x="838200" y="6356350"/>
            <a:ext cx="2743200" cy="365125"/>
          </a:xfrm>
          <a:prstGeom prst="rect">
            <a:avLst/>
          </a:prstGeom>
        </p:spPr>
        <p:txBody>
          <a:bodyPr/>
          <a:lstStyle/>
          <a:p>
            <a:fld id="{7BF1ED7F-2FB4-489E-8A68-0FB9066B2799}" type="datetime1">
              <a:rPr lang="en-US" smtClean="0"/>
              <a:t>11/12/2024</a:t>
            </a:fld>
            <a:endParaRPr lang="en-US" dirty="0"/>
          </a:p>
        </p:txBody>
      </p:sp>
      <p:sp>
        <p:nvSpPr>
          <p:cNvPr id="5" name="Footer Placeholder 4">
            <a:extLst>
              <a:ext uri="{FF2B5EF4-FFF2-40B4-BE49-F238E27FC236}">
                <a16:creationId xmlns:a16="http://schemas.microsoft.com/office/drawing/2014/main" id="{D26356A2-E831-7A73-D263-11ECD6B2E24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DFAE871-6629-800D-B944-AD029FFD40D9}"/>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414506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9040-6E81-C4FC-D2A5-0F91B6DAB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B2678-D324-959E-5B8C-4103B88E9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B085382-7AD5-CB97-DE83-F0BE945C37BA}"/>
              </a:ext>
            </a:extLst>
          </p:cNvPr>
          <p:cNvSpPr>
            <a:spLocks noGrp="1"/>
          </p:cNvSpPr>
          <p:nvPr>
            <p:ph type="sldNum" sz="quarter" idx="12"/>
          </p:nvPr>
        </p:nvSpPr>
        <p:spPr>
          <a:xfrm>
            <a:off x="460022" y="6192221"/>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dirty="0"/>
          </a:p>
        </p:txBody>
      </p:sp>
    </p:spTree>
    <p:extLst>
      <p:ext uri="{BB962C8B-B14F-4D97-AF65-F5344CB8AC3E}">
        <p14:creationId xmlns:p14="http://schemas.microsoft.com/office/powerpoint/2010/main" val="191755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F51F-FF6A-A1D2-CDA3-9CDFD28677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A80C8-3DA8-4480-F376-FEBC78BBCF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3850A1-D443-8532-4A96-1CAAC8D373AC}"/>
              </a:ext>
            </a:extLst>
          </p:cNvPr>
          <p:cNvSpPr>
            <a:spLocks noGrp="1"/>
          </p:cNvSpPr>
          <p:nvPr>
            <p:ph type="dt" sz="half" idx="10"/>
          </p:nvPr>
        </p:nvSpPr>
        <p:spPr>
          <a:xfrm>
            <a:off x="838200" y="6356350"/>
            <a:ext cx="2743200" cy="365125"/>
          </a:xfrm>
          <a:prstGeom prst="rect">
            <a:avLst/>
          </a:prstGeom>
        </p:spPr>
        <p:txBody>
          <a:bodyPr/>
          <a:lstStyle/>
          <a:p>
            <a:fld id="{C63A7AB1-B72A-49B7-BA47-299C44DC17BA}" type="datetime1">
              <a:rPr lang="en-US" smtClean="0"/>
              <a:t>11/12/2024</a:t>
            </a:fld>
            <a:endParaRPr lang="en-US" dirty="0"/>
          </a:p>
        </p:txBody>
      </p:sp>
      <p:sp>
        <p:nvSpPr>
          <p:cNvPr id="5" name="Footer Placeholder 4">
            <a:extLst>
              <a:ext uri="{FF2B5EF4-FFF2-40B4-BE49-F238E27FC236}">
                <a16:creationId xmlns:a16="http://schemas.microsoft.com/office/drawing/2014/main" id="{617E27A6-98EF-0932-A3BD-47974F960B9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C3BD46D-139E-540C-B901-D8B60DD610DD}"/>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20057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48ECC-D652-E8F9-17F9-E6796CEBD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78BE9-9FF8-5D09-9B25-8BEB1EE4B9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D11461-53D5-4896-1AB9-B5CCBBD97F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E29BE-AC45-0D3D-7E04-F8B0F0FCB97C}"/>
              </a:ext>
            </a:extLst>
          </p:cNvPr>
          <p:cNvSpPr>
            <a:spLocks noGrp="1"/>
          </p:cNvSpPr>
          <p:nvPr>
            <p:ph type="dt" sz="half" idx="10"/>
          </p:nvPr>
        </p:nvSpPr>
        <p:spPr>
          <a:xfrm>
            <a:off x="838200" y="6356350"/>
            <a:ext cx="2743200" cy="365125"/>
          </a:xfrm>
          <a:prstGeom prst="rect">
            <a:avLst/>
          </a:prstGeom>
        </p:spPr>
        <p:txBody>
          <a:bodyPr/>
          <a:lstStyle/>
          <a:p>
            <a:fld id="{790EC45C-7EB0-4884-BA3E-4EE65C849B37}" type="datetime1">
              <a:rPr lang="en-US" smtClean="0"/>
              <a:t>11/12/2024</a:t>
            </a:fld>
            <a:endParaRPr lang="en-US" dirty="0"/>
          </a:p>
        </p:txBody>
      </p:sp>
      <p:sp>
        <p:nvSpPr>
          <p:cNvPr id="6" name="Footer Placeholder 5">
            <a:extLst>
              <a:ext uri="{FF2B5EF4-FFF2-40B4-BE49-F238E27FC236}">
                <a16:creationId xmlns:a16="http://schemas.microsoft.com/office/drawing/2014/main" id="{BA05E286-D48A-875F-9B59-1277CFF128E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A30B342-0DA4-715D-0069-120AFA7E582B}"/>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178168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36B6-5ED9-8C0B-03B1-401DE3C304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FA0B-6684-0759-7B0C-94582A392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DABFA-ABC0-54E5-A661-A92E47EBD9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787813-E04D-4481-4B26-8FEF7BEE98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1B4EE-DA92-5D26-0682-7221ECBE04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7994E5-E271-7756-F0D6-7435F891B0CA}"/>
              </a:ext>
            </a:extLst>
          </p:cNvPr>
          <p:cNvSpPr>
            <a:spLocks noGrp="1"/>
          </p:cNvSpPr>
          <p:nvPr>
            <p:ph type="dt" sz="half" idx="10"/>
          </p:nvPr>
        </p:nvSpPr>
        <p:spPr>
          <a:xfrm>
            <a:off x="838200" y="6356350"/>
            <a:ext cx="2743200" cy="365125"/>
          </a:xfrm>
          <a:prstGeom prst="rect">
            <a:avLst/>
          </a:prstGeom>
        </p:spPr>
        <p:txBody>
          <a:bodyPr/>
          <a:lstStyle/>
          <a:p>
            <a:fld id="{3FF54632-1816-4F7C-BEB7-2EABAF5FCB99}" type="datetime1">
              <a:rPr lang="en-US" smtClean="0"/>
              <a:t>11/12/2024</a:t>
            </a:fld>
            <a:endParaRPr lang="en-US" dirty="0"/>
          </a:p>
        </p:txBody>
      </p:sp>
      <p:sp>
        <p:nvSpPr>
          <p:cNvPr id="8" name="Footer Placeholder 7">
            <a:extLst>
              <a:ext uri="{FF2B5EF4-FFF2-40B4-BE49-F238E27FC236}">
                <a16:creationId xmlns:a16="http://schemas.microsoft.com/office/drawing/2014/main" id="{A542767C-152E-93FE-E3A9-F820D66498C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AF1277B0-726F-2733-D962-FE8DF9676E18}"/>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365322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3553-5AD0-6DE8-CD30-90FDD357F8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F2AE5D-7C45-1031-578E-A226060D954B}"/>
              </a:ext>
            </a:extLst>
          </p:cNvPr>
          <p:cNvSpPr>
            <a:spLocks noGrp="1"/>
          </p:cNvSpPr>
          <p:nvPr>
            <p:ph type="dt" sz="half" idx="10"/>
          </p:nvPr>
        </p:nvSpPr>
        <p:spPr>
          <a:xfrm>
            <a:off x="838200" y="6356350"/>
            <a:ext cx="2743200" cy="365125"/>
          </a:xfrm>
          <a:prstGeom prst="rect">
            <a:avLst/>
          </a:prstGeom>
        </p:spPr>
        <p:txBody>
          <a:bodyPr/>
          <a:lstStyle/>
          <a:p>
            <a:fld id="{283ADF1D-66A8-406A-9DCA-618044B1CE95}" type="datetime1">
              <a:rPr lang="en-US" smtClean="0"/>
              <a:t>11/12/2024</a:t>
            </a:fld>
            <a:endParaRPr lang="en-US" dirty="0"/>
          </a:p>
        </p:txBody>
      </p:sp>
      <p:sp>
        <p:nvSpPr>
          <p:cNvPr id="4" name="Footer Placeholder 3">
            <a:extLst>
              <a:ext uri="{FF2B5EF4-FFF2-40B4-BE49-F238E27FC236}">
                <a16:creationId xmlns:a16="http://schemas.microsoft.com/office/drawing/2014/main" id="{416F5924-A68B-36F4-B4DC-88292E9091D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91DA005A-81A1-271D-BA18-B3B83ABA05E1}"/>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261730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3D3E8-B213-9822-46F0-A62C6446EF8A}"/>
              </a:ext>
            </a:extLst>
          </p:cNvPr>
          <p:cNvSpPr>
            <a:spLocks noGrp="1"/>
          </p:cNvSpPr>
          <p:nvPr>
            <p:ph type="dt" sz="half" idx="10"/>
          </p:nvPr>
        </p:nvSpPr>
        <p:spPr>
          <a:xfrm>
            <a:off x="838200" y="6356350"/>
            <a:ext cx="2743200" cy="365125"/>
          </a:xfrm>
          <a:prstGeom prst="rect">
            <a:avLst/>
          </a:prstGeom>
        </p:spPr>
        <p:txBody>
          <a:bodyPr/>
          <a:lstStyle/>
          <a:p>
            <a:fld id="{9311316A-7EBD-4780-B79D-D1E8EFB6A87D}" type="datetime1">
              <a:rPr lang="en-US" smtClean="0"/>
              <a:t>11/12/2024</a:t>
            </a:fld>
            <a:endParaRPr lang="en-US" dirty="0"/>
          </a:p>
        </p:txBody>
      </p:sp>
      <p:sp>
        <p:nvSpPr>
          <p:cNvPr id="3" name="Footer Placeholder 2">
            <a:extLst>
              <a:ext uri="{FF2B5EF4-FFF2-40B4-BE49-F238E27FC236}">
                <a16:creationId xmlns:a16="http://schemas.microsoft.com/office/drawing/2014/main" id="{0B5EC94B-CD63-1125-81FB-75877682356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D8F176D-0D8E-480C-B4B3-DDAB59BA5A24}"/>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103007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2363-E97C-518A-1180-D0F087208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389E4B-06B7-B88D-2DFE-62D44421D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6DD495-058C-6170-970D-739AE49A0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F3943-7386-DFA1-D1D0-31DCF62587C3}"/>
              </a:ext>
            </a:extLst>
          </p:cNvPr>
          <p:cNvSpPr>
            <a:spLocks noGrp="1"/>
          </p:cNvSpPr>
          <p:nvPr>
            <p:ph type="dt" sz="half" idx="10"/>
          </p:nvPr>
        </p:nvSpPr>
        <p:spPr>
          <a:xfrm>
            <a:off x="838200" y="6356350"/>
            <a:ext cx="2743200" cy="365125"/>
          </a:xfrm>
          <a:prstGeom prst="rect">
            <a:avLst/>
          </a:prstGeom>
        </p:spPr>
        <p:txBody>
          <a:bodyPr/>
          <a:lstStyle/>
          <a:p>
            <a:fld id="{37760D4B-6D34-4F4F-9156-93D7C788CA48}" type="datetime1">
              <a:rPr lang="en-US" smtClean="0"/>
              <a:t>11/12/2024</a:t>
            </a:fld>
            <a:endParaRPr lang="en-US" dirty="0"/>
          </a:p>
        </p:txBody>
      </p:sp>
      <p:sp>
        <p:nvSpPr>
          <p:cNvPr id="6" name="Footer Placeholder 5">
            <a:extLst>
              <a:ext uri="{FF2B5EF4-FFF2-40B4-BE49-F238E27FC236}">
                <a16:creationId xmlns:a16="http://schemas.microsoft.com/office/drawing/2014/main" id="{BA041829-0397-2189-8262-E5D209D36D5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D533119-363C-ED54-F2ED-F7E674B8EAB2}"/>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53515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B2AA-F562-55C3-166C-7804C9043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B19756-664C-522B-EC03-046C76BDC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094C97C-B726-88B3-12D0-18A8830A7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CBFC9-AA51-AB4D-BA4A-7EC4503B1BD5}"/>
              </a:ext>
            </a:extLst>
          </p:cNvPr>
          <p:cNvSpPr>
            <a:spLocks noGrp="1"/>
          </p:cNvSpPr>
          <p:nvPr>
            <p:ph type="dt" sz="half" idx="10"/>
          </p:nvPr>
        </p:nvSpPr>
        <p:spPr>
          <a:xfrm>
            <a:off x="838200" y="6356350"/>
            <a:ext cx="2743200" cy="365125"/>
          </a:xfrm>
          <a:prstGeom prst="rect">
            <a:avLst/>
          </a:prstGeom>
        </p:spPr>
        <p:txBody>
          <a:bodyPr/>
          <a:lstStyle/>
          <a:p>
            <a:fld id="{EE1EDFF7-7AA3-4703-9A0B-A824C63FEF71}" type="datetime1">
              <a:rPr lang="en-US" smtClean="0"/>
              <a:t>11/12/2024</a:t>
            </a:fld>
            <a:endParaRPr lang="en-US" dirty="0"/>
          </a:p>
        </p:txBody>
      </p:sp>
      <p:sp>
        <p:nvSpPr>
          <p:cNvPr id="6" name="Footer Placeholder 5">
            <a:extLst>
              <a:ext uri="{FF2B5EF4-FFF2-40B4-BE49-F238E27FC236}">
                <a16:creationId xmlns:a16="http://schemas.microsoft.com/office/drawing/2014/main" id="{82664E35-D856-7ECF-E8C8-B5D5B708719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8FCF93-0CA7-D137-FDB2-4DFF0F1DBDDF}"/>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355318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7BBF0-748E-A6ED-CA5E-97F3292C8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 HERE</a:t>
            </a:r>
          </a:p>
        </p:txBody>
      </p:sp>
      <p:sp>
        <p:nvSpPr>
          <p:cNvPr id="3" name="Text Placeholder 2">
            <a:extLst>
              <a:ext uri="{FF2B5EF4-FFF2-40B4-BE49-F238E27FC236}">
                <a16:creationId xmlns:a16="http://schemas.microsoft.com/office/drawing/2014/main" id="{4CF02EAF-2D6B-F2F1-25A6-FE6CD15DD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DC3C452-C450-4D39-0F5D-3A6348C208E4}"/>
              </a:ext>
            </a:extLst>
          </p:cNvPr>
          <p:cNvSpPr>
            <a:spLocks noGrp="1"/>
          </p:cNvSpPr>
          <p:nvPr>
            <p:ph type="sldNum" sz="quarter" idx="4"/>
          </p:nvPr>
        </p:nvSpPr>
        <p:spPr>
          <a:xfrm>
            <a:off x="539045" y="6200246"/>
            <a:ext cx="2743200" cy="365125"/>
          </a:xfrm>
          <a:prstGeom prst="rect">
            <a:avLst/>
          </a:prstGeom>
        </p:spPr>
        <p:txBody>
          <a:bodyPr vert="horz" lIns="91440" tIns="45720" rIns="91440" bIns="45720" rtlCol="0" anchor="ctr"/>
          <a:lstStyle>
            <a:lvl1pPr algn="l">
              <a:defRPr sz="4800" b="1">
                <a:solidFill>
                  <a:schemeClr val="tx2">
                    <a:lumMod val="75000"/>
                    <a:lumOff val="25000"/>
                  </a:schemeClr>
                </a:solidFill>
                <a:latin typeface="+mn-lt"/>
              </a:defRPr>
            </a:lvl1pPr>
          </a:lstStyle>
          <a:p>
            <a:fld id="{C909ABD2-4574-433D-8B11-1782A1457D95}" type="slidenum">
              <a:rPr lang="en-US" smtClean="0"/>
              <a:pPr/>
              <a:t>‹#›</a:t>
            </a:fld>
            <a:endParaRPr lang="en-US" dirty="0"/>
          </a:p>
        </p:txBody>
      </p:sp>
    </p:spTree>
    <p:extLst>
      <p:ext uri="{BB962C8B-B14F-4D97-AF65-F5344CB8AC3E}">
        <p14:creationId xmlns:p14="http://schemas.microsoft.com/office/powerpoint/2010/main" val="207189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3DACC85-833D-7267-0A49-26FAFBAE36CD}"/>
              </a:ext>
            </a:extLst>
          </p:cNvPr>
          <p:cNvSpPr txBox="1"/>
          <p:nvPr/>
        </p:nvSpPr>
        <p:spPr>
          <a:xfrm>
            <a:off x="498021" y="3931104"/>
            <a:ext cx="5057775" cy="1323439"/>
          </a:xfrm>
          <a:prstGeom prst="rect">
            <a:avLst/>
          </a:prstGeom>
          <a:noFill/>
        </p:spPr>
        <p:txBody>
          <a:bodyPr wrap="square" rtlCol="0">
            <a:spAutoFit/>
          </a:bodyPr>
          <a:lstStyle/>
          <a:p>
            <a:r>
              <a:rPr lang="en-US" sz="8000" b="1" spc="300" dirty="0">
                <a:solidFill>
                  <a:schemeClr val="bg1"/>
                </a:solidFill>
                <a:latin typeface="Vancouver V.20" panose="00000506000000000000" pitchFamily="2" charset="0"/>
                <a:cs typeface="Arial" panose="020B0604020202020204" pitchFamily="34" charset="0"/>
              </a:rPr>
              <a:t>TITLE HERE</a:t>
            </a:r>
          </a:p>
        </p:txBody>
      </p:sp>
      <p:sp>
        <p:nvSpPr>
          <p:cNvPr id="2" name="TextBox 1">
            <a:extLst>
              <a:ext uri="{FF2B5EF4-FFF2-40B4-BE49-F238E27FC236}">
                <a16:creationId xmlns:a16="http://schemas.microsoft.com/office/drawing/2014/main" id="{4BC83CB3-686D-9D7B-8369-F242735BB692}"/>
              </a:ext>
            </a:extLst>
          </p:cNvPr>
          <p:cNvSpPr txBox="1"/>
          <p:nvPr/>
        </p:nvSpPr>
        <p:spPr>
          <a:xfrm>
            <a:off x="498021" y="3931103"/>
            <a:ext cx="6419850" cy="1323439"/>
          </a:xfrm>
          <a:prstGeom prst="rect">
            <a:avLst/>
          </a:prstGeom>
          <a:noFill/>
        </p:spPr>
        <p:txBody>
          <a:bodyPr wrap="square" rtlCol="0">
            <a:spAutoFit/>
          </a:bodyPr>
          <a:lstStyle/>
          <a:p>
            <a:r>
              <a:rPr lang="en-US" sz="8000" b="1" spc="300" dirty="0">
                <a:solidFill>
                  <a:schemeClr val="bg1"/>
                </a:solidFill>
                <a:latin typeface="Vancouver V.20" panose="00000506000000000000" pitchFamily="2" charset="0"/>
                <a:cs typeface="Arial" panose="020B0604020202020204" pitchFamily="34" charset="0"/>
              </a:rPr>
              <a:t>TITLE HERE</a:t>
            </a:r>
          </a:p>
        </p:txBody>
      </p:sp>
      <p:pic>
        <p:nvPicPr>
          <p:cNvPr id="5" name="Picture 4" descr="A city with tall buildings&#10;&#10;Description automatically generated">
            <a:extLst>
              <a:ext uri="{FF2B5EF4-FFF2-40B4-BE49-F238E27FC236}">
                <a16:creationId xmlns:a16="http://schemas.microsoft.com/office/drawing/2014/main" id="{D9684E57-D90E-844E-0F19-95E7F40C1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DFDD6E9-B1D6-BF55-3830-A0B52000F9F8}"/>
              </a:ext>
            </a:extLst>
          </p:cNvPr>
          <p:cNvSpPr txBox="1"/>
          <p:nvPr/>
        </p:nvSpPr>
        <p:spPr>
          <a:xfrm>
            <a:off x="313946" y="2105717"/>
            <a:ext cx="11564108" cy="3416320"/>
          </a:xfrm>
          <a:prstGeom prst="rect">
            <a:avLst/>
          </a:prstGeom>
          <a:noFill/>
        </p:spPr>
        <p:txBody>
          <a:bodyPr wrap="square" lIns="91440" tIns="45720" rIns="91440" bIns="45720" rtlCol="0" anchor="t">
            <a:spAutoFit/>
          </a:bodyPr>
          <a:lstStyle/>
          <a:p>
            <a:r>
              <a:rPr lang="en-US" sz="7200" b="1" dirty="0">
                <a:solidFill>
                  <a:schemeClr val="bg1"/>
                </a:solidFill>
              </a:rPr>
              <a:t>ASTOUND BROADBAND STADIUM CONCESSION AMENDMENT</a:t>
            </a:r>
          </a:p>
        </p:txBody>
      </p:sp>
      <p:sp>
        <p:nvSpPr>
          <p:cNvPr id="6" name="TextBox 5">
            <a:extLst>
              <a:ext uri="{FF2B5EF4-FFF2-40B4-BE49-F238E27FC236}">
                <a16:creationId xmlns:a16="http://schemas.microsoft.com/office/drawing/2014/main" id="{90F0208F-B932-4038-8195-0FBA022D1F04}"/>
              </a:ext>
            </a:extLst>
          </p:cNvPr>
          <p:cNvSpPr txBox="1"/>
          <p:nvPr/>
        </p:nvSpPr>
        <p:spPr>
          <a:xfrm>
            <a:off x="8458200" y="246535"/>
            <a:ext cx="3508514" cy="523220"/>
          </a:xfrm>
          <a:prstGeom prst="rect">
            <a:avLst/>
          </a:prstGeom>
          <a:noFill/>
        </p:spPr>
        <p:txBody>
          <a:bodyPr wrap="square" rtlCol="0">
            <a:spAutoFit/>
          </a:bodyPr>
          <a:lstStyle/>
          <a:p>
            <a:pPr algn="r"/>
            <a:r>
              <a:rPr lang="en-US" sz="2800" dirty="0">
                <a:solidFill>
                  <a:schemeClr val="bg1"/>
                </a:solidFill>
                <a:latin typeface="Arial" panose="020B0604020202020204" pitchFamily="34" charset="0"/>
                <a:cs typeface="Arial" panose="020B0604020202020204" pitchFamily="34" charset="0"/>
              </a:rPr>
              <a:t>November 12, 2024</a:t>
            </a:r>
          </a:p>
        </p:txBody>
      </p:sp>
      <p:sp>
        <p:nvSpPr>
          <p:cNvPr id="4" name="TextBox 3">
            <a:extLst>
              <a:ext uri="{FF2B5EF4-FFF2-40B4-BE49-F238E27FC236}">
                <a16:creationId xmlns:a16="http://schemas.microsoft.com/office/drawing/2014/main" id="{BD8B0162-AE19-1C5A-66DA-6CAD2A92E70F}"/>
              </a:ext>
            </a:extLst>
          </p:cNvPr>
          <p:cNvSpPr txBox="1"/>
          <p:nvPr/>
        </p:nvSpPr>
        <p:spPr>
          <a:xfrm>
            <a:off x="402606" y="1744969"/>
            <a:ext cx="3060838" cy="707886"/>
          </a:xfrm>
          <a:prstGeom prst="rect">
            <a:avLst/>
          </a:prstGeom>
          <a:noFill/>
        </p:spPr>
        <p:txBody>
          <a:bodyPr wrap="square" lIns="91440" tIns="45720" rIns="91440" bIns="45720" rtlCol="0" anchor="t">
            <a:spAutoFit/>
          </a:bodyPr>
          <a:lstStyle/>
          <a:p>
            <a:r>
              <a:rPr lang="en-US" sz="4000" b="1" dirty="0">
                <a:solidFill>
                  <a:schemeClr val="bg1"/>
                </a:solidFill>
                <a:cs typeface="Arial"/>
              </a:rPr>
              <a:t>ITEM 12</a:t>
            </a:r>
            <a:endParaRPr lang="en-US" sz="4000" b="1" dirty="0">
              <a:solidFill>
                <a:schemeClr val="bg1"/>
              </a:solidFill>
              <a:cs typeface="Arial" panose="020B0604020202020204" pitchFamily="34" charset="0"/>
            </a:endParaRPr>
          </a:p>
        </p:txBody>
      </p:sp>
    </p:spTree>
    <p:extLst>
      <p:ext uri="{BB962C8B-B14F-4D97-AF65-F5344CB8AC3E}">
        <p14:creationId xmlns:p14="http://schemas.microsoft.com/office/powerpoint/2010/main" val="365971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ty with many tall buildings&#10;&#10;Description automatically generated">
            <a:extLst>
              <a:ext uri="{FF2B5EF4-FFF2-40B4-BE49-F238E27FC236}">
                <a16:creationId xmlns:a16="http://schemas.microsoft.com/office/drawing/2014/main" id="{51589F11-EA88-C9AE-2B60-4AC70244F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E222140-EA12-0351-4677-EAA8A83E0408}"/>
              </a:ext>
            </a:extLst>
          </p:cNvPr>
          <p:cNvSpPr txBox="1"/>
          <p:nvPr/>
        </p:nvSpPr>
        <p:spPr>
          <a:xfrm>
            <a:off x="3468103" y="81573"/>
            <a:ext cx="7420131" cy="1569660"/>
          </a:xfrm>
          <a:prstGeom prst="rect">
            <a:avLst/>
          </a:prstGeom>
          <a:noFill/>
        </p:spPr>
        <p:txBody>
          <a:bodyPr wrap="square" rtlCol="0">
            <a:spAutoFit/>
          </a:bodyPr>
          <a:lstStyle/>
          <a:p>
            <a:r>
              <a:rPr lang="en-US" sz="9600" b="1" dirty="0">
                <a:solidFill>
                  <a:schemeClr val="bg1"/>
                </a:solidFill>
                <a:effectLst>
                  <a:outerShdw blurRad="50800" dist="38100" dir="2700000" algn="tl" rotWithShape="0">
                    <a:prstClr val="black">
                      <a:alpha val="40000"/>
                    </a:prstClr>
                  </a:outerShdw>
                </a:effectLst>
              </a:rPr>
              <a:t>MISSION</a:t>
            </a:r>
          </a:p>
        </p:txBody>
      </p:sp>
      <p:sp>
        <p:nvSpPr>
          <p:cNvPr id="7" name="TextBox 6">
            <a:extLst>
              <a:ext uri="{FF2B5EF4-FFF2-40B4-BE49-F238E27FC236}">
                <a16:creationId xmlns:a16="http://schemas.microsoft.com/office/drawing/2014/main" id="{54F0E07A-49CB-3DAE-9F49-5C2E0682245F}"/>
              </a:ext>
            </a:extLst>
          </p:cNvPr>
          <p:cNvSpPr txBox="1"/>
          <p:nvPr/>
        </p:nvSpPr>
        <p:spPr>
          <a:xfrm>
            <a:off x="371006" y="1518196"/>
            <a:ext cx="11449987" cy="1200329"/>
          </a:xfrm>
          <a:prstGeom prst="rect">
            <a:avLst/>
          </a:prstGeom>
          <a:noFill/>
        </p:spPr>
        <p:txBody>
          <a:bodyPr wrap="square" rtlCol="0">
            <a:spAutoFit/>
          </a:bodyPr>
          <a:lstStyle/>
          <a:p>
            <a:pPr algn="ctr"/>
            <a:r>
              <a:rPr lang="en-US" sz="3600" b="1" dirty="0">
                <a:solidFill>
                  <a:schemeClr val="bg1"/>
                </a:solidFill>
                <a:effectLst>
                  <a:outerShdw blurRad="50800" dist="38100" dir="2700000" algn="tl" rotWithShape="0">
                    <a:prstClr val="black">
                      <a:alpha val="40000"/>
                    </a:prstClr>
                  </a:outerShdw>
                </a:effectLst>
              </a:rPr>
              <a:t>Deliver exceptional services and promote a high quality of life and place for ALL our citizens.</a:t>
            </a:r>
          </a:p>
        </p:txBody>
      </p:sp>
    </p:spTree>
    <p:extLst>
      <p:ext uri="{BB962C8B-B14F-4D97-AF65-F5344CB8AC3E}">
        <p14:creationId xmlns:p14="http://schemas.microsoft.com/office/powerpoint/2010/main" val="2936666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E0EE14E-8F1D-F9C2-628E-6AE94BBDA5EA}"/>
              </a:ext>
            </a:extLst>
          </p:cNvPr>
          <p:cNvSpPr txBox="1"/>
          <p:nvPr/>
        </p:nvSpPr>
        <p:spPr>
          <a:xfrm>
            <a:off x="441957" y="384691"/>
            <a:ext cx="9198431"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STRATEGIC GOAL CONNECTIONS</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a:t>
            </a:fld>
            <a:endParaRPr lang="en-US" b="1" dirty="0">
              <a:latin typeface="+mn-lt"/>
            </a:endParaRPr>
          </a:p>
        </p:txBody>
      </p:sp>
      <p:sp>
        <p:nvSpPr>
          <p:cNvPr id="3" name="Rectangle 2">
            <a:extLst>
              <a:ext uri="{FF2B5EF4-FFF2-40B4-BE49-F238E27FC236}">
                <a16:creationId xmlns:a16="http://schemas.microsoft.com/office/drawing/2014/main" id="{9FC62EC1-582C-482D-87FE-A29FF025C33F}"/>
              </a:ext>
            </a:extLst>
          </p:cNvPr>
          <p:cNvSpPr/>
          <p:nvPr/>
        </p:nvSpPr>
        <p:spPr>
          <a:xfrm>
            <a:off x="441957" y="1245889"/>
            <a:ext cx="8702039" cy="4308872"/>
          </a:xfrm>
          <a:prstGeom prst="rect">
            <a:avLst/>
          </a:prstGeom>
        </p:spPr>
        <p:txBody>
          <a:bodyPr wrap="square">
            <a:spAutoFit/>
          </a:bodyPr>
          <a:lstStyle/>
          <a:p>
            <a:pPr>
              <a:spcAft>
                <a:spcPts val="1200"/>
              </a:spcAft>
            </a:pPr>
            <a:r>
              <a:rPr lang="en-US" sz="3200" b="1" dirty="0">
                <a:latin typeface="Arial" panose="020B0604020202020204" pitchFamily="34" charset="0"/>
                <a:cs typeface="Arial" panose="020B0604020202020204" pitchFamily="34" charset="0"/>
              </a:rPr>
              <a:t>Goal 5: Provide Sound Governance and </a:t>
            </a:r>
          </a:p>
          <a:p>
            <a:pPr>
              <a:spcAft>
                <a:spcPts val="1200"/>
              </a:spcAft>
            </a:pPr>
            <a:r>
              <a:rPr lang="en-US" sz="3200" b="1" dirty="0">
                <a:latin typeface="Arial" panose="020B0604020202020204" pitchFamily="34" charset="0"/>
                <a:cs typeface="Arial" panose="020B0604020202020204" pitchFamily="34" charset="0"/>
              </a:rPr>
              <a:t>              Fiscal Management</a:t>
            </a:r>
          </a:p>
          <a:p>
            <a:pPr>
              <a:spcAft>
                <a:spcPts val="1200"/>
              </a:spcAft>
            </a:pPr>
            <a:endParaRPr lang="en-US" sz="2000" b="1"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5.2 Enhance Citizen Experience</a:t>
            </a:r>
          </a:p>
          <a:p>
            <a:pPr marL="285750" indent="-285750">
              <a:spcAft>
                <a:spcPts val="1200"/>
              </a:spcAft>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5.5 Promote a Well-Balanced Customer Service Philosophy:  </a:t>
            </a:r>
            <a:r>
              <a:rPr lang="en-US" sz="2800" dirty="0">
                <a:latin typeface="Arial" panose="020B0604020202020204" pitchFamily="34" charset="0"/>
                <a:cs typeface="Arial" panose="020B0604020202020204" pitchFamily="34" charset="0"/>
              </a:rPr>
              <a:t>Consistently deliver excellent service to citizens.</a:t>
            </a:r>
          </a:p>
        </p:txBody>
      </p:sp>
      <p:pic>
        <p:nvPicPr>
          <p:cNvPr id="1026" name="Picture 2">
            <a:extLst>
              <a:ext uri="{FF2B5EF4-FFF2-40B4-BE49-F238E27FC236}">
                <a16:creationId xmlns:a16="http://schemas.microsoft.com/office/drawing/2014/main" id="{109F4E45-35C2-189C-EF8F-7BDBADA014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96697" y="-261257"/>
            <a:ext cx="4917015" cy="72726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3C1C295-D64A-0E84-73A8-AFDEA8D2B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0388" y="5831337"/>
            <a:ext cx="1954928" cy="918817"/>
          </a:xfrm>
          <a:prstGeom prst="rect">
            <a:avLst/>
          </a:prstGeom>
        </p:spPr>
      </p:pic>
    </p:spTree>
    <p:extLst>
      <p:ext uri="{BB962C8B-B14F-4D97-AF65-F5344CB8AC3E}">
        <p14:creationId xmlns:p14="http://schemas.microsoft.com/office/powerpoint/2010/main" val="49884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ky with clouds and a city&#10;&#10;Description automatically generated with medium confidence">
            <a:extLst>
              <a:ext uri="{FF2B5EF4-FFF2-40B4-BE49-F238E27FC236}">
                <a16:creationId xmlns:a16="http://schemas.microsoft.com/office/drawing/2014/main" id="{674F0A2A-7869-5CE5-4117-DA45D1081548}"/>
              </a:ext>
            </a:extLst>
          </p:cNvPr>
          <p:cNvPicPr>
            <a:picLocks noChangeAspect="1"/>
          </p:cNvPicPr>
          <p:nvPr/>
        </p:nvPicPr>
        <p:blipFill>
          <a:blip r:embed="rId3"/>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6419850"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COMMUNITY IMPACT</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1" y="1461235"/>
            <a:ext cx="6847788" cy="341632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Provide </a:t>
            </a:r>
            <a:r>
              <a:rPr lang="en-US" sz="2800" b="1" dirty="0">
                <a:latin typeface="Arial" panose="020B0604020202020204" pitchFamily="34" charset="0"/>
                <a:cs typeface="Arial" panose="020B0604020202020204" pitchFamily="34" charset="0"/>
              </a:rPr>
              <a:t>consistent</a:t>
            </a:r>
            <a:r>
              <a:rPr lang="en-US" sz="2800" dirty="0">
                <a:latin typeface="Arial" panose="020B0604020202020204" pitchFamily="34" charset="0"/>
                <a:cs typeface="Arial" panose="020B0604020202020204" pitchFamily="34" charset="0"/>
              </a:rPr>
              <a:t> services expected at a stadium venue at a </a:t>
            </a:r>
            <a:r>
              <a:rPr lang="en-US" sz="2800" b="1" dirty="0">
                <a:latin typeface="Arial" panose="020B0604020202020204" pitchFamily="34" charset="0"/>
                <a:cs typeface="Arial" panose="020B0604020202020204" pitchFamily="34" charset="0"/>
              </a:rPr>
              <a:t>reasonable</a:t>
            </a:r>
            <a:r>
              <a:rPr lang="en-US" sz="2800" dirty="0">
                <a:latin typeface="Arial" panose="020B0604020202020204" pitchFamily="34" charset="0"/>
                <a:cs typeface="Arial" panose="020B0604020202020204" pitchFamily="34" charset="0"/>
              </a:rPr>
              <a:t> price. </a:t>
            </a:r>
          </a:p>
          <a:p>
            <a:pPr marL="285750" indent="-28575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Improve </a:t>
            </a:r>
            <a:r>
              <a:rPr lang="en-US" sz="2800" b="1" dirty="0">
                <a:latin typeface="Arial" panose="020B0604020202020204" pitchFamily="34" charset="0"/>
                <a:cs typeface="Arial" panose="020B0604020202020204" pitchFamily="34" charset="0"/>
              </a:rPr>
              <a:t>customer experience </a:t>
            </a:r>
            <a:r>
              <a:rPr lang="en-US" sz="2800" dirty="0">
                <a:latin typeface="Arial" panose="020B0604020202020204" pitchFamily="34" charset="0"/>
                <a:cs typeface="Arial" panose="020B0604020202020204" pitchFamily="34" charset="0"/>
              </a:rPr>
              <a:t>with an updated point of sale system.</a:t>
            </a:r>
          </a:p>
          <a:p>
            <a:pPr marL="285750" indent="-28575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Improve </a:t>
            </a:r>
            <a:r>
              <a:rPr lang="en-US" sz="2800" b="1" dirty="0">
                <a:latin typeface="Arial" panose="020B0604020202020204" pitchFamily="34" charset="0"/>
                <a:cs typeface="Arial" panose="020B0604020202020204" pitchFamily="34" charset="0"/>
              </a:rPr>
              <a:t>quality </a:t>
            </a:r>
            <a:r>
              <a:rPr lang="en-US" sz="2800" dirty="0">
                <a:latin typeface="Arial" panose="020B0604020202020204" pitchFamily="34" charset="0"/>
                <a:cs typeface="Arial" panose="020B0604020202020204" pitchFamily="34" charset="0"/>
              </a:rPr>
              <a:t>of products sold with RO system.</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3</a:t>
            </a:fld>
            <a:endParaRPr lang="en-US" b="1" dirty="0">
              <a:latin typeface="+mn-lt"/>
            </a:endParaRPr>
          </a:p>
        </p:txBody>
      </p:sp>
      <p:pic>
        <p:nvPicPr>
          <p:cNvPr id="2050" name="Picture 2">
            <a:extLst>
              <a:ext uri="{FF2B5EF4-FFF2-40B4-BE49-F238E27FC236}">
                <a16:creationId xmlns:a16="http://schemas.microsoft.com/office/drawing/2014/main" id="{4FBAA282-BB0B-7DE5-F8BE-CF854B7892D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30407" y="2886890"/>
            <a:ext cx="5006324" cy="510285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22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ky with clouds and a city&#10;&#10;Description automatically generated with medium confidence">
            <a:extLst>
              <a:ext uri="{FF2B5EF4-FFF2-40B4-BE49-F238E27FC236}">
                <a16:creationId xmlns:a16="http://schemas.microsoft.com/office/drawing/2014/main" id="{674F0A2A-7869-5CE5-4117-DA45D1081548}"/>
              </a:ext>
            </a:extLst>
          </p:cNvPr>
          <p:cNvPicPr>
            <a:picLocks noChangeAspect="1"/>
          </p:cNvPicPr>
          <p:nvPr/>
        </p:nvPicPr>
        <p:blipFill>
          <a:blip r:embed="rId3"/>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6419850"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AMENDMENT</a:t>
            </a:r>
          </a:p>
        </p:txBody>
      </p:sp>
      <p:sp>
        <p:nvSpPr>
          <p:cNvPr id="13" name="TextBox 12">
            <a:extLst>
              <a:ext uri="{FF2B5EF4-FFF2-40B4-BE49-F238E27FC236}">
                <a16:creationId xmlns:a16="http://schemas.microsoft.com/office/drawing/2014/main" id="{EFC6CB36-A2A7-BFA2-2C7E-933079282984}"/>
              </a:ext>
            </a:extLst>
          </p:cNvPr>
          <p:cNvSpPr txBox="1"/>
          <p:nvPr/>
        </p:nvSpPr>
        <p:spPr>
          <a:xfrm>
            <a:off x="353566" y="919506"/>
            <a:ext cx="7676842" cy="4862870"/>
          </a:xfrm>
          <a:prstGeom prst="rect">
            <a:avLst/>
          </a:prstGeom>
          <a:noFill/>
        </p:spPr>
        <p:txBody>
          <a:bodyPr wrap="square" rtlCol="0">
            <a:spAutoFit/>
          </a:bodyPr>
          <a:lstStyle/>
          <a:p>
            <a:pPr>
              <a:spcAft>
                <a:spcPts val="1200"/>
              </a:spcAft>
            </a:pPr>
            <a:endParaRPr lang="en-US" sz="28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Contract #17002610 has been in effect since September 13, 2017. DBH Midland, LLC and COM staff seek to amend the existing contract in order continue providing excellent service to Midland patrons at Astound Broadband Stadium.</a:t>
            </a:r>
          </a:p>
          <a:p>
            <a:pPr marL="285750" indent="-28575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Increases in </a:t>
            </a:r>
            <a:r>
              <a:rPr lang="en-US" sz="2800" b="1" dirty="0">
                <a:latin typeface="Arial" panose="020B0604020202020204" pitchFamily="34" charset="0"/>
                <a:cs typeface="Arial" panose="020B0604020202020204" pitchFamily="34" charset="0"/>
              </a:rPr>
              <a:t>Product </a:t>
            </a:r>
            <a:r>
              <a:rPr lang="en-US" sz="2800" dirty="0">
                <a:latin typeface="Arial" panose="020B0604020202020204" pitchFamily="34" charset="0"/>
                <a:cs typeface="Arial" panose="020B0604020202020204" pitchFamily="34" charset="0"/>
              </a:rPr>
              <a:t>and </a:t>
            </a:r>
            <a:r>
              <a:rPr lang="en-US" sz="2800" b="1" dirty="0">
                <a:latin typeface="Arial" panose="020B0604020202020204" pitchFamily="34" charset="0"/>
                <a:cs typeface="Arial" panose="020B0604020202020204" pitchFamily="34" charset="0"/>
              </a:rPr>
              <a:t>Personnel</a:t>
            </a:r>
            <a:r>
              <a:rPr lang="en-US" sz="2800" dirty="0">
                <a:latin typeface="Arial" panose="020B0604020202020204" pitchFamily="34" charset="0"/>
                <a:cs typeface="Arial" panose="020B0604020202020204" pitchFamily="34" charset="0"/>
              </a:rPr>
              <a:t> costs are the basis for the request to adjust the percentages paid to the COM.</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4</a:t>
            </a:fld>
            <a:endParaRPr lang="en-US" b="1" dirty="0">
              <a:latin typeface="+mn-lt"/>
            </a:endParaRPr>
          </a:p>
        </p:txBody>
      </p:sp>
      <p:pic>
        <p:nvPicPr>
          <p:cNvPr id="2050" name="Picture 2">
            <a:extLst>
              <a:ext uri="{FF2B5EF4-FFF2-40B4-BE49-F238E27FC236}">
                <a16:creationId xmlns:a16="http://schemas.microsoft.com/office/drawing/2014/main" id="{4FBAA282-BB0B-7DE5-F8BE-CF854B7892D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30407" y="2752344"/>
            <a:ext cx="5006324" cy="479145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796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ky with clouds and a city&#10;&#10;Description automatically generated with medium confidence">
            <a:extLst>
              <a:ext uri="{FF2B5EF4-FFF2-40B4-BE49-F238E27FC236}">
                <a16:creationId xmlns:a16="http://schemas.microsoft.com/office/drawing/2014/main" id="{674F0A2A-7869-5CE5-4117-DA45D1081548}"/>
              </a:ext>
            </a:extLst>
          </p:cNvPr>
          <p:cNvPicPr>
            <a:picLocks noChangeAspect="1"/>
          </p:cNvPicPr>
          <p:nvPr/>
        </p:nvPicPr>
        <p:blipFill>
          <a:blip r:embed="rId3"/>
          <a:stretch>
            <a:fillRect/>
          </a:stretch>
        </p:blipFill>
        <p:spPr>
          <a:xfrm>
            <a:off x="105316" y="2326"/>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6419850"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AMENDMENT</a:t>
            </a:r>
          </a:p>
        </p:txBody>
      </p:sp>
      <p:sp>
        <p:nvSpPr>
          <p:cNvPr id="13" name="TextBox 12">
            <a:extLst>
              <a:ext uri="{FF2B5EF4-FFF2-40B4-BE49-F238E27FC236}">
                <a16:creationId xmlns:a16="http://schemas.microsoft.com/office/drawing/2014/main" id="{EFC6CB36-A2A7-BFA2-2C7E-933079282984}"/>
              </a:ext>
            </a:extLst>
          </p:cNvPr>
          <p:cNvSpPr txBox="1"/>
          <p:nvPr/>
        </p:nvSpPr>
        <p:spPr>
          <a:xfrm>
            <a:off x="413723" y="949585"/>
            <a:ext cx="7793739" cy="4493538"/>
          </a:xfrm>
          <a:prstGeom prst="rect">
            <a:avLst/>
          </a:prstGeom>
          <a:noFill/>
        </p:spPr>
        <p:txBody>
          <a:bodyPr wrap="square" lIns="91440" tIns="45720" rIns="91440" bIns="45720" rtlCol="0" anchor="t">
            <a:spAutoFit/>
          </a:bodyPr>
          <a:lstStyle/>
          <a:p>
            <a:pPr>
              <a:spcAft>
                <a:spcPts val="1200"/>
              </a:spcAft>
            </a:pPr>
            <a:endParaRPr lang="en-US" sz="2800" dirty="0">
              <a:latin typeface="Arial" panose="020B0604020202020204" pitchFamily="34" charset="0"/>
              <a:cs typeface="Arial" panose="020B0604020202020204" pitchFamily="34" charset="0"/>
            </a:endParaRPr>
          </a:p>
          <a:p>
            <a:pPr>
              <a:spcAft>
                <a:spcPts val="1200"/>
              </a:spcAft>
            </a:pPr>
            <a:r>
              <a:rPr lang="en-US" sz="2800" dirty="0">
                <a:latin typeface="Arial" panose="020B0604020202020204" pitchFamily="34" charset="0"/>
                <a:cs typeface="Arial" panose="020B0604020202020204" pitchFamily="34" charset="0"/>
              </a:rPr>
              <a:t>Section 3.4.1 – RFP Cost Summary Percentage Fees would change as noted:</a:t>
            </a:r>
          </a:p>
          <a:p>
            <a:pPr>
              <a:spcAft>
                <a:spcPts val="1200"/>
              </a:spcAft>
            </a:pPr>
            <a:r>
              <a:rPr lang="en-US" sz="2200" b="1" dirty="0">
                <a:solidFill>
                  <a:schemeClr val="accent1"/>
                </a:solidFill>
                <a:latin typeface="Arial"/>
                <a:cs typeface="Arial"/>
              </a:rPr>
              <a:t>2017      2024 Amend		Gross Receipts</a:t>
            </a:r>
          </a:p>
          <a:p>
            <a:pPr>
              <a:spcAft>
                <a:spcPts val="1200"/>
              </a:spcAft>
            </a:pPr>
            <a:r>
              <a:rPr lang="en-US" sz="2200" dirty="0">
                <a:latin typeface="Arial" panose="020B0604020202020204" pitchFamily="34" charset="0"/>
                <a:cs typeface="Arial" panose="020B0604020202020204" pitchFamily="34" charset="0"/>
              </a:rPr>
              <a:t>15%		6%		up to $249,999.99</a:t>
            </a:r>
          </a:p>
          <a:p>
            <a:pPr>
              <a:spcAft>
                <a:spcPts val="1200"/>
              </a:spcAft>
            </a:pPr>
            <a:r>
              <a:rPr lang="en-US" sz="2200" dirty="0">
                <a:latin typeface="Arial" panose="020B0604020202020204" pitchFamily="34" charset="0"/>
                <a:cs typeface="Arial" panose="020B0604020202020204" pitchFamily="34" charset="0"/>
              </a:rPr>
              <a:t>20%		8%		$250,000-$349,999.99</a:t>
            </a:r>
          </a:p>
          <a:p>
            <a:pPr>
              <a:spcAft>
                <a:spcPts val="1200"/>
              </a:spcAft>
            </a:pPr>
            <a:r>
              <a:rPr lang="en-US" sz="2200" dirty="0">
                <a:latin typeface="Arial" panose="020B0604020202020204" pitchFamily="34" charset="0"/>
                <a:cs typeface="Arial" panose="020B0604020202020204" pitchFamily="34" charset="0"/>
              </a:rPr>
              <a:t>25%		13%		$350,000-$449,999.99</a:t>
            </a:r>
          </a:p>
          <a:p>
            <a:pPr>
              <a:spcAft>
                <a:spcPts val="1200"/>
              </a:spcAft>
            </a:pPr>
            <a:r>
              <a:rPr lang="en-US" sz="2200" dirty="0">
                <a:latin typeface="Arial" panose="020B0604020202020204" pitchFamily="34" charset="0"/>
                <a:cs typeface="Arial" panose="020B0604020202020204" pitchFamily="34" charset="0"/>
              </a:rPr>
              <a:t>30%		14%		$450,000-$549,999.99</a:t>
            </a:r>
          </a:p>
          <a:p>
            <a:pPr>
              <a:spcAft>
                <a:spcPts val="1200"/>
              </a:spcAft>
            </a:pPr>
            <a:r>
              <a:rPr lang="en-US" sz="2200" dirty="0">
                <a:latin typeface="Arial" panose="020B0604020202020204" pitchFamily="34" charset="0"/>
                <a:cs typeface="Arial" panose="020B0604020202020204" pitchFamily="34" charset="0"/>
              </a:rPr>
              <a:t>35%		15%		$549,999.99 and up</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5</a:t>
            </a:fld>
            <a:endParaRPr lang="en-US" b="1" dirty="0">
              <a:latin typeface="+mn-lt"/>
            </a:endParaRPr>
          </a:p>
        </p:txBody>
      </p:sp>
      <p:pic>
        <p:nvPicPr>
          <p:cNvPr id="2050" name="Picture 2">
            <a:extLst>
              <a:ext uri="{FF2B5EF4-FFF2-40B4-BE49-F238E27FC236}">
                <a16:creationId xmlns:a16="http://schemas.microsoft.com/office/drawing/2014/main" id="{4FBAA282-BB0B-7DE5-F8BE-CF854B7892D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11312" y="2706624"/>
            <a:ext cx="4942316" cy="48006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432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ky with clouds and a city&#10;&#10;Description automatically generated with medium confidence">
            <a:extLst>
              <a:ext uri="{FF2B5EF4-FFF2-40B4-BE49-F238E27FC236}">
                <a16:creationId xmlns:a16="http://schemas.microsoft.com/office/drawing/2014/main" id="{674F0A2A-7869-5CE5-4117-DA45D1081548}"/>
              </a:ext>
            </a:extLst>
          </p:cNvPr>
          <p:cNvPicPr>
            <a:picLocks noChangeAspect="1"/>
          </p:cNvPicPr>
          <p:nvPr/>
        </p:nvPicPr>
        <p:blipFill>
          <a:blip r:embed="rId3"/>
          <a:stretch>
            <a:fillRect/>
          </a:stretch>
        </p:blipFill>
        <p:spPr>
          <a:xfrm>
            <a:off x="-3008" y="-1478"/>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390525" y="209075"/>
            <a:ext cx="6419850"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FISCAL IMPACT</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6</a:t>
            </a:fld>
            <a:endParaRPr lang="en-US" b="1" dirty="0">
              <a:latin typeface="+mn-lt"/>
            </a:endParaRPr>
          </a:p>
        </p:txBody>
      </p:sp>
      <p:pic>
        <p:nvPicPr>
          <p:cNvPr id="2050" name="Picture 2">
            <a:extLst>
              <a:ext uri="{FF2B5EF4-FFF2-40B4-BE49-F238E27FC236}">
                <a16:creationId xmlns:a16="http://schemas.microsoft.com/office/drawing/2014/main" id="{4FBAA282-BB0B-7DE5-F8BE-CF854B7892D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30407" y="2886890"/>
            <a:ext cx="5006324" cy="5102851"/>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149FA1D8-5CDE-43DD-9FF8-C9FFC3EEAFFA}"/>
              </a:ext>
            </a:extLst>
          </p:cNvPr>
          <p:cNvGraphicFramePr>
            <a:graphicFrameLocks noGrp="1"/>
          </p:cNvGraphicFramePr>
          <p:nvPr>
            <p:extLst>
              <p:ext uri="{D42A27DB-BD31-4B8C-83A1-F6EECF244321}">
                <p14:modId xmlns:p14="http://schemas.microsoft.com/office/powerpoint/2010/main" val="2245583413"/>
              </p:ext>
            </p:extLst>
          </p:nvPr>
        </p:nvGraphicFramePr>
        <p:xfrm>
          <a:off x="295275" y="1137400"/>
          <a:ext cx="7477127" cy="3714791"/>
        </p:xfrm>
        <a:graphic>
          <a:graphicData uri="http://schemas.openxmlformats.org/drawingml/2006/table">
            <a:tbl>
              <a:tblPr>
                <a:tableStyleId>{5C22544A-7EE6-4342-B048-85BDC9FD1C3A}</a:tableStyleId>
              </a:tblPr>
              <a:tblGrid>
                <a:gridCol w="616616">
                  <a:extLst>
                    <a:ext uri="{9D8B030D-6E8A-4147-A177-3AD203B41FA5}">
                      <a16:colId xmlns:a16="http://schemas.microsoft.com/office/drawing/2014/main" val="3790280468"/>
                    </a:ext>
                  </a:extLst>
                </a:gridCol>
                <a:gridCol w="193557">
                  <a:extLst>
                    <a:ext uri="{9D8B030D-6E8A-4147-A177-3AD203B41FA5}">
                      <a16:colId xmlns:a16="http://schemas.microsoft.com/office/drawing/2014/main" val="715375802"/>
                    </a:ext>
                  </a:extLst>
                </a:gridCol>
                <a:gridCol w="143466">
                  <a:extLst>
                    <a:ext uri="{9D8B030D-6E8A-4147-A177-3AD203B41FA5}">
                      <a16:colId xmlns:a16="http://schemas.microsoft.com/office/drawing/2014/main" val="3598500407"/>
                    </a:ext>
                  </a:extLst>
                </a:gridCol>
                <a:gridCol w="810564">
                  <a:extLst>
                    <a:ext uri="{9D8B030D-6E8A-4147-A177-3AD203B41FA5}">
                      <a16:colId xmlns:a16="http://schemas.microsoft.com/office/drawing/2014/main" val="1250734702"/>
                    </a:ext>
                  </a:extLst>
                </a:gridCol>
                <a:gridCol w="534018">
                  <a:extLst>
                    <a:ext uri="{9D8B030D-6E8A-4147-A177-3AD203B41FA5}">
                      <a16:colId xmlns:a16="http://schemas.microsoft.com/office/drawing/2014/main" val="190880179"/>
                    </a:ext>
                  </a:extLst>
                </a:gridCol>
                <a:gridCol w="1001285">
                  <a:extLst>
                    <a:ext uri="{9D8B030D-6E8A-4147-A177-3AD203B41FA5}">
                      <a16:colId xmlns:a16="http://schemas.microsoft.com/office/drawing/2014/main" val="963285758"/>
                    </a:ext>
                  </a:extLst>
                </a:gridCol>
                <a:gridCol w="152577">
                  <a:extLst>
                    <a:ext uri="{9D8B030D-6E8A-4147-A177-3AD203B41FA5}">
                      <a16:colId xmlns:a16="http://schemas.microsoft.com/office/drawing/2014/main" val="2029565524"/>
                    </a:ext>
                  </a:extLst>
                </a:gridCol>
                <a:gridCol w="953604">
                  <a:extLst>
                    <a:ext uri="{9D8B030D-6E8A-4147-A177-3AD203B41FA5}">
                      <a16:colId xmlns:a16="http://schemas.microsoft.com/office/drawing/2014/main" val="4004170533"/>
                    </a:ext>
                  </a:extLst>
                </a:gridCol>
                <a:gridCol w="340139">
                  <a:extLst>
                    <a:ext uri="{9D8B030D-6E8A-4147-A177-3AD203B41FA5}">
                      <a16:colId xmlns:a16="http://schemas.microsoft.com/office/drawing/2014/main" val="2081520407"/>
                    </a:ext>
                  </a:extLst>
                </a:gridCol>
                <a:gridCol w="79447">
                  <a:extLst>
                    <a:ext uri="{9D8B030D-6E8A-4147-A177-3AD203B41FA5}">
                      <a16:colId xmlns:a16="http://schemas.microsoft.com/office/drawing/2014/main" val="3243737913"/>
                    </a:ext>
                  </a:extLst>
                </a:gridCol>
                <a:gridCol w="848708">
                  <a:extLst>
                    <a:ext uri="{9D8B030D-6E8A-4147-A177-3AD203B41FA5}">
                      <a16:colId xmlns:a16="http://schemas.microsoft.com/office/drawing/2014/main" val="1765690299"/>
                    </a:ext>
                  </a:extLst>
                </a:gridCol>
                <a:gridCol w="641805">
                  <a:extLst>
                    <a:ext uri="{9D8B030D-6E8A-4147-A177-3AD203B41FA5}">
                      <a16:colId xmlns:a16="http://schemas.microsoft.com/office/drawing/2014/main" val="1278401589"/>
                    </a:ext>
                  </a:extLst>
                </a:gridCol>
                <a:gridCol w="1161341">
                  <a:extLst>
                    <a:ext uri="{9D8B030D-6E8A-4147-A177-3AD203B41FA5}">
                      <a16:colId xmlns:a16="http://schemas.microsoft.com/office/drawing/2014/main" val="992282583"/>
                    </a:ext>
                  </a:extLst>
                </a:gridCol>
              </a:tblGrid>
              <a:tr h="500900">
                <a:tc gridSpan="6">
                  <a:txBody>
                    <a:bodyPr/>
                    <a:lstStyle/>
                    <a:p>
                      <a:pPr algn="ctr" fontAlgn="ctr"/>
                      <a:r>
                        <a:rPr lang="en-US" sz="1400" b="1" u="none" strike="noStrike" dirty="0">
                          <a:effectLst/>
                          <a:latin typeface="Arial"/>
                        </a:rPr>
                        <a:t>2017 Contract</a:t>
                      </a:r>
                      <a:endParaRPr lang="en-US" sz="1400" b="1" i="0" u="none" strike="noStrike">
                        <a:solidFill>
                          <a:srgbClr val="FFFFFF"/>
                        </a:solidFill>
                        <a:effectLst/>
                        <a:latin typeface="Arial"/>
                      </a:endParaRPr>
                    </a:p>
                  </a:txBody>
                  <a:tcPr marL="9525" marR="9525" marT="9525" marB="0" anchor="ctr">
                    <a:solidFill>
                      <a:schemeClr val="tx2">
                        <a:lumMod val="25000"/>
                        <a:lumOff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dirty="0">
                        <a:solidFill>
                          <a:srgbClr val="000000"/>
                        </a:solidFill>
                        <a:effectLst/>
                        <a:latin typeface="Arial"/>
                      </a:endParaRPr>
                    </a:p>
                  </a:txBody>
                  <a:tcPr marL="9525" marR="9525" marT="9525" marB="0" anchor="b">
                    <a:solidFill>
                      <a:schemeClr val="bg1"/>
                    </a:solidFill>
                  </a:tcPr>
                </a:tc>
                <a:tc gridSpan="6">
                  <a:txBody>
                    <a:bodyPr/>
                    <a:lstStyle/>
                    <a:p>
                      <a:pPr algn="ctr" fontAlgn="ctr"/>
                      <a:r>
                        <a:rPr lang="en-US" sz="1400" b="1" u="none" strike="noStrike" dirty="0">
                          <a:effectLst/>
                          <a:latin typeface="Arial"/>
                        </a:rPr>
                        <a:t>2024 Contract Amendment</a:t>
                      </a:r>
                      <a:endParaRPr lang="en-US" sz="1400" b="1" i="0" u="none" strike="noStrike">
                        <a:solidFill>
                          <a:srgbClr val="FFFFFF"/>
                        </a:solidFill>
                        <a:effectLst/>
                        <a:latin typeface="Arial"/>
                      </a:endParaRPr>
                    </a:p>
                  </a:txBody>
                  <a:tcPr marL="9525" marR="9525" marT="9525" marB="0" anchor="ctr">
                    <a:solidFill>
                      <a:schemeClr val="tx2">
                        <a:lumMod val="25000"/>
                        <a:lumOff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4196021"/>
                  </a:ext>
                </a:extLst>
              </a:tr>
              <a:tr h="357099">
                <a:tc gridSpan="4">
                  <a:txBody>
                    <a:bodyPr/>
                    <a:lstStyle/>
                    <a:p>
                      <a:pPr algn="ctr" fontAlgn="b"/>
                      <a:r>
                        <a:rPr lang="en-US" sz="1000" b="1" u="none" strike="noStrike" dirty="0">
                          <a:effectLst/>
                          <a:latin typeface="Arial"/>
                        </a:rPr>
                        <a:t>Concession Sales Tiers</a:t>
                      </a:r>
                      <a:endParaRPr lang="en-US" sz="1000" b="1" i="0" u="none" strike="noStrike" dirty="0">
                        <a:solidFill>
                          <a:srgbClr val="000000"/>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pPr algn="ctr" fontAlgn="b"/>
                      <a:endParaRPr lang="en-US" sz="1000" b="1" i="0" u="none" strike="noStrike" dirty="0">
                        <a:solidFill>
                          <a:srgbClr val="000000"/>
                        </a:solidFill>
                        <a:effectLst/>
                        <a:latin typeface="Arial Rounded MT Bold" panose="020F0704030504030204" pitchFamily="34" charset="0"/>
                      </a:endParaRPr>
                    </a:p>
                  </a:txBody>
                  <a:tcPr marL="9525" marR="9525" marT="9525" marB="0" anchor="b"/>
                </a:tc>
                <a:tc>
                  <a:txBody>
                    <a:bodyPr/>
                    <a:lstStyle/>
                    <a:p>
                      <a:pPr algn="ctr" fontAlgn="b"/>
                      <a:r>
                        <a:rPr lang="en-US" sz="1000" b="1" u="none" strike="noStrike" dirty="0">
                          <a:effectLst/>
                          <a:latin typeface="Arial"/>
                        </a:rPr>
                        <a:t>%</a:t>
                      </a:r>
                      <a:endParaRPr lang="en-US" sz="1000" b="1" i="0" u="none" strike="noStrike" dirty="0">
                        <a:solidFill>
                          <a:srgbClr val="000000"/>
                        </a:solidFill>
                        <a:effectLst/>
                        <a:latin typeface="Arial"/>
                      </a:endParaRPr>
                    </a:p>
                  </a:txBody>
                  <a:tcPr marL="9525" marR="9525" marT="9525" marB="0" anchor="b"/>
                </a:tc>
                <a:tc>
                  <a:txBody>
                    <a:bodyPr/>
                    <a:lstStyle/>
                    <a:p>
                      <a:pPr algn="ctr" fontAlgn="b"/>
                      <a:r>
                        <a:rPr lang="en-US" sz="1000" b="1" u="none" strike="noStrike" dirty="0">
                          <a:effectLst/>
                          <a:latin typeface="Arial"/>
                        </a:rPr>
                        <a:t>COM </a:t>
                      </a:r>
                    </a:p>
                    <a:p>
                      <a:pPr algn="ctr" fontAlgn="b"/>
                      <a:r>
                        <a:rPr lang="en-US" sz="1000" b="1" u="none" strike="noStrike" dirty="0">
                          <a:effectLst/>
                          <a:latin typeface="Arial"/>
                        </a:rPr>
                        <a:t>Revenue</a:t>
                      </a:r>
                      <a:endParaRPr lang="en-US" sz="1000" b="1" i="0" u="none" strike="noStrike" dirty="0">
                        <a:solidFill>
                          <a:srgbClr val="000000"/>
                        </a:solidFill>
                        <a:effectLst/>
                        <a:latin typeface="Arial"/>
                      </a:endParaRPr>
                    </a:p>
                  </a:txBody>
                  <a:tcPr marL="9525" marR="9525" marT="9525" marB="0" anchor="b">
                    <a:solidFill>
                      <a:srgbClr val="F6FBD9"/>
                    </a:solidFill>
                  </a:tcPr>
                </a:tc>
                <a:tc>
                  <a:txBody>
                    <a:bodyPr/>
                    <a:lstStyle/>
                    <a:p>
                      <a:pPr algn="l" fontAlgn="b"/>
                      <a:endParaRPr lang="en-US" sz="1000" b="1" i="0" u="none" strike="noStrike" dirty="0">
                        <a:solidFill>
                          <a:srgbClr val="000000"/>
                        </a:solidFill>
                        <a:effectLst/>
                        <a:latin typeface="Arial"/>
                      </a:endParaRPr>
                    </a:p>
                  </a:txBody>
                  <a:tcPr marL="9525" marR="9525" marT="9525" marB="0" anchor="b">
                    <a:solidFill>
                      <a:schemeClr val="bg1"/>
                    </a:solidFill>
                  </a:tcPr>
                </a:tc>
                <a:tc gridSpan="4">
                  <a:txBody>
                    <a:bodyPr/>
                    <a:lstStyle/>
                    <a:p>
                      <a:pPr algn="ctr" fontAlgn="b"/>
                      <a:r>
                        <a:rPr lang="en-US" sz="1000" b="1" u="none" strike="noStrike" dirty="0">
                          <a:effectLst/>
                          <a:latin typeface="Arial"/>
                        </a:rPr>
                        <a:t>Concession Sales Tiers</a:t>
                      </a:r>
                      <a:endParaRPr lang="en-US" sz="1000" b="1" i="0" u="none" strike="noStrike" dirty="0">
                        <a:solidFill>
                          <a:srgbClr val="000000"/>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1" u="none" strike="noStrike" dirty="0">
                          <a:effectLst/>
                          <a:latin typeface="Arial"/>
                        </a:rPr>
                        <a:t>%</a:t>
                      </a:r>
                      <a:endParaRPr lang="en-US" sz="1000" b="1" i="0" u="none" strike="noStrike" dirty="0">
                        <a:solidFill>
                          <a:srgbClr val="000000"/>
                        </a:solidFill>
                        <a:effectLst/>
                        <a:latin typeface="Arial"/>
                      </a:endParaRPr>
                    </a:p>
                  </a:txBody>
                  <a:tcPr marL="9525" marR="9525" marT="9525" marB="0" anchor="b"/>
                </a:tc>
                <a:tc>
                  <a:txBody>
                    <a:bodyPr/>
                    <a:lstStyle/>
                    <a:p>
                      <a:pPr algn="ctr" fontAlgn="b"/>
                      <a:r>
                        <a:rPr lang="en-US" sz="1000" b="1" u="none" strike="noStrike" dirty="0">
                          <a:effectLst/>
                          <a:latin typeface="Arial"/>
                        </a:rPr>
                        <a:t>COM</a:t>
                      </a:r>
                    </a:p>
                    <a:p>
                      <a:pPr algn="ctr" fontAlgn="b"/>
                      <a:r>
                        <a:rPr lang="en-US" sz="1000" b="1" u="none" strike="noStrike" dirty="0">
                          <a:effectLst/>
                          <a:latin typeface="Arial"/>
                        </a:rPr>
                        <a:t>Revenue</a:t>
                      </a:r>
                      <a:endParaRPr lang="en-US" sz="1000" b="1" i="0" u="none" strike="noStrike" dirty="0">
                        <a:solidFill>
                          <a:srgbClr val="000000"/>
                        </a:solidFill>
                        <a:effectLst/>
                        <a:latin typeface="Arial"/>
                      </a:endParaRPr>
                    </a:p>
                  </a:txBody>
                  <a:tcPr marL="9525" marR="9525" marT="9525" marB="0" anchor="b">
                    <a:solidFill>
                      <a:srgbClr val="F6FBD9"/>
                    </a:solidFill>
                  </a:tcPr>
                </a:tc>
                <a:extLst>
                  <a:ext uri="{0D108BD9-81ED-4DB2-BD59-A6C34878D82A}">
                    <a16:rowId xmlns:a16="http://schemas.microsoft.com/office/drawing/2014/main" val="2628657259"/>
                  </a:ext>
                </a:extLst>
              </a:tr>
              <a:tr h="357099">
                <a:tc>
                  <a:txBody>
                    <a:bodyPr/>
                    <a:lstStyle/>
                    <a:p>
                      <a:pPr algn="r" fontAlgn="b"/>
                      <a:r>
                        <a:rPr lang="en-US" sz="1000" b="1" u="none" strike="noStrike" dirty="0">
                          <a:effectLst/>
                          <a:latin typeface="Arial"/>
                        </a:rPr>
                        <a:t>$0.00 </a:t>
                      </a:r>
                      <a:endParaRPr lang="en-US" sz="1000" b="1" i="0" u="none" strike="noStrike" dirty="0">
                        <a:solidFill>
                          <a:srgbClr val="000000"/>
                        </a:solidFill>
                        <a:effectLst/>
                        <a:latin typeface="Arial"/>
                      </a:endParaRPr>
                    </a:p>
                  </a:txBody>
                  <a:tcPr marL="9525" marR="9525" marT="9525" marB="0" anchor="b"/>
                </a:tc>
                <a:tc gridSpan="2">
                  <a:txBody>
                    <a:bodyPr/>
                    <a:lstStyle/>
                    <a:p>
                      <a:pPr algn="ctr" fontAlgn="b"/>
                      <a:r>
                        <a:rPr lang="en-US" sz="1000" b="1" u="none" strike="noStrike" dirty="0">
                          <a:effectLst/>
                          <a:latin typeface="Arial"/>
                        </a:rPr>
                        <a:t>to</a:t>
                      </a:r>
                      <a:endParaRPr lang="en-US" sz="1000" b="1" i="0" u="none" strike="noStrike" dirty="0">
                        <a:solidFill>
                          <a:srgbClr val="000000"/>
                        </a:solidFill>
                        <a:effectLst/>
                        <a:latin typeface="Arial"/>
                      </a:endParaRPr>
                    </a:p>
                  </a:txBody>
                  <a:tcPr marL="9525" marR="9525" marT="9525" marB="0" anchor="b"/>
                </a:tc>
                <a:tc hMerge="1">
                  <a:txBody>
                    <a:bodyPr/>
                    <a:lstStyle/>
                    <a:p>
                      <a:pPr algn="r" fontAlgn="b"/>
                      <a:r>
                        <a:rPr lang="en-US" sz="1000" u="none" strike="noStrike" dirty="0">
                          <a:effectLst/>
                          <a:latin typeface="Arial Rounded MT Bold" panose="020F0704030504030204" pitchFamily="34" charset="0"/>
                        </a:rPr>
                        <a:t>$249,999.00</a:t>
                      </a:r>
                      <a:endParaRPr lang="en-US" sz="1000" b="0" i="0" u="none" strike="noStrike" dirty="0">
                        <a:solidFill>
                          <a:srgbClr val="000000"/>
                        </a:solidFill>
                        <a:effectLst/>
                        <a:latin typeface="Arial Rounded MT Bold" panose="020F0704030504030204" pitchFamily="34" charset="0"/>
                      </a:endParaRPr>
                    </a:p>
                  </a:txBody>
                  <a:tcPr marL="9525" marR="9525" marT="9525" marB="0" anchor="b"/>
                </a:tc>
                <a:tc>
                  <a:txBody>
                    <a:bodyPr/>
                    <a:lstStyle/>
                    <a:p>
                      <a:pPr algn="r" fontAlgn="b"/>
                      <a:r>
                        <a:rPr lang="en-US" sz="1000" b="1" u="none" strike="noStrike" dirty="0">
                          <a:effectLst/>
                          <a:latin typeface="Arial"/>
                        </a:rPr>
                        <a:t>$249,999.00</a:t>
                      </a:r>
                      <a:endParaRPr lang="en-US" sz="1000" b="1" i="0" u="none" strike="noStrike" dirty="0">
                        <a:solidFill>
                          <a:srgbClr val="000000"/>
                        </a:solidFill>
                        <a:effectLst/>
                        <a:latin typeface="Arial"/>
                      </a:endParaRPr>
                    </a:p>
                  </a:txBody>
                  <a:tcPr marL="9525" marR="9525" marT="9525" marB="0" anchor="b"/>
                </a:tc>
                <a:tc>
                  <a:txBody>
                    <a:bodyPr/>
                    <a:lstStyle/>
                    <a:p>
                      <a:pPr algn="ctr" fontAlgn="b"/>
                      <a:r>
                        <a:rPr lang="en-US" sz="1000" b="1" u="none" strike="noStrike" dirty="0">
                          <a:effectLst/>
                          <a:latin typeface="Arial"/>
                        </a:rPr>
                        <a:t>15%</a:t>
                      </a:r>
                      <a:endParaRPr lang="en-US" sz="1000" b="1" i="0" u="none" strike="noStrike" dirty="0">
                        <a:solidFill>
                          <a:srgbClr val="000000"/>
                        </a:solidFill>
                        <a:effectLst/>
                        <a:latin typeface="Arial"/>
                      </a:endParaRPr>
                    </a:p>
                  </a:txBody>
                  <a:tcPr marL="9525" marR="9525" marT="9525" marB="0" anchor="b"/>
                </a:tc>
                <a:tc>
                  <a:txBody>
                    <a:bodyPr/>
                    <a:lstStyle/>
                    <a:p>
                      <a:pPr algn="r" fontAlgn="b"/>
                      <a:r>
                        <a:rPr lang="en-US" sz="1000" b="1" u="none" strike="noStrike" dirty="0">
                          <a:effectLst/>
                          <a:latin typeface="Arial"/>
                        </a:rPr>
                        <a:t>$37,499.85</a:t>
                      </a:r>
                      <a:endParaRPr lang="en-US" sz="1000" b="1" i="0" u="none" strike="noStrike" dirty="0">
                        <a:solidFill>
                          <a:srgbClr val="000000"/>
                        </a:solidFill>
                        <a:effectLst/>
                        <a:latin typeface="Arial"/>
                      </a:endParaRPr>
                    </a:p>
                  </a:txBody>
                  <a:tcPr marL="9525" marR="9525" marT="9525" marB="0" anchor="b">
                    <a:solidFill>
                      <a:srgbClr val="F6FBD9"/>
                    </a:solidFill>
                  </a:tcPr>
                </a:tc>
                <a:tc>
                  <a:txBody>
                    <a:bodyPr/>
                    <a:lstStyle/>
                    <a:p>
                      <a:pPr algn="l" fontAlgn="b"/>
                      <a:endParaRPr lang="en-US" sz="1000" b="1" i="0" u="none" strike="noStrike" dirty="0">
                        <a:solidFill>
                          <a:srgbClr val="000000"/>
                        </a:solidFill>
                        <a:effectLst/>
                        <a:latin typeface="Arial"/>
                      </a:endParaRPr>
                    </a:p>
                  </a:txBody>
                  <a:tcPr marL="9525" marR="9525" marT="9525" marB="0" anchor="b">
                    <a:solidFill>
                      <a:schemeClr val="bg1"/>
                    </a:solidFill>
                  </a:tcPr>
                </a:tc>
                <a:tc>
                  <a:txBody>
                    <a:bodyPr/>
                    <a:lstStyle/>
                    <a:p>
                      <a:pPr algn="r" fontAlgn="b"/>
                      <a:r>
                        <a:rPr lang="en-US" sz="1000" b="1" u="none" strike="noStrike" dirty="0">
                          <a:effectLst/>
                          <a:latin typeface="Arial"/>
                        </a:rPr>
                        <a:t>$0.00</a:t>
                      </a:r>
                      <a:endParaRPr lang="en-US" sz="1000" b="1" i="0" u="none" strike="noStrike" dirty="0">
                        <a:solidFill>
                          <a:srgbClr val="000000"/>
                        </a:solidFill>
                        <a:effectLst/>
                        <a:latin typeface="Arial"/>
                      </a:endParaRPr>
                    </a:p>
                  </a:txBody>
                  <a:tcPr marL="9525" marR="9525" marT="9525" marB="0" anchor="b"/>
                </a:tc>
                <a:tc>
                  <a:txBody>
                    <a:bodyPr/>
                    <a:lstStyle/>
                    <a:p>
                      <a:pPr algn="ctr" fontAlgn="b"/>
                      <a:r>
                        <a:rPr lang="en-US" sz="1000" b="1" u="none" strike="noStrike" dirty="0">
                          <a:effectLst/>
                          <a:latin typeface="Arial"/>
                        </a:rPr>
                        <a:t>to</a:t>
                      </a:r>
                      <a:endParaRPr lang="en-US" sz="1000" b="1" i="0" u="none" strike="noStrike" dirty="0">
                        <a:solidFill>
                          <a:srgbClr val="000000"/>
                        </a:solidFill>
                        <a:effectLst/>
                        <a:latin typeface="Arial"/>
                      </a:endParaRPr>
                    </a:p>
                  </a:txBody>
                  <a:tcPr marL="9525" marR="9525" marT="9525" marB="0" anchor="b"/>
                </a:tc>
                <a:tc gridSpan="2">
                  <a:txBody>
                    <a:bodyPr/>
                    <a:lstStyle/>
                    <a:p>
                      <a:pPr algn="ctr" fontAlgn="b"/>
                      <a:r>
                        <a:rPr lang="en-US" sz="1000" b="1" u="none" strike="noStrike" dirty="0">
                          <a:effectLst/>
                          <a:latin typeface="Arial"/>
                        </a:rPr>
                        <a:t>$249,999.99</a:t>
                      </a:r>
                      <a:endParaRPr lang="en-US" sz="1000" b="1" i="0" u="none" strike="noStrike" dirty="0">
                        <a:solidFill>
                          <a:srgbClr val="000000"/>
                        </a:solidFill>
                        <a:effectLst/>
                        <a:latin typeface="Arial"/>
                      </a:endParaRPr>
                    </a:p>
                  </a:txBody>
                  <a:tcPr marL="9525" marR="9525" marT="9525" marB="0" anchor="b"/>
                </a:tc>
                <a:tc hMerge="1">
                  <a:txBody>
                    <a:bodyPr/>
                    <a:lstStyle/>
                    <a:p>
                      <a:pPr algn="r" fontAlgn="b"/>
                      <a:r>
                        <a:rPr lang="en-US" sz="1000" u="none" strike="noStrike">
                          <a:effectLst/>
                          <a:latin typeface="Arial Rounded MT Bold" panose="020F0704030504030204" pitchFamily="34" charset="0"/>
                        </a:rPr>
                        <a:t>$249,999.99</a:t>
                      </a:r>
                      <a:endParaRPr lang="en-US" sz="1000" b="0" i="0" u="none" strike="noStrike">
                        <a:solidFill>
                          <a:srgbClr val="000000"/>
                        </a:solidFill>
                        <a:effectLst/>
                        <a:latin typeface="Arial Rounded MT Bold" panose="020F0704030504030204" pitchFamily="34" charset="0"/>
                      </a:endParaRPr>
                    </a:p>
                  </a:txBody>
                  <a:tcPr marL="9525" marR="9525" marT="9525" marB="0" anchor="b"/>
                </a:tc>
                <a:tc>
                  <a:txBody>
                    <a:bodyPr/>
                    <a:lstStyle/>
                    <a:p>
                      <a:pPr algn="ctr" fontAlgn="b"/>
                      <a:r>
                        <a:rPr lang="en-US" sz="1000" b="1" u="none" strike="noStrike" dirty="0">
                          <a:effectLst/>
                          <a:latin typeface="Arial"/>
                        </a:rPr>
                        <a:t>6%</a:t>
                      </a:r>
                      <a:endParaRPr lang="en-US" sz="1000" b="1" i="0" u="none" strike="noStrike" dirty="0">
                        <a:solidFill>
                          <a:srgbClr val="000000"/>
                        </a:solidFill>
                        <a:effectLst/>
                        <a:latin typeface="Arial"/>
                      </a:endParaRPr>
                    </a:p>
                  </a:txBody>
                  <a:tcPr marL="9525" marR="9525" marT="9525" marB="0" anchor="b"/>
                </a:tc>
                <a:tc>
                  <a:txBody>
                    <a:bodyPr/>
                    <a:lstStyle/>
                    <a:p>
                      <a:pPr algn="r" fontAlgn="b"/>
                      <a:r>
                        <a:rPr lang="en-US" sz="1000" b="1" u="none" strike="noStrike" dirty="0">
                          <a:effectLst/>
                          <a:latin typeface="Arial"/>
                        </a:rPr>
                        <a:t>$15,000.00</a:t>
                      </a:r>
                      <a:endParaRPr lang="en-US" sz="1000" b="1" i="0" u="none" strike="noStrike" dirty="0">
                        <a:solidFill>
                          <a:srgbClr val="000000"/>
                        </a:solidFill>
                        <a:effectLst/>
                        <a:latin typeface="Arial"/>
                      </a:endParaRPr>
                    </a:p>
                  </a:txBody>
                  <a:tcPr marL="9525" marR="9525" marT="9525" marB="0" anchor="b">
                    <a:solidFill>
                      <a:srgbClr val="F6FBD9"/>
                    </a:solidFill>
                  </a:tcPr>
                </a:tc>
                <a:extLst>
                  <a:ext uri="{0D108BD9-81ED-4DB2-BD59-A6C34878D82A}">
                    <a16:rowId xmlns:a16="http://schemas.microsoft.com/office/drawing/2014/main" val="3065011547"/>
                  </a:ext>
                </a:extLst>
              </a:tr>
              <a:tr h="357099">
                <a:tc>
                  <a:txBody>
                    <a:bodyPr/>
                    <a:lstStyle/>
                    <a:p>
                      <a:pPr algn="r" fontAlgn="b"/>
                      <a:r>
                        <a:rPr lang="en-US" sz="1000" b="1" u="none" strike="noStrike" dirty="0">
                          <a:effectLst/>
                          <a:latin typeface="Arial"/>
                        </a:rPr>
                        <a:t>$250,000</a:t>
                      </a:r>
                      <a:endParaRPr lang="en-US" sz="1000" b="1" i="0" u="none" strike="noStrike" dirty="0">
                        <a:solidFill>
                          <a:srgbClr val="000000"/>
                        </a:solidFill>
                        <a:effectLst/>
                        <a:latin typeface="Arial"/>
                      </a:endParaRPr>
                    </a:p>
                  </a:txBody>
                  <a:tcPr marL="9525" marR="9525" marT="9525" marB="0" anchor="b"/>
                </a:tc>
                <a:tc gridSpan="2">
                  <a:txBody>
                    <a:bodyPr/>
                    <a:lstStyle/>
                    <a:p>
                      <a:pPr algn="ctr" fontAlgn="b"/>
                      <a:r>
                        <a:rPr lang="en-US" sz="1000" b="1" u="none" strike="noStrike" dirty="0">
                          <a:effectLst/>
                          <a:latin typeface="Arial"/>
                        </a:rPr>
                        <a:t>to</a:t>
                      </a:r>
                      <a:endParaRPr lang="en-US" sz="1000" b="1" i="0" u="none" strike="noStrike" dirty="0">
                        <a:solidFill>
                          <a:srgbClr val="000000"/>
                        </a:solidFill>
                        <a:effectLst/>
                        <a:latin typeface="Arial"/>
                      </a:endParaRPr>
                    </a:p>
                  </a:txBody>
                  <a:tcPr marL="9525" marR="9525" marT="9525" marB="0" anchor="b"/>
                </a:tc>
                <a:tc hMerge="1">
                  <a:txBody>
                    <a:bodyPr/>
                    <a:lstStyle/>
                    <a:p>
                      <a:pPr algn="r" fontAlgn="b"/>
                      <a:r>
                        <a:rPr lang="en-US" sz="1000" u="none" strike="noStrike" dirty="0">
                          <a:effectLst/>
                          <a:latin typeface="Arial Rounded MT Bold" panose="020F0704030504030204" pitchFamily="34" charset="0"/>
                        </a:rPr>
                        <a:t>$349,999.00</a:t>
                      </a:r>
                      <a:endParaRPr lang="en-US" sz="1000" b="0" i="0" u="none" strike="noStrike" dirty="0">
                        <a:solidFill>
                          <a:srgbClr val="000000"/>
                        </a:solidFill>
                        <a:effectLst/>
                        <a:latin typeface="Arial Rounded MT Bold" panose="020F0704030504030204" pitchFamily="34" charset="0"/>
                      </a:endParaRPr>
                    </a:p>
                  </a:txBody>
                  <a:tcPr marL="9525" marR="9525" marT="9525" marB="0" anchor="b"/>
                </a:tc>
                <a:tc>
                  <a:txBody>
                    <a:bodyPr/>
                    <a:lstStyle/>
                    <a:p>
                      <a:pPr algn="r" fontAlgn="b"/>
                      <a:r>
                        <a:rPr lang="en-US" sz="1000" b="1" u="none" strike="noStrike" dirty="0">
                          <a:effectLst/>
                          <a:latin typeface="Arial"/>
                        </a:rPr>
                        <a:t>$349,999.00</a:t>
                      </a:r>
                      <a:endParaRPr lang="en-US" sz="1000" b="1" i="0" u="none" strike="noStrike" dirty="0">
                        <a:solidFill>
                          <a:srgbClr val="000000"/>
                        </a:solidFill>
                        <a:effectLst/>
                        <a:latin typeface="Arial"/>
                      </a:endParaRPr>
                    </a:p>
                  </a:txBody>
                  <a:tcPr marL="9525" marR="9525" marT="9525" marB="0" anchor="b"/>
                </a:tc>
                <a:tc>
                  <a:txBody>
                    <a:bodyPr/>
                    <a:lstStyle/>
                    <a:p>
                      <a:pPr algn="ctr" fontAlgn="b"/>
                      <a:r>
                        <a:rPr lang="en-US" sz="1000" b="1" u="none" strike="noStrike" dirty="0">
                          <a:effectLst/>
                          <a:latin typeface="Arial"/>
                        </a:rPr>
                        <a:t>20%</a:t>
                      </a:r>
                      <a:endParaRPr lang="en-US" sz="1000" b="1" i="0" u="none" strike="noStrike" dirty="0">
                        <a:solidFill>
                          <a:srgbClr val="000000"/>
                        </a:solidFill>
                        <a:effectLst/>
                        <a:latin typeface="Arial"/>
                      </a:endParaRPr>
                    </a:p>
                  </a:txBody>
                  <a:tcPr marL="9525" marR="9525" marT="9525" marB="0" anchor="b"/>
                </a:tc>
                <a:tc>
                  <a:txBody>
                    <a:bodyPr/>
                    <a:lstStyle/>
                    <a:p>
                      <a:pPr algn="r" fontAlgn="b"/>
                      <a:r>
                        <a:rPr lang="en-US" sz="1000" b="1" u="none" strike="noStrike" dirty="0">
                          <a:effectLst/>
                          <a:latin typeface="Arial"/>
                        </a:rPr>
                        <a:t>$20,000.00</a:t>
                      </a:r>
                      <a:endParaRPr lang="en-US" sz="1000" b="1" i="0" u="none" strike="noStrike" dirty="0">
                        <a:solidFill>
                          <a:srgbClr val="000000"/>
                        </a:solidFill>
                        <a:effectLst/>
                        <a:latin typeface="Arial"/>
                      </a:endParaRPr>
                    </a:p>
                  </a:txBody>
                  <a:tcPr marL="9525" marR="9525" marT="9525" marB="0" anchor="b">
                    <a:solidFill>
                      <a:srgbClr val="F6FBD9"/>
                    </a:solidFill>
                  </a:tcPr>
                </a:tc>
                <a:tc>
                  <a:txBody>
                    <a:bodyPr/>
                    <a:lstStyle/>
                    <a:p>
                      <a:pPr algn="l" fontAlgn="b"/>
                      <a:endParaRPr lang="en-US" sz="1000" b="1" i="0" u="none" strike="noStrike" dirty="0">
                        <a:solidFill>
                          <a:srgbClr val="000000"/>
                        </a:solidFill>
                        <a:effectLst/>
                        <a:latin typeface="Arial"/>
                      </a:endParaRPr>
                    </a:p>
                  </a:txBody>
                  <a:tcPr marL="9525" marR="9525" marT="9525" marB="0" anchor="b">
                    <a:solidFill>
                      <a:schemeClr val="bg1"/>
                    </a:solidFill>
                  </a:tcPr>
                </a:tc>
                <a:tc>
                  <a:txBody>
                    <a:bodyPr/>
                    <a:lstStyle/>
                    <a:p>
                      <a:pPr algn="r" fontAlgn="b"/>
                      <a:r>
                        <a:rPr lang="en-US" sz="1000" b="1" u="none" strike="noStrike" dirty="0">
                          <a:effectLst/>
                          <a:latin typeface="Arial"/>
                        </a:rPr>
                        <a:t>$250,000.00</a:t>
                      </a:r>
                      <a:endParaRPr lang="en-US" sz="1000" b="1" i="0" u="none" strike="noStrike" dirty="0">
                        <a:solidFill>
                          <a:srgbClr val="000000"/>
                        </a:solidFill>
                        <a:effectLst/>
                        <a:latin typeface="Arial"/>
                      </a:endParaRPr>
                    </a:p>
                  </a:txBody>
                  <a:tcPr marL="9525" marR="9525" marT="9525" marB="0" anchor="b"/>
                </a:tc>
                <a:tc>
                  <a:txBody>
                    <a:bodyPr/>
                    <a:lstStyle/>
                    <a:p>
                      <a:pPr algn="ctr" fontAlgn="b"/>
                      <a:r>
                        <a:rPr lang="en-US" sz="1000" b="1" u="none" strike="noStrike" dirty="0">
                          <a:effectLst/>
                          <a:latin typeface="Arial"/>
                        </a:rPr>
                        <a:t>to</a:t>
                      </a:r>
                      <a:endParaRPr lang="en-US" sz="1000" b="1" i="0" u="none" strike="noStrike" dirty="0">
                        <a:solidFill>
                          <a:srgbClr val="000000"/>
                        </a:solidFill>
                        <a:effectLst/>
                        <a:latin typeface="Arial"/>
                      </a:endParaRPr>
                    </a:p>
                  </a:txBody>
                  <a:tcPr marL="9525" marR="9525" marT="9525" marB="0" anchor="b"/>
                </a:tc>
                <a:tc gridSpan="2">
                  <a:txBody>
                    <a:bodyPr/>
                    <a:lstStyle/>
                    <a:p>
                      <a:pPr algn="ctr" fontAlgn="b"/>
                      <a:r>
                        <a:rPr lang="en-US" sz="1000" b="1" u="none" strike="noStrike" dirty="0">
                          <a:effectLst/>
                          <a:latin typeface="Arial"/>
                        </a:rPr>
                        <a:t>$349,999.99</a:t>
                      </a:r>
                      <a:endParaRPr lang="en-US" sz="1000" b="1" i="0" u="none" strike="noStrike" dirty="0">
                        <a:solidFill>
                          <a:srgbClr val="000000"/>
                        </a:solidFill>
                        <a:effectLst/>
                        <a:latin typeface="Arial"/>
                      </a:endParaRPr>
                    </a:p>
                  </a:txBody>
                  <a:tcPr marL="9525" marR="9525" marT="9525" marB="0" anchor="b"/>
                </a:tc>
                <a:tc hMerge="1">
                  <a:txBody>
                    <a:bodyPr/>
                    <a:lstStyle/>
                    <a:p>
                      <a:pPr algn="r" fontAlgn="b"/>
                      <a:r>
                        <a:rPr lang="en-US" sz="1000" u="none" strike="noStrike" dirty="0">
                          <a:effectLst/>
                          <a:latin typeface="Arial Rounded MT Bold" panose="020F0704030504030204" pitchFamily="34" charset="0"/>
                        </a:rPr>
                        <a:t>$349,999.99</a:t>
                      </a:r>
                      <a:endParaRPr lang="en-US" sz="1000" b="0" i="0" u="none" strike="noStrike" dirty="0">
                        <a:solidFill>
                          <a:srgbClr val="000000"/>
                        </a:solidFill>
                        <a:effectLst/>
                        <a:latin typeface="Arial Rounded MT Bold" panose="020F0704030504030204" pitchFamily="34" charset="0"/>
                      </a:endParaRPr>
                    </a:p>
                  </a:txBody>
                  <a:tcPr marL="9525" marR="9525" marT="9525" marB="0" anchor="b"/>
                </a:tc>
                <a:tc>
                  <a:txBody>
                    <a:bodyPr/>
                    <a:lstStyle/>
                    <a:p>
                      <a:pPr algn="ctr" fontAlgn="b"/>
                      <a:r>
                        <a:rPr lang="en-US" sz="1000" b="1" u="none" strike="noStrike" dirty="0">
                          <a:effectLst/>
                          <a:latin typeface="Arial"/>
                        </a:rPr>
                        <a:t>8%</a:t>
                      </a:r>
                      <a:endParaRPr lang="en-US" sz="1000" b="1" i="0" u="none" strike="noStrike" dirty="0">
                        <a:solidFill>
                          <a:srgbClr val="000000"/>
                        </a:solidFill>
                        <a:effectLst/>
                        <a:latin typeface="Arial"/>
                      </a:endParaRPr>
                    </a:p>
                  </a:txBody>
                  <a:tcPr marL="9525" marR="9525" marT="9525" marB="0" anchor="b"/>
                </a:tc>
                <a:tc>
                  <a:txBody>
                    <a:bodyPr/>
                    <a:lstStyle/>
                    <a:p>
                      <a:pPr algn="r" fontAlgn="b"/>
                      <a:r>
                        <a:rPr lang="en-US" sz="1000" b="1" u="none" strike="noStrike" dirty="0">
                          <a:effectLst/>
                          <a:latin typeface="Arial"/>
                        </a:rPr>
                        <a:t>$8,000.00</a:t>
                      </a:r>
                      <a:endParaRPr lang="en-US" sz="1000" b="1" i="0" u="none" strike="noStrike" dirty="0">
                        <a:solidFill>
                          <a:srgbClr val="000000"/>
                        </a:solidFill>
                        <a:effectLst/>
                        <a:latin typeface="Arial"/>
                      </a:endParaRPr>
                    </a:p>
                  </a:txBody>
                  <a:tcPr marL="9525" marR="9525" marT="9525" marB="0" anchor="b">
                    <a:solidFill>
                      <a:srgbClr val="F6FBD9"/>
                    </a:solidFill>
                  </a:tcPr>
                </a:tc>
                <a:extLst>
                  <a:ext uri="{0D108BD9-81ED-4DB2-BD59-A6C34878D82A}">
                    <a16:rowId xmlns:a16="http://schemas.microsoft.com/office/drawing/2014/main" val="3304500981"/>
                  </a:ext>
                </a:extLst>
              </a:tr>
              <a:tr h="357099">
                <a:tc>
                  <a:txBody>
                    <a:bodyPr/>
                    <a:lstStyle/>
                    <a:p>
                      <a:pPr algn="r" fontAlgn="b"/>
                      <a:r>
                        <a:rPr lang="en-US" sz="1000" b="1" u="none" strike="noStrike" dirty="0">
                          <a:effectLst/>
                          <a:latin typeface="Arial"/>
                        </a:rPr>
                        <a:t>$350,000</a:t>
                      </a:r>
                      <a:endParaRPr lang="en-US" sz="1000" b="1" i="0" u="none" strike="noStrike" dirty="0">
                        <a:solidFill>
                          <a:srgbClr val="000000"/>
                        </a:solidFill>
                        <a:effectLst/>
                        <a:latin typeface="Arial"/>
                      </a:endParaRPr>
                    </a:p>
                  </a:txBody>
                  <a:tcPr marL="9525" marR="9525" marT="9525" marB="0" anchor="b"/>
                </a:tc>
                <a:tc gridSpan="2">
                  <a:txBody>
                    <a:bodyPr/>
                    <a:lstStyle/>
                    <a:p>
                      <a:pPr algn="ctr" fontAlgn="b"/>
                      <a:r>
                        <a:rPr lang="en-US" sz="1000" b="1" u="none" strike="noStrike" dirty="0">
                          <a:effectLst/>
                          <a:latin typeface="Arial"/>
                        </a:rPr>
                        <a:t>to</a:t>
                      </a:r>
                      <a:endParaRPr lang="en-US" sz="1000" b="1" i="0" u="none" strike="noStrike" dirty="0">
                        <a:solidFill>
                          <a:srgbClr val="000000"/>
                        </a:solidFill>
                        <a:effectLst/>
                        <a:latin typeface="Arial"/>
                      </a:endParaRPr>
                    </a:p>
                  </a:txBody>
                  <a:tcPr marL="9525" marR="9525" marT="9525" marB="0" anchor="b"/>
                </a:tc>
                <a:tc hMerge="1">
                  <a:txBody>
                    <a:bodyPr/>
                    <a:lstStyle/>
                    <a:p>
                      <a:pPr algn="r" fontAlgn="b"/>
                      <a:r>
                        <a:rPr lang="en-US" sz="1000" u="none" strike="noStrike">
                          <a:effectLst/>
                          <a:latin typeface="Arial Rounded MT Bold" panose="020F0704030504030204" pitchFamily="34" charset="0"/>
                        </a:rPr>
                        <a:t>$449,999.00</a:t>
                      </a:r>
                      <a:endParaRPr lang="en-US" sz="1000" b="0" i="0" u="none" strike="noStrike">
                        <a:solidFill>
                          <a:srgbClr val="000000"/>
                        </a:solidFill>
                        <a:effectLst/>
                        <a:latin typeface="Arial Rounded MT Bold" panose="020F0704030504030204" pitchFamily="34" charset="0"/>
                      </a:endParaRPr>
                    </a:p>
                  </a:txBody>
                  <a:tcPr marL="9525" marR="9525" marT="9525" marB="0" anchor="b"/>
                </a:tc>
                <a:tc>
                  <a:txBody>
                    <a:bodyPr/>
                    <a:lstStyle/>
                    <a:p>
                      <a:pPr algn="r" fontAlgn="b"/>
                      <a:r>
                        <a:rPr lang="en-US" sz="1000" b="1" u="none" strike="noStrike" dirty="0">
                          <a:effectLst/>
                          <a:latin typeface="Arial"/>
                        </a:rPr>
                        <a:t>$449,999.00</a:t>
                      </a:r>
                      <a:endParaRPr lang="en-US" sz="1000" b="1" i="0" u="none" strike="noStrike" dirty="0">
                        <a:solidFill>
                          <a:srgbClr val="000000"/>
                        </a:solidFill>
                        <a:effectLst/>
                        <a:latin typeface="Arial"/>
                      </a:endParaRPr>
                    </a:p>
                  </a:txBody>
                  <a:tcPr marL="9525" marR="9525" marT="9525" marB="0" anchor="b"/>
                </a:tc>
                <a:tc>
                  <a:txBody>
                    <a:bodyPr/>
                    <a:lstStyle/>
                    <a:p>
                      <a:pPr algn="ctr" fontAlgn="b"/>
                      <a:r>
                        <a:rPr lang="en-US" sz="1000" b="1" u="none" strike="noStrike" dirty="0">
                          <a:effectLst/>
                          <a:latin typeface="Arial"/>
                        </a:rPr>
                        <a:t>25%</a:t>
                      </a:r>
                      <a:endParaRPr lang="en-US" sz="1000" b="1" i="0" u="none" strike="noStrike" dirty="0">
                        <a:solidFill>
                          <a:srgbClr val="000000"/>
                        </a:solidFill>
                        <a:effectLst/>
                        <a:latin typeface="Arial"/>
                      </a:endParaRPr>
                    </a:p>
                  </a:txBody>
                  <a:tcPr marL="9525" marR="9525" marT="9525" marB="0" anchor="b"/>
                </a:tc>
                <a:tc>
                  <a:txBody>
                    <a:bodyPr/>
                    <a:lstStyle/>
                    <a:p>
                      <a:pPr algn="r" fontAlgn="b"/>
                      <a:r>
                        <a:rPr lang="en-US" sz="1000" b="1" u="none" strike="noStrike" dirty="0">
                          <a:effectLst/>
                          <a:latin typeface="Arial"/>
                        </a:rPr>
                        <a:t>$3,427.14</a:t>
                      </a:r>
                      <a:endParaRPr lang="en-US" sz="1000" b="1" i="0" u="none" strike="noStrike" dirty="0">
                        <a:solidFill>
                          <a:srgbClr val="000000"/>
                        </a:solidFill>
                        <a:effectLst/>
                        <a:latin typeface="Arial"/>
                      </a:endParaRPr>
                    </a:p>
                  </a:txBody>
                  <a:tcPr marL="9525" marR="9525" marT="9525" marB="0" anchor="b">
                    <a:solidFill>
                      <a:srgbClr val="F6FBD9"/>
                    </a:solidFill>
                  </a:tcPr>
                </a:tc>
                <a:tc>
                  <a:txBody>
                    <a:bodyPr/>
                    <a:lstStyle/>
                    <a:p>
                      <a:pPr algn="l" fontAlgn="b"/>
                      <a:endParaRPr lang="en-US" sz="1000" b="1" i="0" u="none" strike="noStrike" dirty="0">
                        <a:solidFill>
                          <a:srgbClr val="000000"/>
                        </a:solidFill>
                        <a:effectLst/>
                        <a:latin typeface="Arial"/>
                      </a:endParaRPr>
                    </a:p>
                  </a:txBody>
                  <a:tcPr marL="9525" marR="9525" marT="9525" marB="0" anchor="b">
                    <a:solidFill>
                      <a:schemeClr val="bg1"/>
                    </a:solidFill>
                  </a:tcPr>
                </a:tc>
                <a:tc>
                  <a:txBody>
                    <a:bodyPr/>
                    <a:lstStyle/>
                    <a:p>
                      <a:pPr algn="r" fontAlgn="b"/>
                      <a:r>
                        <a:rPr lang="en-US" sz="1000" b="1" u="none" strike="noStrike" dirty="0">
                          <a:effectLst/>
                          <a:latin typeface="Arial"/>
                        </a:rPr>
                        <a:t>$350,000.00</a:t>
                      </a:r>
                      <a:endParaRPr lang="en-US" sz="1000" b="1" i="0" u="none" strike="noStrike" dirty="0">
                        <a:solidFill>
                          <a:srgbClr val="000000"/>
                        </a:solidFill>
                        <a:effectLst/>
                        <a:latin typeface="Arial"/>
                      </a:endParaRPr>
                    </a:p>
                  </a:txBody>
                  <a:tcPr marL="9525" marR="9525" marT="9525" marB="0" anchor="b"/>
                </a:tc>
                <a:tc>
                  <a:txBody>
                    <a:bodyPr/>
                    <a:lstStyle/>
                    <a:p>
                      <a:pPr algn="ctr" fontAlgn="b"/>
                      <a:r>
                        <a:rPr lang="en-US" sz="1000" b="1" u="none" strike="noStrike" dirty="0">
                          <a:effectLst/>
                          <a:latin typeface="Arial"/>
                        </a:rPr>
                        <a:t>to</a:t>
                      </a:r>
                      <a:endParaRPr lang="en-US" sz="1000" b="1" i="0" u="none" strike="noStrike" dirty="0">
                        <a:solidFill>
                          <a:srgbClr val="000000"/>
                        </a:solidFill>
                        <a:effectLst/>
                        <a:latin typeface="Arial"/>
                      </a:endParaRPr>
                    </a:p>
                  </a:txBody>
                  <a:tcPr marL="9525" marR="9525" marT="9525" marB="0" anchor="b"/>
                </a:tc>
                <a:tc gridSpan="2">
                  <a:txBody>
                    <a:bodyPr/>
                    <a:lstStyle/>
                    <a:p>
                      <a:pPr algn="ctr" fontAlgn="b"/>
                      <a:r>
                        <a:rPr lang="en-US" sz="1000" b="1" u="none" strike="noStrike" dirty="0">
                          <a:effectLst/>
                          <a:latin typeface="Arial"/>
                        </a:rPr>
                        <a:t>$449,999.99</a:t>
                      </a:r>
                      <a:endParaRPr lang="en-US" sz="1000" b="1" i="0" u="none" strike="noStrike" dirty="0">
                        <a:solidFill>
                          <a:srgbClr val="000000"/>
                        </a:solidFill>
                        <a:effectLst/>
                        <a:latin typeface="Arial"/>
                      </a:endParaRPr>
                    </a:p>
                  </a:txBody>
                  <a:tcPr marL="9525" marR="9525" marT="9525" marB="0" anchor="b"/>
                </a:tc>
                <a:tc hMerge="1">
                  <a:txBody>
                    <a:bodyPr/>
                    <a:lstStyle/>
                    <a:p>
                      <a:pPr algn="r" fontAlgn="b"/>
                      <a:r>
                        <a:rPr lang="en-US" sz="1000" u="none" strike="noStrike" dirty="0">
                          <a:effectLst/>
                          <a:latin typeface="Arial Rounded MT Bold" panose="020F0704030504030204" pitchFamily="34" charset="0"/>
                        </a:rPr>
                        <a:t>$449,999.99</a:t>
                      </a:r>
                      <a:endParaRPr lang="en-US" sz="1000" b="0" i="0" u="none" strike="noStrike" dirty="0">
                        <a:solidFill>
                          <a:srgbClr val="000000"/>
                        </a:solidFill>
                        <a:effectLst/>
                        <a:latin typeface="Arial Rounded MT Bold" panose="020F0704030504030204" pitchFamily="34" charset="0"/>
                      </a:endParaRPr>
                    </a:p>
                  </a:txBody>
                  <a:tcPr marL="9525" marR="9525" marT="9525" marB="0" anchor="b"/>
                </a:tc>
                <a:tc>
                  <a:txBody>
                    <a:bodyPr/>
                    <a:lstStyle/>
                    <a:p>
                      <a:pPr algn="ctr" fontAlgn="b"/>
                      <a:r>
                        <a:rPr lang="en-US" sz="1000" b="1" u="none" strike="noStrike" dirty="0">
                          <a:effectLst/>
                          <a:latin typeface="Arial"/>
                        </a:rPr>
                        <a:t>13%</a:t>
                      </a:r>
                      <a:endParaRPr lang="en-US" sz="1000" b="1" i="0" u="none" strike="noStrike" dirty="0">
                        <a:solidFill>
                          <a:srgbClr val="000000"/>
                        </a:solidFill>
                        <a:effectLst/>
                        <a:latin typeface="Arial"/>
                      </a:endParaRPr>
                    </a:p>
                  </a:txBody>
                  <a:tcPr marL="9525" marR="9525" marT="9525" marB="0" anchor="b"/>
                </a:tc>
                <a:tc>
                  <a:txBody>
                    <a:bodyPr/>
                    <a:lstStyle/>
                    <a:p>
                      <a:pPr algn="r" fontAlgn="b"/>
                      <a:r>
                        <a:rPr lang="en-US" sz="1000" b="1" u="none" strike="noStrike" dirty="0">
                          <a:effectLst/>
                          <a:latin typeface="Arial"/>
                        </a:rPr>
                        <a:t>$1,781.98</a:t>
                      </a:r>
                      <a:endParaRPr lang="en-US" sz="1000" b="1" i="0" u="none" strike="noStrike" dirty="0">
                        <a:solidFill>
                          <a:srgbClr val="000000"/>
                        </a:solidFill>
                        <a:effectLst/>
                        <a:latin typeface="Arial"/>
                      </a:endParaRPr>
                    </a:p>
                  </a:txBody>
                  <a:tcPr marL="9525" marR="9525" marT="9525" marB="0" anchor="b">
                    <a:solidFill>
                      <a:srgbClr val="F6FBD9"/>
                    </a:solidFill>
                  </a:tcPr>
                </a:tc>
                <a:extLst>
                  <a:ext uri="{0D108BD9-81ED-4DB2-BD59-A6C34878D82A}">
                    <a16:rowId xmlns:a16="http://schemas.microsoft.com/office/drawing/2014/main" val="2517036080"/>
                  </a:ext>
                </a:extLst>
              </a:tr>
              <a:tr h="357099">
                <a:tc>
                  <a:txBody>
                    <a:bodyPr/>
                    <a:lstStyle/>
                    <a:p>
                      <a:pPr algn="r" fontAlgn="b"/>
                      <a:r>
                        <a:rPr lang="en-US" sz="1000" b="1" u="none" strike="noStrike" dirty="0">
                          <a:effectLst/>
                          <a:latin typeface="Arial"/>
                        </a:rPr>
                        <a:t>$450,000</a:t>
                      </a:r>
                      <a:endParaRPr lang="en-US" sz="1000" b="1" i="0" u="none" strike="noStrike" dirty="0">
                        <a:solidFill>
                          <a:srgbClr val="000000"/>
                        </a:solidFill>
                        <a:effectLst/>
                        <a:latin typeface="Arial"/>
                      </a:endParaRPr>
                    </a:p>
                  </a:txBody>
                  <a:tcPr marL="9525" marR="9525" marT="9525" marB="0" anchor="b"/>
                </a:tc>
                <a:tc gridSpan="2">
                  <a:txBody>
                    <a:bodyPr/>
                    <a:lstStyle/>
                    <a:p>
                      <a:pPr algn="ctr" fontAlgn="b"/>
                      <a:r>
                        <a:rPr lang="en-US" sz="1000" b="1" u="none" strike="noStrike" dirty="0">
                          <a:effectLst/>
                          <a:latin typeface="Arial"/>
                        </a:rPr>
                        <a:t>to</a:t>
                      </a:r>
                      <a:endParaRPr lang="en-US" sz="1000" b="1" i="0" u="none" strike="noStrike" dirty="0">
                        <a:solidFill>
                          <a:srgbClr val="000000"/>
                        </a:solidFill>
                        <a:effectLst/>
                        <a:latin typeface="Arial"/>
                      </a:endParaRPr>
                    </a:p>
                  </a:txBody>
                  <a:tcPr marL="9525" marR="9525" marT="9525" marB="0" anchor="b"/>
                </a:tc>
                <a:tc hMerge="1">
                  <a:txBody>
                    <a:bodyPr/>
                    <a:lstStyle/>
                    <a:p>
                      <a:pPr algn="r" fontAlgn="b"/>
                      <a:r>
                        <a:rPr lang="en-US" sz="1000" u="none" strike="noStrike">
                          <a:effectLst/>
                          <a:latin typeface="Arial Rounded MT Bold" panose="020F0704030504030204" pitchFamily="34" charset="0"/>
                        </a:rPr>
                        <a:t>$549,999.00</a:t>
                      </a:r>
                      <a:endParaRPr lang="en-US" sz="1000" b="0" i="0" u="none" strike="noStrike">
                        <a:solidFill>
                          <a:srgbClr val="000000"/>
                        </a:solidFill>
                        <a:effectLst/>
                        <a:latin typeface="Arial Rounded MT Bold" panose="020F0704030504030204" pitchFamily="34" charset="0"/>
                      </a:endParaRPr>
                    </a:p>
                  </a:txBody>
                  <a:tcPr marL="9525" marR="9525" marT="9525" marB="0" anchor="b"/>
                </a:tc>
                <a:tc>
                  <a:txBody>
                    <a:bodyPr/>
                    <a:lstStyle/>
                    <a:p>
                      <a:pPr algn="r" fontAlgn="b"/>
                      <a:r>
                        <a:rPr lang="en-US" sz="1000" b="1" u="none" strike="noStrike" dirty="0">
                          <a:effectLst/>
                          <a:latin typeface="Arial"/>
                        </a:rPr>
                        <a:t>$549,999.00</a:t>
                      </a:r>
                      <a:endParaRPr lang="en-US" sz="1000" b="1" i="0" u="none" strike="noStrike" dirty="0">
                        <a:solidFill>
                          <a:srgbClr val="000000"/>
                        </a:solidFill>
                        <a:effectLst/>
                        <a:latin typeface="Arial"/>
                      </a:endParaRPr>
                    </a:p>
                  </a:txBody>
                  <a:tcPr marL="9525" marR="9525" marT="9525" marB="0" anchor="b"/>
                </a:tc>
                <a:tc>
                  <a:txBody>
                    <a:bodyPr/>
                    <a:lstStyle/>
                    <a:p>
                      <a:pPr algn="ctr" fontAlgn="b"/>
                      <a:r>
                        <a:rPr lang="en-US" sz="1000" b="1" u="none" strike="noStrike" dirty="0">
                          <a:effectLst/>
                          <a:latin typeface="Arial"/>
                        </a:rPr>
                        <a:t>30%</a:t>
                      </a:r>
                      <a:endParaRPr lang="en-US" sz="1000" b="1" i="0" u="none" strike="noStrike" dirty="0">
                        <a:solidFill>
                          <a:srgbClr val="000000"/>
                        </a:solidFill>
                        <a:effectLst/>
                        <a:latin typeface="Arial"/>
                      </a:endParaRPr>
                    </a:p>
                  </a:txBody>
                  <a:tcPr marL="9525" marR="9525" marT="9525" marB="0" anchor="b"/>
                </a:tc>
                <a:tc>
                  <a:txBody>
                    <a:bodyPr/>
                    <a:lstStyle/>
                    <a:p>
                      <a:pPr algn="ctr" fontAlgn="b"/>
                      <a:r>
                        <a:rPr lang="en-US" sz="1000" b="1" u="none" strike="noStrike" dirty="0">
                          <a:effectLst/>
                          <a:latin typeface="Arial"/>
                        </a:rPr>
                        <a:t>                  -   </a:t>
                      </a:r>
                      <a:endParaRPr lang="en-US" sz="1000" b="1" i="0" u="none" strike="noStrike" dirty="0">
                        <a:solidFill>
                          <a:srgbClr val="000000"/>
                        </a:solidFill>
                        <a:effectLst/>
                        <a:latin typeface="Arial"/>
                      </a:endParaRPr>
                    </a:p>
                  </a:txBody>
                  <a:tcPr marL="9525" marR="9525" marT="9525" marB="0" anchor="b">
                    <a:solidFill>
                      <a:srgbClr val="F6FBD9"/>
                    </a:solidFill>
                  </a:tcPr>
                </a:tc>
                <a:tc>
                  <a:txBody>
                    <a:bodyPr/>
                    <a:lstStyle/>
                    <a:p>
                      <a:pPr algn="l" fontAlgn="b"/>
                      <a:endParaRPr lang="en-US" sz="1000" b="1" i="0" u="none" strike="noStrike" dirty="0">
                        <a:solidFill>
                          <a:srgbClr val="000000"/>
                        </a:solidFill>
                        <a:effectLst/>
                        <a:latin typeface="Arial"/>
                      </a:endParaRPr>
                    </a:p>
                  </a:txBody>
                  <a:tcPr marL="9525" marR="9525" marT="9525" marB="0" anchor="b">
                    <a:solidFill>
                      <a:schemeClr val="bg1"/>
                    </a:solidFill>
                  </a:tcPr>
                </a:tc>
                <a:tc>
                  <a:txBody>
                    <a:bodyPr/>
                    <a:lstStyle/>
                    <a:p>
                      <a:pPr algn="r" fontAlgn="b"/>
                      <a:r>
                        <a:rPr lang="en-US" sz="1000" b="1" u="none" strike="noStrike" dirty="0">
                          <a:effectLst/>
                          <a:latin typeface="Arial"/>
                        </a:rPr>
                        <a:t>$450,000.00</a:t>
                      </a:r>
                      <a:endParaRPr lang="en-US" sz="1000" b="1" i="0" u="none" strike="noStrike" dirty="0">
                        <a:solidFill>
                          <a:srgbClr val="000000"/>
                        </a:solidFill>
                        <a:effectLst/>
                        <a:latin typeface="Arial"/>
                      </a:endParaRPr>
                    </a:p>
                  </a:txBody>
                  <a:tcPr marL="9525" marR="9525" marT="9525" marB="0" anchor="b"/>
                </a:tc>
                <a:tc>
                  <a:txBody>
                    <a:bodyPr/>
                    <a:lstStyle/>
                    <a:p>
                      <a:pPr algn="ctr" fontAlgn="b"/>
                      <a:r>
                        <a:rPr lang="en-US" sz="1000" b="1" u="none" strike="noStrike" dirty="0">
                          <a:effectLst/>
                          <a:latin typeface="Arial"/>
                        </a:rPr>
                        <a:t>to</a:t>
                      </a:r>
                      <a:endParaRPr lang="en-US" sz="1000" b="1" i="0" u="none" strike="noStrike" dirty="0">
                        <a:solidFill>
                          <a:srgbClr val="000000"/>
                        </a:solidFill>
                        <a:effectLst/>
                        <a:latin typeface="Arial"/>
                      </a:endParaRPr>
                    </a:p>
                  </a:txBody>
                  <a:tcPr marL="9525" marR="9525" marT="9525" marB="0" anchor="b"/>
                </a:tc>
                <a:tc gridSpan="2">
                  <a:txBody>
                    <a:bodyPr/>
                    <a:lstStyle/>
                    <a:p>
                      <a:pPr algn="ctr" fontAlgn="b"/>
                      <a:r>
                        <a:rPr lang="en-US" sz="1000" b="1" u="none" strike="noStrike" dirty="0">
                          <a:effectLst/>
                          <a:latin typeface="Arial"/>
                        </a:rPr>
                        <a:t>$549,999.99</a:t>
                      </a:r>
                      <a:endParaRPr lang="en-US" sz="1000" b="1" i="0" u="none" strike="noStrike" dirty="0">
                        <a:solidFill>
                          <a:srgbClr val="000000"/>
                        </a:solidFill>
                        <a:effectLst/>
                        <a:latin typeface="Arial"/>
                      </a:endParaRPr>
                    </a:p>
                  </a:txBody>
                  <a:tcPr marL="9525" marR="9525" marT="9525" marB="0" anchor="b"/>
                </a:tc>
                <a:tc hMerge="1">
                  <a:txBody>
                    <a:bodyPr/>
                    <a:lstStyle/>
                    <a:p>
                      <a:pPr algn="r" fontAlgn="b"/>
                      <a:r>
                        <a:rPr lang="en-US" sz="1000" u="none" strike="noStrike" dirty="0">
                          <a:effectLst/>
                          <a:latin typeface="Arial Rounded MT Bold" panose="020F0704030504030204" pitchFamily="34" charset="0"/>
                        </a:rPr>
                        <a:t>$549,999.99</a:t>
                      </a:r>
                      <a:endParaRPr lang="en-US" sz="1000" b="0" i="0" u="none" strike="noStrike" dirty="0">
                        <a:solidFill>
                          <a:srgbClr val="000000"/>
                        </a:solidFill>
                        <a:effectLst/>
                        <a:latin typeface="Arial Rounded MT Bold" panose="020F0704030504030204" pitchFamily="34" charset="0"/>
                      </a:endParaRPr>
                    </a:p>
                  </a:txBody>
                  <a:tcPr marL="9525" marR="9525" marT="9525" marB="0" anchor="b"/>
                </a:tc>
                <a:tc>
                  <a:txBody>
                    <a:bodyPr/>
                    <a:lstStyle/>
                    <a:p>
                      <a:pPr algn="ctr" fontAlgn="b"/>
                      <a:r>
                        <a:rPr lang="en-US" sz="1000" b="1" u="none" strike="noStrike" dirty="0">
                          <a:effectLst/>
                          <a:latin typeface="Arial"/>
                        </a:rPr>
                        <a:t>14%</a:t>
                      </a:r>
                      <a:endParaRPr lang="en-US" sz="1000" b="1" i="0" u="none" strike="noStrike" dirty="0">
                        <a:solidFill>
                          <a:srgbClr val="000000"/>
                        </a:solidFill>
                        <a:effectLst/>
                        <a:latin typeface="Arial"/>
                      </a:endParaRPr>
                    </a:p>
                  </a:txBody>
                  <a:tcPr marL="9525" marR="9525" marT="9525" marB="0" anchor="b"/>
                </a:tc>
                <a:tc>
                  <a:txBody>
                    <a:bodyPr/>
                    <a:lstStyle/>
                    <a:p>
                      <a:pPr algn="ctr" fontAlgn="b"/>
                      <a:r>
                        <a:rPr lang="en-US" sz="1000" b="1" u="none" strike="noStrike" dirty="0">
                          <a:effectLst/>
                          <a:latin typeface="Arial"/>
                        </a:rPr>
                        <a:t>                     -   </a:t>
                      </a:r>
                      <a:endParaRPr lang="en-US" sz="1000" b="1" i="0" u="none" strike="noStrike" dirty="0">
                        <a:solidFill>
                          <a:srgbClr val="000000"/>
                        </a:solidFill>
                        <a:effectLst/>
                        <a:latin typeface="Arial"/>
                      </a:endParaRPr>
                    </a:p>
                  </a:txBody>
                  <a:tcPr marL="9525" marR="9525" marT="9525" marB="0" anchor="b">
                    <a:solidFill>
                      <a:srgbClr val="F6FBD9"/>
                    </a:solidFill>
                  </a:tcPr>
                </a:tc>
                <a:extLst>
                  <a:ext uri="{0D108BD9-81ED-4DB2-BD59-A6C34878D82A}">
                    <a16:rowId xmlns:a16="http://schemas.microsoft.com/office/drawing/2014/main" val="1241638224"/>
                  </a:ext>
                </a:extLst>
              </a:tr>
              <a:tr h="357099">
                <a:tc>
                  <a:txBody>
                    <a:bodyPr/>
                    <a:lstStyle/>
                    <a:p>
                      <a:pPr algn="r" fontAlgn="b"/>
                      <a:r>
                        <a:rPr lang="en-US" sz="1000" b="1" u="none" strike="noStrike" dirty="0">
                          <a:effectLst/>
                          <a:latin typeface="Arial"/>
                        </a:rPr>
                        <a:t>$550,000</a:t>
                      </a:r>
                      <a:endParaRPr lang="en-US" sz="1000" b="1" i="0" u="none" strike="noStrike" dirty="0">
                        <a:solidFill>
                          <a:srgbClr val="000000"/>
                        </a:solidFill>
                        <a:effectLst/>
                        <a:latin typeface="Arial"/>
                      </a:endParaRPr>
                    </a:p>
                  </a:txBody>
                  <a:tcPr marL="9525" marR="9525" marT="9525" marB="0" anchor="b"/>
                </a:tc>
                <a:tc gridSpan="2">
                  <a:txBody>
                    <a:bodyPr/>
                    <a:lstStyle/>
                    <a:p>
                      <a:pPr algn="ctr" fontAlgn="b"/>
                      <a:r>
                        <a:rPr lang="en-US" sz="1000" b="1" u="none" strike="noStrike" dirty="0">
                          <a:effectLst/>
                          <a:latin typeface="Arial"/>
                        </a:rPr>
                        <a:t>to</a:t>
                      </a:r>
                      <a:endParaRPr lang="en-US" sz="1000" b="1" i="0" u="none" strike="noStrike" dirty="0">
                        <a:solidFill>
                          <a:srgbClr val="000000"/>
                        </a:solidFill>
                        <a:effectLst/>
                        <a:latin typeface="Arial"/>
                      </a:endParaRPr>
                    </a:p>
                  </a:txBody>
                  <a:tcPr marL="9525" marR="9525" marT="9525" marB="0" anchor="b"/>
                </a:tc>
                <a:tc hMerge="1">
                  <a:txBody>
                    <a:bodyPr/>
                    <a:lstStyle/>
                    <a:p>
                      <a:pPr algn="r" fontAlgn="b"/>
                      <a:r>
                        <a:rPr lang="en-US" sz="1000" u="none" strike="noStrike" dirty="0">
                          <a:effectLst/>
                          <a:latin typeface="Arial Rounded MT Bold" panose="020F0704030504030204" pitchFamily="34" charset="0"/>
                        </a:rPr>
                        <a:t> +$550,000.00 </a:t>
                      </a:r>
                      <a:endParaRPr lang="en-US" sz="1000" b="0" i="0" u="none" strike="noStrike" dirty="0">
                        <a:solidFill>
                          <a:srgbClr val="000000"/>
                        </a:solidFill>
                        <a:effectLst/>
                        <a:latin typeface="Arial Rounded MT Bold" panose="020F0704030504030204" pitchFamily="34" charset="0"/>
                      </a:endParaRPr>
                    </a:p>
                  </a:txBody>
                  <a:tcPr marL="9525" marR="9525" marT="9525" marB="0" anchor="b"/>
                </a:tc>
                <a:tc>
                  <a:txBody>
                    <a:bodyPr/>
                    <a:lstStyle/>
                    <a:p>
                      <a:pPr algn="r" fontAlgn="b"/>
                      <a:r>
                        <a:rPr lang="en-US" sz="1000" b="1" u="none" strike="noStrike" dirty="0">
                          <a:effectLst/>
                          <a:latin typeface="Arial"/>
                        </a:rPr>
                        <a:t> +$550,000.00 </a:t>
                      </a:r>
                      <a:endParaRPr lang="en-US" sz="1000" b="1" i="0" u="none" strike="noStrike" dirty="0">
                        <a:solidFill>
                          <a:srgbClr val="000000"/>
                        </a:solidFill>
                        <a:effectLst/>
                        <a:latin typeface="Arial"/>
                      </a:endParaRPr>
                    </a:p>
                  </a:txBody>
                  <a:tcPr marL="9525" marR="9525" marT="9525" marB="0" anchor="b"/>
                </a:tc>
                <a:tc>
                  <a:txBody>
                    <a:bodyPr/>
                    <a:lstStyle/>
                    <a:p>
                      <a:pPr algn="ctr" fontAlgn="b"/>
                      <a:r>
                        <a:rPr lang="en-US" sz="1000" b="1" u="none" strike="noStrike" dirty="0">
                          <a:effectLst/>
                          <a:latin typeface="Arial"/>
                        </a:rPr>
                        <a:t>35%</a:t>
                      </a:r>
                      <a:endParaRPr lang="en-US" sz="1000" b="1" i="0" u="none" strike="noStrike" dirty="0">
                        <a:solidFill>
                          <a:srgbClr val="000000"/>
                        </a:solidFill>
                        <a:effectLst/>
                        <a:latin typeface="Arial"/>
                      </a:endParaRPr>
                    </a:p>
                  </a:txBody>
                  <a:tcPr marL="9525" marR="9525" marT="9525" marB="0" anchor="b"/>
                </a:tc>
                <a:tc>
                  <a:txBody>
                    <a:bodyPr/>
                    <a:lstStyle/>
                    <a:p>
                      <a:pPr algn="ctr" fontAlgn="b"/>
                      <a:r>
                        <a:rPr lang="en-US" sz="1000" b="1" u="none" strike="noStrike" dirty="0">
                          <a:effectLst/>
                          <a:latin typeface="Arial"/>
                        </a:rPr>
                        <a:t>                  -   </a:t>
                      </a:r>
                      <a:endParaRPr lang="en-US" sz="1000" b="1" i="0" u="none" strike="noStrike" dirty="0">
                        <a:solidFill>
                          <a:srgbClr val="000000"/>
                        </a:solidFill>
                        <a:effectLst/>
                        <a:latin typeface="Arial"/>
                      </a:endParaRPr>
                    </a:p>
                  </a:txBody>
                  <a:tcPr marL="9525" marR="9525" marT="9525" marB="0" anchor="b">
                    <a:solidFill>
                      <a:srgbClr val="F6FBD9"/>
                    </a:solidFill>
                  </a:tcPr>
                </a:tc>
                <a:tc>
                  <a:txBody>
                    <a:bodyPr/>
                    <a:lstStyle/>
                    <a:p>
                      <a:pPr algn="l" fontAlgn="b"/>
                      <a:endParaRPr lang="en-US" sz="1000" b="1" i="0" u="none" strike="noStrike" dirty="0">
                        <a:solidFill>
                          <a:srgbClr val="000000"/>
                        </a:solidFill>
                        <a:effectLst/>
                        <a:latin typeface="Arial"/>
                      </a:endParaRPr>
                    </a:p>
                  </a:txBody>
                  <a:tcPr marL="9525" marR="9525" marT="9525" marB="0" anchor="b">
                    <a:solidFill>
                      <a:schemeClr val="bg1"/>
                    </a:solidFill>
                  </a:tcPr>
                </a:tc>
                <a:tc>
                  <a:txBody>
                    <a:bodyPr/>
                    <a:lstStyle/>
                    <a:p>
                      <a:pPr algn="r" fontAlgn="b"/>
                      <a:r>
                        <a:rPr lang="en-US" sz="1000" b="1" u="none" strike="noStrike" dirty="0">
                          <a:effectLst/>
                          <a:latin typeface="Arial"/>
                        </a:rPr>
                        <a:t>$550,000.00</a:t>
                      </a:r>
                      <a:endParaRPr lang="en-US" sz="1000" b="1" i="0" u="none" strike="noStrike" dirty="0">
                        <a:solidFill>
                          <a:srgbClr val="000000"/>
                        </a:solidFill>
                        <a:effectLst/>
                        <a:latin typeface="Arial"/>
                      </a:endParaRPr>
                    </a:p>
                  </a:txBody>
                  <a:tcPr marL="9525" marR="9525" marT="9525" marB="0" anchor="b"/>
                </a:tc>
                <a:tc>
                  <a:txBody>
                    <a:bodyPr/>
                    <a:lstStyle/>
                    <a:p>
                      <a:pPr algn="ctr" fontAlgn="b"/>
                      <a:r>
                        <a:rPr lang="en-US" sz="1000" b="1" u="none" strike="noStrike" dirty="0">
                          <a:effectLst/>
                          <a:latin typeface="Arial"/>
                        </a:rPr>
                        <a:t>to</a:t>
                      </a:r>
                      <a:endParaRPr lang="en-US" sz="1000" b="1" i="0" u="none" strike="noStrike" dirty="0">
                        <a:solidFill>
                          <a:srgbClr val="000000"/>
                        </a:solidFill>
                        <a:effectLst/>
                        <a:latin typeface="Arial"/>
                      </a:endParaRPr>
                    </a:p>
                  </a:txBody>
                  <a:tcPr marL="9525" marR="9525" marT="9525" marB="0" anchor="b"/>
                </a:tc>
                <a:tc gridSpan="2">
                  <a:txBody>
                    <a:bodyPr/>
                    <a:lstStyle/>
                    <a:p>
                      <a:pPr algn="ctr" fontAlgn="b"/>
                      <a:r>
                        <a:rPr lang="en-US" sz="1000" b="1" u="none" strike="noStrike" dirty="0">
                          <a:effectLst/>
                          <a:latin typeface="Arial"/>
                        </a:rPr>
                        <a:t> +$550,000.00 </a:t>
                      </a:r>
                      <a:endParaRPr lang="en-US" sz="1000" b="1" i="0" u="none" strike="noStrike" dirty="0">
                        <a:solidFill>
                          <a:srgbClr val="000000"/>
                        </a:solidFill>
                        <a:effectLst/>
                        <a:latin typeface="Arial"/>
                      </a:endParaRPr>
                    </a:p>
                  </a:txBody>
                  <a:tcPr marL="9525" marR="9525" marT="9525" marB="0" anchor="b"/>
                </a:tc>
                <a:tc hMerge="1">
                  <a:txBody>
                    <a:bodyPr/>
                    <a:lstStyle/>
                    <a:p>
                      <a:pPr algn="r" fontAlgn="b"/>
                      <a:r>
                        <a:rPr lang="en-US" sz="1000" u="none" strike="noStrike" dirty="0">
                          <a:effectLst/>
                          <a:latin typeface="Arial Rounded MT Bold" panose="020F0704030504030204" pitchFamily="34" charset="0"/>
                        </a:rPr>
                        <a:t> +$550,000.00 </a:t>
                      </a:r>
                      <a:endParaRPr lang="en-US" sz="1000" b="0" i="0" u="none" strike="noStrike" dirty="0">
                        <a:solidFill>
                          <a:srgbClr val="000000"/>
                        </a:solidFill>
                        <a:effectLst/>
                        <a:latin typeface="Arial Rounded MT Bold" panose="020F0704030504030204" pitchFamily="34" charset="0"/>
                      </a:endParaRPr>
                    </a:p>
                  </a:txBody>
                  <a:tcPr marL="9525" marR="9525" marT="9525" marB="0" anchor="b"/>
                </a:tc>
                <a:tc>
                  <a:txBody>
                    <a:bodyPr/>
                    <a:lstStyle/>
                    <a:p>
                      <a:pPr algn="ctr" fontAlgn="b"/>
                      <a:r>
                        <a:rPr lang="en-US" sz="1000" b="1" u="none" strike="noStrike" dirty="0">
                          <a:effectLst/>
                          <a:latin typeface="Arial"/>
                        </a:rPr>
                        <a:t>15%</a:t>
                      </a:r>
                      <a:endParaRPr lang="en-US" sz="1000" b="1" i="0" u="none" strike="noStrike" dirty="0">
                        <a:solidFill>
                          <a:srgbClr val="000000"/>
                        </a:solidFill>
                        <a:effectLst/>
                        <a:latin typeface="Arial"/>
                      </a:endParaRPr>
                    </a:p>
                  </a:txBody>
                  <a:tcPr marL="9525" marR="9525" marT="9525" marB="0" anchor="b"/>
                </a:tc>
                <a:tc>
                  <a:txBody>
                    <a:bodyPr/>
                    <a:lstStyle/>
                    <a:p>
                      <a:pPr algn="ctr" fontAlgn="b"/>
                      <a:r>
                        <a:rPr lang="en-US" sz="1000" b="1" u="none" strike="noStrike" dirty="0">
                          <a:effectLst/>
                          <a:latin typeface="Arial"/>
                        </a:rPr>
                        <a:t>                     -   </a:t>
                      </a:r>
                      <a:endParaRPr lang="en-US" sz="1000" b="1" i="0" u="none" strike="noStrike" dirty="0">
                        <a:solidFill>
                          <a:srgbClr val="000000"/>
                        </a:solidFill>
                        <a:effectLst/>
                        <a:latin typeface="Arial"/>
                      </a:endParaRPr>
                    </a:p>
                  </a:txBody>
                  <a:tcPr marL="9525" marR="9525" marT="9525" marB="0" anchor="b">
                    <a:solidFill>
                      <a:srgbClr val="F6FBD9"/>
                    </a:solidFill>
                  </a:tcPr>
                </a:tc>
                <a:extLst>
                  <a:ext uri="{0D108BD9-81ED-4DB2-BD59-A6C34878D82A}">
                    <a16:rowId xmlns:a16="http://schemas.microsoft.com/office/drawing/2014/main" val="681223165"/>
                  </a:ext>
                </a:extLst>
              </a:tr>
              <a:tr h="357099">
                <a:tc>
                  <a:txBody>
                    <a:bodyPr/>
                    <a:lstStyle/>
                    <a:p>
                      <a:pPr algn="l" fontAlgn="b"/>
                      <a:endParaRPr lang="en-US" sz="1000" b="1" i="0" u="none" strike="noStrike" dirty="0">
                        <a:solidFill>
                          <a:srgbClr val="000000"/>
                        </a:solidFill>
                        <a:effectLst/>
                        <a:latin typeface="Arial"/>
                      </a:endParaRPr>
                    </a:p>
                  </a:txBody>
                  <a:tcPr marL="9525" marR="9525" marT="9525" marB="0" anchor="b"/>
                </a:tc>
                <a:tc gridSpan="2">
                  <a:txBody>
                    <a:bodyPr/>
                    <a:lstStyle/>
                    <a:p>
                      <a:pPr algn="ctr" fontAlgn="b"/>
                      <a:endParaRPr lang="en-US" sz="1000" b="1" i="0" u="none" strike="noStrike" dirty="0">
                        <a:solidFill>
                          <a:srgbClr val="000000"/>
                        </a:solidFill>
                        <a:effectLst/>
                        <a:latin typeface="Arial"/>
                      </a:endParaRPr>
                    </a:p>
                  </a:txBody>
                  <a:tcPr marL="9525" marR="9525" marT="9525" marB="0" anchor="b"/>
                </a:tc>
                <a:tc hMerge="1">
                  <a:txBody>
                    <a:bodyPr/>
                    <a:lstStyle/>
                    <a:p>
                      <a:pPr algn="r" fontAlgn="b"/>
                      <a:endParaRPr lang="en-US" sz="1000" b="0" i="0" u="none" strike="noStrike" dirty="0">
                        <a:solidFill>
                          <a:srgbClr val="000000"/>
                        </a:solidFill>
                        <a:effectLst/>
                        <a:latin typeface="Arial Rounded MT Bold" panose="020F0704030504030204" pitchFamily="34" charset="0"/>
                      </a:endParaRPr>
                    </a:p>
                  </a:txBody>
                  <a:tcPr marL="9525" marR="9525" marT="9525" marB="0" anchor="b"/>
                </a:tc>
                <a:tc>
                  <a:txBody>
                    <a:bodyPr/>
                    <a:lstStyle/>
                    <a:p>
                      <a:pPr algn="r" fontAlgn="b"/>
                      <a:endParaRPr lang="en-US" sz="1000" b="1" i="0" u="none" strike="noStrike" dirty="0">
                        <a:solidFill>
                          <a:srgbClr val="000000"/>
                        </a:solidFill>
                        <a:effectLst/>
                        <a:latin typeface="Arial"/>
                      </a:endParaRPr>
                    </a:p>
                  </a:txBody>
                  <a:tcPr marL="9525" marR="9525" marT="9525" marB="0" anchor="b"/>
                </a:tc>
                <a:tc>
                  <a:txBody>
                    <a:bodyPr/>
                    <a:lstStyle/>
                    <a:p>
                      <a:pPr algn="l" fontAlgn="b"/>
                      <a:endParaRPr lang="en-US" sz="1000" b="1" i="0" u="none" strike="noStrike" dirty="0">
                        <a:solidFill>
                          <a:srgbClr val="000000"/>
                        </a:solidFill>
                        <a:effectLst/>
                        <a:latin typeface="Arial"/>
                      </a:endParaRPr>
                    </a:p>
                  </a:txBody>
                  <a:tcPr marL="9525" marR="9525" marT="9525" marB="0" anchor="b"/>
                </a:tc>
                <a:tc>
                  <a:txBody>
                    <a:bodyPr/>
                    <a:lstStyle/>
                    <a:p>
                      <a:pPr algn="ctr" fontAlgn="b"/>
                      <a:endParaRPr lang="en-US" sz="1000" b="1" i="0" u="none" strike="noStrike" dirty="0">
                        <a:solidFill>
                          <a:srgbClr val="000000"/>
                        </a:solidFill>
                        <a:effectLst/>
                        <a:latin typeface="Arial"/>
                      </a:endParaRPr>
                    </a:p>
                  </a:txBody>
                  <a:tcPr marL="9525" marR="9525" marT="9525" marB="0" anchor="b">
                    <a:solidFill>
                      <a:srgbClr val="F6FBD9"/>
                    </a:solidFill>
                  </a:tcPr>
                </a:tc>
                <a:tc>
                  <a:txBody>
                    <a:bodyPr/>
                    <a:lstStyle/>
                    <a:p>
                      <a:pPr algn="l" fontAlgn="b"/>
                      <a:endParaRPr lang="en-US" sz="1000" b="1" i="0" u="none" strike="noStrike" dirty="0">
                        <a:solidFill>
                          <a:srgbClr val="000000"/>
                        </a:solidFill>
                        <a:effectLst/>
                        <a:latin typeface="Arial"/>
                      </a:endParaRPr>
                    </a:p>
                  </a:txBody>
                  <a:tcPr marL="9525" marR="9525" marT="9525" marB="0" anchor="b">
                    <a:solidFill>
                      <a:schemeClr val="bg1"/>
                    </a:solidFill>
                  </a:tcPr>
                </a:tc>
                <a:tc>
                  <a:txBody>
                    <a:bodyPr/>
                    <a:lstStyle/>
                    <a:p>
                      <a:pPr algn="l" fontAlgn="b"/>
                      <a:endParaRPr lang="en-US" sz="1000" b="1" i="0" u="none" strike="noStrike" dirty="0">
                        <a:solidFill>
                          <a:srgbClr val="000000"/>
                        </a:solidFill>
                        <a:effectLst/>
                        <a:latin typeface="Arial"/>
                      </a:endParaRPr>
                    </a:p>
                  </a:txBody>
                  <a:tcPr marL="9525" marR="9525" marT="9525" marB="0" anchor="b"/>
                </a:tc>
                <a:tc>
                  <a:txBody>
                    <a:bodyPr/>
                    <a:lstStyle/>
                    <a:p>
                      <a:pPr algn="l" fontAlgn="b"/>
                      <a:endParaRPr lang="en-US" sz="1000" b="1" i="0" u="none" strike="noStrike" dirty="0">
                        <a:solidFill>
                          <a:srgbClr val="000000"/>
                        </a:solidFill>
                        <a:effectLst/>
                        <a:latin typeface="Arial"/>
                      </a:endParaRPr>
                    </a:p>
                  </a:txBody>
                  <a:tcPr marL="9525" marR="9525" marT="9525" marB="0" anchor="b"/>
                </a:tc>
                <a:tc gridSpan="2">
                  <a:txBody>
                    <a:bodyPr/>
                    <a:lstStyle/>
                    <a:p>
                      <a:pPr algn="ctr" fontAlgn="b"/>
                      <a:endParaRPr lang="en-US" sz="1000" b="1" i="0" u="none" strike="noStrike" dirty="0">
                        <a:solidFill>
                          <a:srgbClr val="000000"/>
                        </a:solidFill>
                        <a:effectLst/>
                        <a:latin typeface="Arial"/>
                      </a:endParaRPr>
                    </a:p>
                  </a:txBody>
                  <a:tcPr marL="9525" marR="9525" marT="9525" marB="0" anchor="b"/>
                </a:tc>
                <a:tc hMerge="1">
                  <a:txBody>
                    <a:bodyPr/>
                    <a:lstStyle/>
                    <a:p>
                      <a:pPr algn="r" fontAlgn="b"/>
                      <a:endParaRPr lang="en-US" sz="1000" b="0" i="0" u="none" strike="noStrike" dirty="0">
                        <a:solidFill>
                          <a:srgbClr val="000000"/>
                        </a:solidFill>
                        <a:effectLst/>
                        <a:latin typeface="Arial Rounded MT Bold" panose="020F0704030504030204" pitchFamily="34" charset="0"/>
                      </a:endParaRPr>
                    </a:p>
                  </a:txBody>
                  <a:tcPr marL="9525" marR="9525" marT="9525" marB="0" anchor="b"/>
                </a:tc>
                <a:tc>
                  <a:txBody>
                    <a:bodyPr/>
                    <a:lstStyle/>
                    <a:p>
                      <a:pPr algn="ctr" fontAlgn="b"/>
                      <a:endParaRPr lang="en-US" sz="1000" b="1" i="0" u="none" strike="noStrike" dirty="0">
                        <a:solidFill>
                          <a:srgbClr val="000000"/>
                        </a:solidFill>
                        <a:effectLst/>
                        <a:latin typeface="Arial"/>
                      </a:endParaRPr>
                    </a:p>
                  </a:txBody>
                  <a:tcPr marL="9525" marR="9525" marT="9525" marB="0" anchor="b"/>
                </a:tc>
                <a:tc>
                  <a:txBody>
                    <a:bodyPr/>
                    <a:lstStyle/>
                    <a:p>
                      <a:pPr algn="ctr" fontAlgn="b"/>
                      <a:endParaRPr lang="en-US" sz="1000" b="1" i="0" u="none" strike="noStrike" dirty="0">
                        <a:solidFill>
                          <a:srgbClr val="000000"/>
                        </a:solidFill>
                        <a:effectLst/>
                        <a:latin typeface="Arial"/>
                      </a:endParaRPr>
                    </a:p>
                  </a:txBody>
                  <a:tcPr marL="9525" marR="9525" marT="9525" marB="0" anchor="b">
                    <a:solidFill>
                      <a:srgbClr val="F6FBD9"/>
                    </a:solidFill>
                  </a:tcPr>
                </a:tc>
                <a:extLst>
                  <a:ext uri="{0D108BD9-81ED-4DB2-BD59-A6C34878D82A}">
                    <a16:rowId xmlns:a16="http://schemas.microsoft.com/office/drawing/2014/main" val="4271304129"/>
                  </a:ext>
                </a:extLst>
              </a:tr>
              <a:tr h="357099">
                <a:tc gridSpan="4">
                  <a:txBody>
                    <a:bodyPr/>
                    <a:lstStyle/>
                    <a:p>
                      <a:pPr algn="ctr" fontAlgn="b"/>
                      <a:r>
                        <a:rPr lang="en-US" sz="1000" b="1" u="none" strike="noStrike" dirty="0">
                          <a:effectLst/>
                          <a:latin typeface="Arial"/>
                        </a:rPr>
                        <a:t>2023 Concession Sales</a:t>
                      </a:r>
                      <a:endParaRPr lang="en-US" sz="1000" b="1" i="0" u="none" strike="noStrike" dirty="0">
                        <a:solidFill>
                          <a:srgbClr val="000000"/>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pPr algn="ctr" fontAlgn="b"/>
                      <a:endParaRPr lang="en-US" sz="1000" b="1" i="0" u="none" strike="noStrike">
                        <a:solidFill>
                          <a:srgbClr val="000000"/>
                        </a:solidFill>
                        <a:effectLst/>
                        <a:latin typeface="Arial Rounded MT Bold" panose="020F0704030504030204" pitchFamily="34" charset="0"/>
                      </a:endParaRPr>
                    </a:p>
                  </a:txBody>
                  <a:tcPr marL="9525" marR="9525" marT="9525" marB="0" anchor="b"/>
                </a:tc>
                <a:tc>
                  <a:txBody>
                    <a:bodyPr/>
                    <a:lstStyle/>
                    <a:p>
                      <a:pPr algn="l" fontAlgn="b"/>
                      <a:endParaRPr lang="en-US" sz="1000" b="1" i="0" u="none" strike="noStrike" dirty="0">
                        <a:solidFill>
                          <a:srgbClr val="000000"/>
                        </a:solidFill>
                        <a:effectLst/>
                        <a:latin typeface="Arial"/>
                      </a:endParaRPr>
                    </a:p>
                  </a:txBody>
                  <a:tcPr marL="9525" marR="9525" marT="9525" marB="0" anchor="b"/>
                </a:tc>
                <a:tc>
                  <a:txBody>
                    <a:bodyPr/>
                    <a:lstStyle/>
                    <a:p>
                      <a:pPr algn="l" fontAlgn="b"/>
                      <a:r>
                        <a:rPr lang="en-US" sz="1000" b="1" u="none" strike="noStrike" dirty="0">
                          <a:effectLst/>
                          <a:latin typeface="Arial"/>
                        </a:rPr>
                        <a:t>2023 Revenue</a:t>
                      </a:r>
                      <a:endParaRPr lang="en-US" sz="1000" b="1" i="0" u="none" strike="noStrike" dirty="0">
                        <a:solidFill>
                          <a:srgbClr val="000000"/>
                        </a:solidFill>
                        <a:effectLst/>
                        <a:latin typeface="Arial"/>
                      </a:endParaRPr>
                    </a:p>
                  </a:txBody>
                  <a:tcPr marL="9525" marR="9525" marT="9525" marB="0" anchor="b">
                    <a:solidFill>
                      <a:srgbClr val="F6FBD9"/>
                    </a:solidFill>
                  </a:tcPr>
                </a:tc>
                <a:tc>
                  <a:txBody>
                    <a:bodyPr/>
                    <a:lstStyle/>
                    <a:p>
                      <a:pPr algn="l" fontAlgn="b"/>
                      <a:endParaRPr lang="en-US" sz="1000" b="1" i="0" u="none" strike="noStrike" dirty="0">
                        <a:solidFill>
                          <a:srgbClr val="000000"/>
                        </a:solidFill>
                        <a:effectLst/>
                        <a:latin typeface="Arial"/>
                      </a:endParaRPr>
                    </a:p>
                  </a:txBody>
                  <a:tcPr marL="9525" marR="9525" marT="9525" marB="0" anchor="b">
                    <a:solidFill>
                      <a:schemeClr val="bg1"/>
                    </a:solidFill>
                  </a:tcPr>
                </a:tc>
                <a:tc gridSpan="4">
                  <a:txBody>
                    <a:bodyPr/>
                    <a:lstStyle/>
                    <a:p>
                      <a:pPr algn="ctr" fontAlgn="b"/>
                      <a:r>
                        <a:rPr lang="en-US" sz="1000" b="1" u="none" strike="noStrike" dirty="0">
                          <a:effectLst/>
                          <a:latin typeface="Arial"/>
                        </a:rPr>
                        <a:t>2023 Concession Sales</a:t>
                      </a:r>
                      <a:endParaRPr lang="en-US" sz="1000" b="1" i="0" u="none" strike="noStrike" dirty="0">
                        <a:solidFill>
                          <a:srgbClr val="000000"/>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1" i="0" u="none" strike="noStrike" dirty="0">
                        <a:solidFill>
                          <a:srgbClr val="000000"/>
                        </a:solidFill>
                        <a:effectLst/>
                        <a:latin typeface="Arial"/>
                      </a:endParaRPr>
                    </a:p>
                  </a:txBody>
                  <a:tcPr marL="9525" marR="9525" marT="9525" marB="0" anchor="b"/>
                </a:tc>
                <a:tc>
                  <a:txBody>
                    <a:bodyPr/>
                    <a:lstStyle/>
                    <a:p>
                      <a:pPr algn="ctr" fontAlgn="b"/>
                      <a:r>
                        <a:rPr lang="en-US" sz="1000" b="1" u="none" strike="noStrike" dirty="0">
                          <a:effectLst/>
                          <a:latin typeface="Arial"/>
                        </a:rPr>
                        <a:t>New Revenue</a:t>
                      </a:r>
                      <a:endParaRPr lang="en-US" sz="1000" b="1" i="0" u="none" strike="noStrike" dirty="0">
                        <a:solidFill>
                          <a:srgbClr val="000000"/>
                        </a:solidFill>
                        <a:effectLst/>
                        <a:latin typeface="Arial"/>
                      </a:endParaRPr>
                    </a:p>
                  </a:txBody>
                  <a:tcPr marL="9525" marR="9525" marT="9525" marB="0" anchor="b">
                    <a:solidFill>
                      <a:srgbClr val="F6FBD9"/>
                    </a:solidFill>
                  </a:tcPr>
                </a:tc>
                <a:extLst>
                  <a:ext uri="{0D108BD9-81ED-4DB2-BD59-A6C34878D82A}">
                    <a16:rowId xmlns:a16="http://schemas.microsoft.com/office/drawing/2014/main" val="772024336"/>
                  </a:ext>
                </a:extLst>
              </a:tr>
              <a:tr h="357099">
                <a:tc>
                  <a:txBody>
                    <a:bodyPr/>
                    <a:lstStyle/>
                    <a:p>
                      <a:pPr algn="l" fontAlgn="b"/>
                      <a:endParaRPr lang="en-US" sz="1000" b="1" i="0" u="none" strike="noStrike" dirty="0">
                        <a:solidFill>
                          <a:srgbClr val="000000"/>
                        </a:solidFill>
                        <a:effectLst/>
                        <a:latin typeface="Arial"/>
                      </a:endParaRPr>
                    </a:p>
                  </a:txBody>
                  <a:tcPr marL="9525" marR="9525" marT="9525" marB="0" anchor="b"/>
                </a:tc>
                <a:tc>
                  <a:txBody>
                    <a:bodyPr/>
                    <a:lstStyle/>
                    <a:p>
                      <a:pPr algn="l" fontAlgn="b"/>
                      <a:endParaRPr lang="en-US" sz="1000" b="1" i="0" u="none" strike="noStrike" dirty="0">
                        <a:solidFill>
                          <a:srgbClr val="000000"/>
                        </a:solidFill>
                        <a:effectLst/>
                        <a:latin typeface="Arial"/>
                      </a:endParaRPr>
                    </a:p>
                  </a:txBody>
                  <a:tcPr marL="9525" marR="9525" marT="9525" marB="0" anchor="b"/>
                </a:tc>
                <a:tc gridSpan="2">
                  <a:txBody>
                    <a:bodyPr/>
                    <a:lstStyle/>
                    <a:p>
                      <a:pPr algn="r" fontAlgn="b"/>
                      <a:r>
                        <a:rPr lang="en-US" sz="1000" b="1" u="none" strike="noStrike" dirty="0">
                          <a:effectLst/>
                          <a:latin typeface="Arial"/>
                        </a:rPr>
                        <a:t>$363,707.56</a:t>
                      </a:r>
                      <a:endParaRPr lang="en-US" sz="1000" b="1" i="0" u="none" strike="noStrike" dirty="0">
                        <a:solidFill>
                          <a:srgbClr val="000000"/>
                        </a:solidFill>
                        <a:effectLst/>
                        <a:latin typeface="Arial"/>
                      </a:endParaRPr>
                    </a:p>
                  </a:txBody>
                  <a:tcPr marL="9525" marR="9525" marT="9525" marB="0" anchor="b"/>
                </a:tc>
                <a:tc hMerge="1">
                  <a:txBody>
                    <a:bodyPr/>
                    <a:lstStyle/>
                    <a:p>
                      <a:pPr algn="r" fontAlgn="b"/>
                      <a:endParaRPr lang="en-US" sz="1000" b="0" i="0" u="none" strike="noStrike" dirty="0">
                        <a:solidFill>
                          <a:srgbClr val="000000"/>
                        </a:solidFill>
                        <a:effectLst/>
                        <a:latin typeface="Arial Rounded MT Bold" panose="020F0704030504030204" pitchFamily="34" charset="0"/>
                      </a:endParaRPr>
                    </a:p>
                  </a:txBody>
                  <a:tcPr marL="9525" marR="9525" marT="9525" marB="0" anchor="b"/>
                </a:tc>
                <a:tc>
                  <a:txBody>
                    <a:bodyPr/>
                    <a:lstStyle/>
                    <a:p>
                      <a:pPr algn="l" fontAlgn="b"/>
                      <a:endParaRPr lang="en-US" sz="1000" b="1" i="0" u="none" strike="noStrike" dirty="0">
                        <a:solidFill>
                          <a:srgbClr val="000000"/>
                        </a:solidFill>
                        <a:effectLst/>
                        <a:latin typeface="Arial"/>
                      </a:endParaRPr>
                    </a:p>
                  </a:txBody>
                  <a:tcPr marL="9525" marR="9525" marT="9525" marB="0" anchor="b"/>
                </a:tc>
                <a:tc>
                  <a:txBody>
                    <a:bodyPr/>
                    <a:lstStyle/>
                    <a:p>
                      <a:pPr algn="r" fontAlgn="b"/>
                      <a:r>
                        <a:rPr lang="en-US" sz="1000" b="1" u="none" strike="noStrike" dirty="0">
                          <a:effectLst/>
                          <a:latin typeface="Arial"/>
                        </a:rPr>
                        <a:t>$60,926.99</a:t>
                      </a:r>
                      <a:endParaRPr lang="en-US" sz="1000" b="1" i="0" u="none" strike="noStrike" dirty="0">
                        <a:solidFill>
                          <a:srgbClr val="000000"/>
                        </a:solidFill>
                        <a:effectLst/>
                        <a:latin typeface="Arial"/>
                      </a:endParaRPr>
                    </a:p>
                  </a:txBody>
                  <a:tcPr marL="9525" marR="9525" marT="9525" marB="0" anchor="b">
                    <a:solidFill>
                      <a:srgbClr val="F6FBD9"/>
                    </a:solidFill>
                  </a:tcPr>
                </a:tc>
                <a:tc>
                  <a:txBody>
                    <a:bodyPr/>
                    <a:lstStyle/>
                    <a:p>
                      <a:pPr algn="l" fontAlgn="b"/>
                      <a:endParaRPr lang="en-US" sz="1000" b="1" i="0" u="none" strike="noStrike" dirty="0">
                        <a:solidFill>
                          <a:srgbClr val="000000"/>
                        </a:solidFill>
                        <a:effectLst/>
                        <a:latin typeface="Arial"/>
                      </a:endParaRPr>
                    </a:p>
                  </a:txBody>
                  <a:tcPr marL="9525" marR="9525" marT="9525" marB="0" anchor="b">
                    <a:solidFill>
                      <a:schemeClr val="bg1"/>
                    </a:solidFill>
                  </a:tcPr>
                </a:tc>
                <a:tc gridSpan="2">
                  <a:txBody>
                    <a:bodyPr/>
                    <a:lstStyle/>
                    <a:p>
                      <a:pPr algn="l" fontAlgn="b"/>
                      <a:endParaRPr lang="en-US" sz="1000" b="1" i="0" u="none" strike="noStrike" dirty="0">
                        <a:solidFill>
                          <a:srgbClr val="000000"/>
                        </a:solidFill>
                        <a:effectLst/>
                        <a:latin typeface="Arial"/>
                      </a:endParaRPr>
                    </a:p>
                  </a:txBody>
                  <a:tcPr marL="9525" marR="9525" marT="9525" marB="0" anchor="b"/>
                </a:tc>
                <a:tc hMerge="1">
                  <a:txBody>
                    <a:bodyPr/>
                    <a:lstStyle/>
                    <a:p>
                      <a:pPr algn="l" fontAlgn="b"/>
                      <a:endParaRPr lang="en-US" sz="1000" b="0" i="0" u="none" strike="noStrike" dirty="0">
                        <a:solidFill>
                          <a:srgbClr val="000000"/>
                        </a:solidFill>
                        <a:effectLst/>
                        <a:latin typeface="Arial Rounded MT Bold" panose="020F0704030504030204" pitchFamily="34" charset="0"/>
                      </a:endParaRPr>
                    </a:p>
                  </a:txBody>
                  <a:tcPr marL="9525" marR="9525" marT="9525" marB="0" anchor="b"/>
                </a:tc>
                <a:tc>
                  <a:txBody>
                    <a:bodyPr/>
                    <a:lstStyle/>
                    <a:p>
                      <a:pPr algn="l" fontAlgn="b"/>
                      <a:endParaRPr lang="en-US" sz="1000" b="1" i="0" u="none" strike="noStrike" dirty="0">
                        <a:solidFill>
                          <a:srgbClr val="000000"/>
                        </a:solidFill>
                        <a:effectLst/>
                        <a:latin typeface="Arial"/>
                      </a:endParaRPr>
                    </a:p>
                  </a:txBody>
                  <a:tcPr marL="9525" marR="9525" marT="9525" marB="0" anchor="b"/>
                </a:tc>
                <a:tc>
                  <a:txBody>
                    <a:bodyPr/>
                    <a:lstStyle/>
                    <a:p>
                      <a:pPr algn="r" fontAlgn="b"/>
                      <a:r>
                        <a:rPr lang="en-US" sz="1000" b="1" u="none" strike="noStrike" dirty="0">
                          <a:effectLst/>
                          <a:latin typeface="Arial"/>
                        </a:rPr>
                        <a:t>$363,707.56</a:t>
                      </a:r>
                      <a:endParaRPr lang="en-US" sz="1000" b="1" i="0" u="none" strike="noStrike" dirty="0">
                        <a:solidFill>
                          <a:srgbClr val="000000"/>
                        </a:solidFill>
                        <a:effectLst/>
                        <a:latin typeface="Arial"/>
                      </a:endParaRPr>
                    </a:p>
                  </a:txBody>
                  <a:tcPr marL="9525" marR="9525" marT="9525" marB="0" anchor="b"/>
                </a:tc>
                <a:tc>
                  <a:txBody>
                    <a:bodyPr/>
                    <a:lstStyle/>
                    <a:p>
                      <a:pPr algn="l" fontAlgn="b"/>
                      <a:endParaRPr lang="en-US" sz="1000" b="1" i="0" u="none" strike="noStrike" dirty="0">
                        <a:solidFill>
                          <a:srgbClr val="000000"/>
                        </a:solidFill>
                        <a:effectLst/>
                        <a:latin typeface="Arial"/>
                      </a:endParaRPr>
                    </a:p>
                  </a:txBody>
                  <a:tcPr marL="9525" marR="9525" marT="9525" marB="0" anchor="b"/>
                </a:tc>
                <a:tc>
                  <a:txBody>
                    <a:bodyPr/>
                    <a:lstStyle/>
                    <a:p>
                      <a:pPr algn="r" fontAlgn="b"/>
                      <a:r>
                        <a:rPr lang="en-US" sz="1000" b="1" u="none" strike="noStrike" dirty="0">
                          <a:effectLst/>
                          <a:latin typeface="Arial"/>
                        </a:rPr>
                        <a:t>$24,781.98</a:t>
                      </a:r>
                      <a:endParaRPr lang="en-US" sz="1000" b="1" i="0" u="none" strike="noStrike" dirty="0">
                        <a:solidFill>
                          <a:srgbClr val="000000"/>
                        </a:solidFill>
                        <a:effectLst/>
                        <a:latin typeface="Arial"/>
                      </a:endParaRPr>
                    </a:p>
                  </a:txBody>
                  <a:tcPr marL="9525" marR="9525" marT="9525" marB="0" anchor="b">
                    <a:solidFill>
                      <a:srgbClr val="F6FBD9"/>
                    </a:solidFill>
                  </a:tcPr>
                </a:tc>
                <a:extLst>
                  <a:ext uri="{0D108BD9-81ED-4DB2-BD59-A6C34878D82A}">
                    <a16:rowId xmlns:a16="http://schemas.microsoft.com/office/drawing/2014/main" val="2588297577"/>
                  </a:ext>
                </a:extLst>
              </a:tr>
            </a:tbl>
          </a:graphicData>
        </a:graphic>
      </p:graphicFrame>
      <p:sp>
        <p:nvSpPr>
          <p:cNvPr id="9" name="TextBox 8">
            <a:extLst>
              <a:ext uri="{FF2B5EF4-FFF2-40B4-BE49-F238E27FC236}">
                <a16:creationId xmlns:a16="http://schemas.microsoft.com/office/drawing/2014/main" id="{35FCD4CE-8A0B-45CB-A5C0-F2748B6B3A3C}"/>
              </a:ext>
            </a:extLst>
          </p:cNvPr>
          <p:cNvSpPr txBox="1"/>
          <p:nvPr/>
        </p:nvSpPr>
        <p:spPr>
          <a:xfrm>
            <a:off x="1987761" y="5311968"/>
            <a:ext cx="4108882" cy="369332"/>
          </a:xfrm>
          <a:prstGeom prst="rect">
            <a:avLst/>
          </a:prstGeom>
          <a:noFill/>
        </p:spPr>
        <p:txBody>
          <a:bodyPr wrap="none" lIns="91440" tIns="45720" rIns="91440" bIns="45720" rtlCol="0" anchor="t">
            <a:spAutoFit/>
          </a:bodyPr>
          <a:lstStyle/>
          <a:p>
            <a:pPr algn="ctr"/>
            <a:r>
              <a:rPr lang="en-US" dirty="0">
                <a:latin typeface="Arial"/>
                <a:cs typeface="Arial"/>
              </a:rPr>
              <a:t>Total Revenue Reduction   $36,145.01</a:t>
            </a:r>
          </a:p>
        </p:txBody>
      </p:sp>
    </p:spTree>
    <p:extLst>
      <p:ext uri="{BB962C8B-B14F-4D97-AF65-F5344CB8AC3E}">
        <p14:creationId xmlns:p14="http://schemas.microsoft.com/office/powerpoint/2010/main" val="413383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ky with clouds and a city&#10;&#10;Description automatically generated with medium confidence">
            <a:extLst>
              <a:ext uri="{FF2B5EF4-FFF2-40B4-BE49-F238E27FC236}">
                <a16:creationId xmlns:a16="http://schemas.microsoft.com/office/drawing/2014/main" id="{674F0A2A-7869-5CE5-4117-DA45D1081548}"/>
              </a:ext>
            </a:extLst>
          </p:cNvPr>
          <p:cNvPicPr>
            <a:picLocks noChangeAspect="1"/>
          </p:cNvPicPr>
          <p:nvPr/>
        </p:nvPicPr>
        <p:blipFill>
          <a:blip r:embed="rId3"/>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6419850"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AMENDMENT</a:t>
            </a:r>
          </a:p>
        </p:txBody>
      </p:sp>
      <p:sp>
        <p:nvSpPr>
          <p:cNvPr id="13" name="TextBox 12">
            <a:extLst>
              <a:ext uri="{FF2B5EF4-FFF2-40B4-BE49-F238E27FC236}">
                <a16:creationId xmlns:a16="http://schemas.microsoft.com/office/drawing/2014/main" id="{EFC6CB36-A2A7-BFA2-2C7E-933079282984}"/>
              </a:ext>
            </a:extLst>
          </p:cNvPr>
          <p:cNvSpPr txBox="1"/>
          <p:nvPr/>
        </p:nvSpPr>
        <p:spPr>
          <a:xfrm>
            <a:off x="406370" y="949293"/>
            <a:ext cx="7217667" cy="4739759"/>
          </a:xfrm>
          <a:prstGeom prst="rect">
            <a:avLst/>
          </a:prstGeom>
          <a:noFill/>
        </p:spPr>
        <p:txBody>
          <a:bodyPr wrap="square" lIns="91440" tIns="45720" rIns="91440" bIns="45720" rtlCol="0" anchor="t">
            <a:spAutoFit/>
          </a:bodyPr>
          <a:lstStyle/>
          <a:p>
            <a:pPr>
              <a:spcAft>
                <a:spcPts val="1200"/>
              </a:spcAft>
            </a:pPr>
            <a:endParaRPr lang="en-US" sz="2800" dirty="0">
              <a:latin typeface="Arial" panose="020B0604020202020204" pitchFamily="34" charset="0"/>
              <a:cs typeface="Arial" panose="020B0604020202020204" pitchFamily="34" charset="0"/>
            </a:endParaRPr>
          </a:p>
          <a:p>
            <a:pPr>
              <a:spcAft>
                <a:spcPts val="1200"/>
              </a:spcAft>
            </a:pPr>
            <a:r>
              <a:rPr lang="en-US" sz="2200" dirty="0">
                <a:latin typeface="Arial" panose="020B0604020202020204" pitchFamily="34" charset="0"/>
                <a:cs typeface="Arial" panose="020B0604020202020204" pitchFamily="34" charset="0"/>
              </a:rPr>
              <a:t>A new section would be added to the Contract outlining DBH Midland, LLC and COM additional obligations:</a:t>
            </a:r>
          </a:p>
          <a:p>
            <a:pPr>
              <a:spcAft>
                <a:spcPts val="1200"/>
              </a:spcAft>
            </a:pPr>
            <a:r>
              <a:rPr lang="en-US" sz="2000" b="1" dirty="0">
                <a:latin typeface="Arial"/>
                <a:cs typeface="Arial"/>
              </a:rPr>
              <a:t>Company’s Additional Obligations </a:t>
            </a:r>
          </a:p>
          <a:p>
            <a:pPr marL="342900" indent="-342900">
              <a:spcAft>
                <a:spcPts val="1200"/>
              </a:spcAft>
              <a:buAutoNum type="arabicPeriod"/>
            </a:pPr>
            <a:r>
              <a:rPr lang="en-US" sz="2000" dirty="0">
                <a:latin typeface="Arial"/>
                <a:cs typeface="Arial"/>
              </a:rPr>
              <a:t>Provide XENIAL POS machine terminals at all point-of-sale locations. </a:t>
            </a:r>
          </a:p>
          <a:p>
            <a:pPr marL="342900" indent="-342900">
              <a:spcAft>
                <a:spcPts val="1200"/>
              </a:spcAft>
              <a:buAutoNum type="arabicPeriod"/>
            </a:pPr>
            <a:r>
              <a:rPr lang="en-US" sz="2000" dirty="0">
                <a:latin typeface="Arial"/>
                <a:cs typeface="Arial"/>
              </a:rPr>
              <a:t>Provide new equipment needed to improve concession services.</a:t>
            </a:r>
          </a:p>
          <a:p>
            <a:pPr marL="342900" indent="-342900">
              <a:spcAft>
                <a:spcPts val="1200"/>
              </a:spcAft>
              <a:buAutoNum type="arabicPeriod"/>
            </a:pPr>
            <a:r>
              <a:rPr lang="en-US" sz="2000" dirty="0">
                <a:latin typeface="Arial"/>
                <a:cs typeface="Arial"/>
              </a:rPr>
              <a:t>Provide for the presence of at least one (1) manager and one (1) assistant manager at each event, and ensure that reasonably sufficient full-time and part-time staff is scheduled to work at each event. </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7</a:t>
            </a:fld>
            <a:endParaRPr lang="en-US" b="1" dirty="0">
              <a:latin typeface="+mn-lt"/>
            </a:endParaRPr>
          </a:p>
        </p:txBody>
      </p:sp>
      <p:pic>
        <p:nvPicPr>
          <p:cNvPr id="2050" name="Picture 2">
            <a:extLst>
              <a:ext uri="{FF2B5EF4-FFF2-40B4-BE49-F238E27FC236}">
                <a16:creationId xmlns:a16="http://schemas.microsoft.com/office/drawing/2014/main" id="{4FBAA282-BB0B-7DE5-F8BE-CF854B7892D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30407" y="2770632"/>
            <a:ext cx="5006324" cy="488289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838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ky with clouds and a city&#10;&#10;Description automatically generated with medium confidence">
            <a:extLst>
              <a:ext uri="{FF2B5EF4-FFF2-40B4-BE49-F238E27FC236}">
                <a16:creationId xmlns:a16="http://schemas.microsoft.com/office/drawing/2014/main" id="{674F0A2A-7869-5CE5-4117-DA45D1081548}"/>
              </a:ext>
            </a:extLst>
          </p:cNvPr>
          <p:cNvPicPr>
            <a:picLocks noChangeAspect="1"/>
          </p:cNvPicPr>
          <p:nvPr/>
        </p:nvPicPr>
        <p:blipFill>
          <a:blip r:embed="rId3"/>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6419850"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AMENDMENT</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0622" y="1559433"/>
            <a:ext cx="7382259" cy="3016210"/>
          </a:xfrm>
          <a:prstGeom prst="rect">
            <a:avLst/>
          </a:prstGeom>
          <a:noFill/>
        </p:spPr>
        <p:txBody>
          <a:bodyPr wrap="square" lIns="91440" tIns="45720" rIns="91440" bIns="45720" rtlCol="0" anchor="t">
            <a:spAutoFit/>
          </a:bodyPr>
          <a:lstStyle/>
          <a:p>
            <a:pPr>
              <a:spcAft>
                <a:spcPts val="1200"/>
              </a:spcAft>
            </a:pPr>
            <a:r>
              <a:rPr lang="en-US" sz="2000" b="1" dirty="0">
                <a:latin typeface="Arial"/>
                <a:cs typeface="Arial"/>
              </a:rPr>
              <a:t>City’s Additional Obligations </a:t>
            </a:r>
            <a:endParaRPr lang="en-US" sz="2800">
              <a:latin typeface="Arial"/>
              <a:cs typeface="Arial"/>
            </a:endParaRPr>
          </a:p>
          <a:p>
            <a:pPr marL="342900" indent="-342900">
              <a:spcAft>
                <a:spcPts val="1200"/>
              </a:spcAft>
              <a:buAutoNum type="arabicPeriod"/>
            </a:pPr>
            <a:r>
              <a:rPr lang="en-US" sz="2000" dirty="0">
                <a:latin typeface="Arial"/>
                <a:cs typeface="Arial"/>
              </a:rPr>
              <a:t>Provide hardwired internet connectivity in the West Concession Stand and the North Concession Stand. </a:t>
            </a:r>
          </a:p>
          <a:p>
            <a:pPr marL="342900" indent="-342900">
              <a:spcAft>
                <a:spcPts val="1200"/>
              </a:spcAft>
              <a:buAutoNum type="arabicPeriod"/>
            </a:pPr>
            <a:r>
              <a:rPr lang="en-US" sz="2000" dirty="0">
                <a:latin typeface="Arial"/>
                <a:cs typeface="Arial"/>
              </a:rPr>
              <a:t>Provide Wi-Fi connectivity in all concession stands (i.e., North, East, South, and West) and within the concourse of the Stadium (for the benefit of the portables). </a:t>
            </a:r>
          </a:p>
          <a:p>
            <a:pPr marL="342900" indent="-342900">
              <a:spcAft>
                <a:spcPts val="1200"/>
              </a:spcAft>
              <a:buAutoNum type="arabicPeriod"/>
            </a:pPr>
            <a:r>
              <a:rPr lang="en-US" sz="2000" dirty="0">
                <a:latin typeface="Arial"/>
                <a:cs typeface="Arial"/>
              </a:rPr>
              <a:t>Provide for the installation of a reverse-osmosis water system in the West Concession Stand.</a:t>
            </a:r>
            <a:endParaRPr lang="en-US" sz="2000">
              <a:latin typeface="Arial"/>
              <a:cs typeface="Arial"/>
            </a:endParaRP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8</a:t>
            </a:fld>
            <a:endParaRPr lang="en-US" b="1" dirty="0">
              <a:latin typeface="+mn-lt"/>
            </a:endParaRPr>
          </a:p>
        </p:txBody>
      </p:sp>
      <p:pic>
        <p:nvPicPr>
          <p:cNvPr id="2050" name="Picture 2">
            <a:extLst>
              <a:ext uri="{FF2B5EF4-FFF2-40B4-BE49-F238E27FC236}">
                <a16:creationId xmlns:a16="http://schemas.microsoft.com/office/drawing/2014/main" id="{4FBAA282-BB0B-7DE5-F8BE-CF854B7892D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30407" y="2816352"/>
            <a:ext cx="5006324" cy="483213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470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24C538-FA5F-3D6A-FBC1-BAC84238F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5054" y="0"/>
            <a:ext cx="5146946" cy="6857999"/>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2" name="TextBox 11">
            <a:extLst>
              <a:ext uri="{FF2B5EF4-FFF2-40B4-BE49-F238E27FC236}">
                <a16:creationId xmlns:a16="http://schemas.microsoft.com/office/drawing/2014/main" id="{6E0EE14E-8F1D-F9C2-628E-6AE94BBDA5EA}"/>
              </a:ext>
            </a:extLst>
          </p:cNvPr>
          <p:cNvSpPr txBox="1"/>
          <p:nvPr/>
        </p:nvSpPr>
        <p:spPr>
          <a:xfrm>
            <a:off x="533400" y="499862"/>
            <a:ext cx="8794142"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ACTION NEEDED</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458783"/>
            <a:ext cx="6077712" cy="3216265"/>
          </a:xfrm>
          <a:prstGeom prst="rect">
            <a:avLst/>
          </a:prstGeom>
          <a:noFill/>
        </p:spPr>
        <p:txBody>
          <a:bodyPr wrap="square" rtlCol="0">
            <a:spAutoFit/>
          </a:bodyPr>
          <a:lstStyle/>
          <a:p>
            <a:r>
              <a:rPr lang="en-US" sz="2900" dirty="0">
                <a:latin typeface="Arial" panose="020B0604020202020204" pitchFamily="34" charset="0"/>
                <a:cs typeface="Arial" panose="020B0604020202020204" pitchFamily="34" charset="0"/>
              </a:rPr>
              <a:t>Resolution </a:t>
            </a:r>
            <a:r>
              <a:rPr lang="en-US" sz="2900" b="1" dirty="0">
                <a:latin typeface="Arial" panose="020B0604020202020204" pitchFamily="34" charset="0"/>
                <a:cs typeface="Arial" panose="020B0604020202020204" pitchFamily="34" charset="0"/>
              </a:rPr>
              <a:t>authorizing the execution </a:t>
            </a:r>
            <a:r>
              <a:rPr lang="en-US" sz="2900" dirty="0">
                <a:latin typeface="Arial" panose="020B0604020202020204" pitchFamily="34" charset="0"/>
                <a:cs typeface="Arial" panose="020B0604020202020204" pitchFamily="34" charset="0"/>
              </a:rPr>
              <a:t>of an </a:t>
            </a:r>
            <a:r>
              <a:rPr lang="en-US" sz="2900" b="1" dirty="0">
                <a:latin typeface="Arial" panose="020B0604020202020204" pitchFamily="34" charset="0"/>
                <a:cs typeface="Arial" panose="020B0604020202020204" pitchFamily="34" charset="0"/>
              </a:rPr>
              <a:t>amendment </a:t>
            </a:r>
            <a:r>
              <a:rPr lang="en-US" sz="2900" dirty="0">
                <a:latin typeface="Arial" panose="020B0604020202020204" pitchFamily="34" charset="0"/>
                <a:cs typeface="Arial" panose="020B0604020202020204" pitchFamily="34" charset="0"/>
              </a:rPr>
              <a:t>to that certain City of Midland Contract #17002610 relating to </a:t>
            </a:r>
            <a:r>
              <a:rPr lang="en-US" sz="2900" b="1" dirty="0">
                <a:latin typeface="Arial" panose="020B0604020202020204" pitchFamily="34" charset="0"/>
                <a:cs typeface="Arial" panose="020B0604020202020204" pitchFamily="34" charset="0"/>
              </a:rPr>
              <a:t>concession management services</a:t>
            </a:r>
            <a:r>
              <a:rPr lang="en-US" sz="2900" dirty="0">
                <a:latin typeface="Arial" panose="020B0604020202020204" pitchFamily="34" charset="0"/>
                <a:cs typeface="Arial" panose="020B0604020202020204" pitchFamily="34" charset="0"/>
              </a:rPr>
              <a:t> for events held at </a:t>
            </a:r>
            <a:r>
              <a:rPr lang="en-US" sz="2900" b="1" dirty="0">
                <a:latin typeface="Arial" panose="020B0604020202020204" pitchFamily="34" charset="0"/>
                <a:cs typeface="Arial" panose="020B0604020202020204" pitchFamily="34" charset="0"/>
              </a:rPr>
              <a:t>Astound Broadband Stadium</a:t>
            </a:r>
            <a:r>
              <a:rPr lang="en-US" sz="2900" dirty="0">
                <a:latin typeface="Arial" panose="020B0604020202020204" pitchFamily="34" charset="0"/>
                <a:cs typeface="Arial" panose="020B0604020202020204" pitchFamily="34" charset="0"/>
              </a:rPr>
              <a:t>. </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9</a:t>
            </a:fld>
            <a:endParaRPr lang="en-US" b="1" dirty="0">
              <a:latin typeface="+mn-lt"/>
            </a:endParaRPr>
          </a:p>
        </p:txBody>
      </p:sp>
      <p:pic>
        <p:nvPicPr>
          <p:cNvPr id="6" name="Picture 5">
            <a:extLst>
              <a:ext uri="{FF2B5EF4-FFF2-40B4-BE49-F238E27FC236}">
                <a16:creationId xmlns:a16="http://schemas.microsoft.com/office/drawing/2014/main" id="{243844F8-7B97-4D26-AC46-571C3C0E2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554" y="5724392"/>
            <a:ext cx="1954928" cy="918817"/>
          </a:xfrm>
          <a:prstGeom prst="rect">
            <a:avLst/>
          </a:prstGeom>
        </p:spPr>
      </p:pic>
    </p:spTree>
    <p:extLst>
      <p:ext uri="{BB962C8B-B14F-4D97-AF65-F5344CB8AC3E}">
        <p14:creationId xmlns:p14="http://schemas.microsoft.com/office/powerpoint/2010/main" val="30683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Vancouver V.20"/>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2">
              <a:lumMod val="75000"/>
              <a:lumOff val="25000"/>
            </a:schemeClr>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C20A154B48CF45BD0DF5410B20A8AC" ma:contentTypeVersion="8" ma:contentTypeDescription="Create a new document." ma:contentTypeScope="" ma:versionID="5a20b731de25949bedeb6229006aee2f">
  <xsd:schema xmlns:xsd="http://www.w3.org/2001/XMLSchema" xmlns:xs="http://www.w3.org/2001/XMLSchema" xmlns:p="http://schemas.microsoft.com/office/2006/metadata/properties" xmlns:ns2="dac4e956-f0e3-4f68-a80d-7cb1a90f51eb" targetNamespace="http://schemas.microsoft.com/office/2006/metadata/properties" ma:root="true" ma:fieldsID="536f6914adaeed2b45b611ab2707203f" ns2:_="">
    <xsd:import namespace="dac4e956-f0e3-4f68-a80d-7cb1a90f51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c4e956-f0e3-4f68-a80d-7cb1a90f5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C204BC-8CB2-4079-9A34-5F9B51721D6F}">
  <ds:schemaRefs>
    <ds:schemaRef ds:uri="http://schemas.microsoft.com/sharepoint/v3/contenttype/forms"/>
  </ds:schemaRefs>
</ds:datastoreItem>
</file>

<file path=customXml/itemProps2.xml><?xml version="1.0" encoding="utf-8"?>
<ds:datastoreItem xmlns:ds="http://schemas.openxmlformats.org/officeDocument/2006/customXml" ds:itemID="{C939265F-AFC7-4241-B213-4A127E647AF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C3565CF-7ECD-4276-B666-0A259724B6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c4e956-f0e3-4f68-a80d-7cb1a90f51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1584</TotalTime>
  <Words>745</Words>
  <Application>Microsoft Office PowerPoint</Application>
  <PresentationFormat>Widescreen</PresentationFormat>
  <Paragraphs>175</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Jaycee Shepherd</dc:creator>
  <cp:lastModifiedBy>Elizabeth Triggs</cp:lastModifiedBy>
  <cp:revision>81</cp:revision>
  <dcterms:created xsi:type="dcterms:W3CDTF">2024-07-01T17:26:48Z</dcterms:created>
  <dcterms:modified xsi:type="dcterms:W3CDTF">2024-11-12T16:47:07Z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0x01010025C20A154B48CF45BD0DF5410B20A8AC</vt:lpwstr>
  </property>
</Properties>
</file>