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49"/>
  </p:notesMasterIdLst>
  <p:handoutMasterIdLst>
    <p:handoutMasterId r:id="rId50"/>
  </p:handoutMasterIdLst>
  <p:sldIdLst>
    <p:sldId id="256" r:id="rId6"/>
    <p:sldId id="259" r:id="rId7"/>
    <p:sldId id="412" r:id="rId8"/>
    <p:sldId id="459" r:id="rId9"/>
    <p:sldId id="467" r:id="rId10"/>
    <p:sldId id="468" r:id="rId11"/>
    <p:sldId id="269" r:id="rId12"/>
    <p:sldId id="413" r:id="rId13"/>
    <p:sldId id="466" r:id="rId14"/>
    <p:sldId id="387" r:id="rId15"/>
    <p:sldId id="462" r:id="rId16"/>
    <p:sldId id="463" r:id="rId17"/>
    <p:sldId id="421" r:id="rId18"/>
    <p:sldId id="337" r:id="rId19"/>
    <p:sldId id="464" r:id="rId20"/>
    <p:sldId id="262" r:id="rId21"/>
    <p:sldId id="469" r:id="rId22"/>
    <p:sldId id="342" r:id="rId23"/>
    <p:sldId id="408" r:id="rId24"/>
    <p:sldId id="461" r:id="rId25"/>
    <p:sldId id="465" r:id="rId26"/>
    <p:sldId id="260" r:id="rId27"/>
    <p:sldId id="424" r:id="rId28"/>
    <p:sldId id="336" r:id="rId29"/>
    <p:sldId id="415" r:id="rId30"/>
    <p:sldId id="266" r:id="rId31"/>
    <p:sldId id="458" r:id="rId32"/>
    <p:sldId id="273" r:id="rId33"/>
    <p:sldId id="406" r:id="rId34"/>
    <p:sldId id="265" r:id="rId35"/>
    <p:sldId id="460" r:id="rId36"/>
    <p:sldId id="276" r:id="rId37"/>
    <p:sldId id="278" r:id="rId38"/>
    <p:sldId id="457" r:id="rId39"/>
    <p:sldId id="275" r:id="rId40"/>
    <p:sldId id="344" r:id="rId41"/>
    <p:sldId id="329" r:id="rId42"/>
    <p:sldId id="346" r:id="rId43"/>
    <p:sldId id="261" r:id="rId44"/>
    <p:sldId id="279" r:id="rId45"/>
    <p:sldId id="271" r:id="rId46"/>
    <p:sldId id="331" r:id="rId47"/>
    <p:sldId id="368" r:id="rId4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6DAC6A-8AD4-4490-9C6A-79A43290FE3B}" v="6" dt="2025-02-10T00:38:59.701"/>
    <p1510:client id="{B7E63818-E207-280E-83C9-21EB6431B475}" v="87" dt="2025-02-11T15:33:44.8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924" autoAdjust="0"/>
    <p:restoredTop sz="75223" autoAdjust="0"/>
  </p:normalViewPr>
  <p:slideViewPr>
    <p:cSldViewPr snapToGrid="0">
      <p:cViewPr varScale="1">
        <p:scale>
          <a:sx n="83" d="100"/>
          <a:sy n="83" d="100"/>
        </p:scale>
        <p:origin x="876" y="-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30"/>
      <c:rotY val="157"/>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764716247314247"/>
          <c:y val="0.14914795532212563"/>
          <c:w val="0.63057025441616144"/>
          <c:h val="0.70667175610869559"/>
        </c:manualLayout>
      </c:layout>
      <c:pie3DChart>
        <c:varyColors val="1"/>
        <c:ser>
          <c:idx val="0"/>
          <c:order val="0"/>
          <c:explosion val="2"/>
          <c:dPt>
            <c:idx val="0"/>
            <c:bubble3D val="0"/>
            <c:spPr>
              <a:solidFill>
                <a:schemeClr val="tx2">
                  <a:lumMod val="90000"/>
                  <a:lumOff val="1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1-6F40-439B-A0FF-A43C829EEE80}"/>
              </c:ext>
            </c:extLst>
          </c:dPt>
          <c:dPt>
            <c:idx val="1"/>
            <c:bubble3D val="0"/>
            <c:explosion val="25"/>
            <c:spPr>
              <a:solidFill>
                <a:schemeClr val="tx2">
                  <a:lumMod val="75000"/>
                  <a:lumOff val="2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6F40-439B-A0FF-A43C829EEE80}"/>
              </c:ext>
            </c:extLst>
          </c:dPt>
          <c:dPt>
            <c:idx val="2"/>
            <c:bubble3D val="0"/>
            <c:spPr>
              <a:solidFill>
                <a:srgbClr val="0070C0"/>
              </a:solidFill>
              <a:ln w="25400">
                <a:solidFill>
                  <a:schemeClr val="bg1"/>
                </a:solidFill>
              </a:ln>
              <a:effectLst/>
              <a:sp3d contourW="25400">
                <a:contourClr>
                  <a:schemeClr val="bg1"/>
                </a:contourClr>
              </a:sp3d>
            </c:spPr>
            <c:extLst>
              <c:ext xmlns:c16="http://schemas.microsoft.com/office/drawing/2014/chart" uri="{C3380CC4-5D6E-409C-BE32-E72D297353CC}">
                <c16:uniqueId val="{00000005-6F40-439B-A0FF-A43C829EEE80}"/>
              </c:ext>
            </c:extLst>
          </c:dPt>
          <c:dPt>
            <c:idx val="3"/>
            <c:bubble3D val="0"/>
            <c:spPr>
              <a:solidFill>
                <a:schemeClr val="tx2">
                  <a:lumMod val="50000"/>
                  <a:lumOff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7-6F40-439B-A0FF-A43C829EEE80}"/>
              </c:ext>
            </c:extLst>
          </c:dPt>
          <c:dPt>
            <c:idx val="4"/>
            <c:bubble3D val="0"/>
            <c:explosion val="0"/>
            <c:spPr>
              <a:solidFill>
                <a:schemeClr val="tx2">
                  <a:lumMod val="25000"/>
                  <a:lumOff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6F40-439B-A0FF-A43C829EEE80}"/>
              </c:ext>
            </c:extLst>
          </c:dPt>
          <c:dPt>
            <c:idx val="5"/>
            <c:bubble3D val="0"/>
            <c:explosion val="24"/>
            <c:spPr>
              <a:solidFill>
                <a:schemeClr val="tx2">
                  <a:lumMod val="10000"/>
                  <a:lumOff val="9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6F40-439B-A0FF-A43C829EEE80}"/>
              </c:ext>
            </c:extLst>
          </c:dPt>
          <c:dLbls>
            <c:dLbl>
              <c:idx val="0"/>
              <c:layout>
                <c:manualLayout>
                  <c:x val="-5.364362425569455E-2"/>
                  <c:y val="-2.9124131782328542E-3"/>
                </c:manualLayout>
              </c:layout>
              <c:tx>
                <c:rich>
                  <a:bodyPr/>
                  <a:lstStyle/>
                  <a:p>
                    <a:r>
                      <a:rPr lang="en-US" sz="1200" b="0" baseline="0" dirty="0"/>
                      <a:t>Goal 1:
Strong Economy</a:t>
                    </a:r>
                  </a:p>
                  <a:p>
                    <a:r>
                      <a:rPr lang="en-US" sz="1200" b="0" baseline="0" dirty="0"/>
                      <a:t>$29.5 Million
</a:t>
                    </a:r>
                    <a:fld id="{07D3DD63-E326-463C-BDCC-B39729700857}" type="PERCENTAGE">
                      <a:rPr lang="en-US" sz="1200" b="0" baseline="0"/>
                      <a:pPr/>
                      <a:t>[PERCENTAGE]</a:t>
                    </a:fld>
                    <a:endParaRPr lang="en-US" sz="1200" b="0" baseline="0"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2316528943127745"/>
                      <c:h val="0.17182058934595978"/>
                    </c:manualLayout>
                  </c15:layout>
                  <c15:dlblFieldTable/>
                  <c15:showDataLabelsRange val="0"/>
                </c:ext>
                <c:ext xmlns:c16="http://schemas.microsoft.com/office/drawing/2014/chart" uri="{C3380CC4-5D6E-409C-BE32-E72D297353CC}">
                  <c16:uniqueId val="{00000001-6F40-439B-A0FF-A43C829EEE80}"/>
                </c:ext>
              </c:extLst>
            </c:dLbl>
            <c:dLbl>
              <c:idx val="1"/>
              <c:layout>
                <c:manualLayout>
                  <c:x val="0.10740339778922427"/>
                  <c:y val="0.10584455795574807"/>
                </c:manualLayout>
              </c:layout>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600" b="1" dirty="0"/>
                      <a:t>Goal 2:
Safe &amp; Secure City</a:t>
                    </a:r>
                  </a:p>
                  <a:p>
                    <a:pPr>
                      <a:defRPr sz="1600" b="1"/>
                    </a:pPr>
                    <a:r>
                      <a:rPr lang="en-US" sz="1600" b="1" dirty="0"/>
                      <a:t>$99.7 Million
</a:t>
                    </a:r>
                    <a:fld id="{B6DF77BC-D4DD-4782-921D-761EE92F91C8}" type="PERCENTAGE">
                      <a:rPr lang="en-US" sz="1600" b="1"/>
                      <a:pPr>
                        <a:defRPr sz="1600" b="1"/>
                      </a:pPr>
                      <a:t>[PERCENTAGE]</a:t>
                    </a:fld>
                    <a:endParaRPr lang="en-US" sz="1600" b="1" dirty="0"/>
                  </a:p>
                </c:rich>
              </c:tx>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9046739861051207"/>
                      <c:h val="0.2203668330018643"/>
                    </c:manualLayout>
                  </c15:layout>
                  <c15:dlblFieldTable/>
                  <c15:showDataLabelsRange val="0"/>
                </c:ext>
                <c:ext xmlns:c16="http://schemas.microsoft.com/office/drawing/2014/chart" uri="{C3380CC4-5D6E-409C-BE32-E72D297353CC}">
                  <c16:uniqueId val="{00000003-6F40-439B-A0FF-A43C829EEE80}"/>
                </c:ext>
              </c:extLst>
            </c:dLbl>
            <c:dLbl>
              <c:idx val="2"/>
              <c:layout>
                <c:manualLayout>
                  <c:x val="-7.5490554066311277E-2"/>
                  <c:y val="5.1566095578847154E-3"/>
                </c:manualLayout>
              </c:layout>
              <c:tx>
                <c:rich>
                  <a:bodyPr/>
                  <a:lstStyle/>
                  <a:p>
                    <a:r>
                      <a:rPr lang="en-US" sz="1200" b="0" baseline="0" dirty="0"/>
                      <a:t>Goal 3:
Quality of Life/Place
$40.8 Million</a:t>
                    </a:r>
                  </a:p>
                  <a:p>
                    <a:fld id="{AC3A0A89-C585-460E-9EC6-B44A78FB536A}" type="PERCENTAGE">
                      <a:rPr lang="en-US" sz="1200" b="0" baseline="0" smtClean="0"/>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5326716143047522"/>
                      <c:h val="0.13966313572973971"/>
                    </c:manualLayout>
                  </c15:layout>
                  <c15:dlblFieldTable/>
                  <c15:showDataLabelsRange val="0"/>
                </c:ext>
                <c:ext xmlns:c16="http://schemas.microsoft.com/office/drawing/2014/chart" uri="{C3380CC4-5D6E-409C-BE32-E72D297353CC}">
                  <c16:uniqueId val="{00000005-6F40-439B-A0FF-A43C829EEE80}"/>
                </c:ext>
              </c:extLst>
            </c:dLbl>
            <c:dLbl>
              <c:idx val="3"/>
              <c:layout>
                <c:manualLayout>
                  <c:x val="1.4703802748766304E-2"/>
                  <c:y val="-7.2392580190566477E-2"/>
                </c:manualLayout>
              </c:layout>
              <c:tx>
                <c:rich>
                  <a:bodyPr/>
                  <a:lstStyle/>
                  <a:p>
                    <a:r>
                      <a:rPr lang="en-US" dirty="0"/>
                      <a:t>Goal 4:
Transparent Communications</a:t>
                    </a:r>
                  </a:p>
                  <a:p>
                    <a:r>
                      <a:rPr lang="en-US" dirty="0"/>
                      <a:t>$22.0</a:t>
                    </a:r>
                    <a:r>
                      <a:rPr lang="en-US" baseline="0" dirty="0"/>
                      <a:t> Million</a:t>
                    </a:r>
                    <a:r>
                      <a:rPr lang="en-US" dirty="0"/>
                      <a:t>
</a:t>
                    </a:r>
                    <a:fld id="{3F3DBA7F-3660-4CD0-A0F9-BF2B304F4868}" type="PERCENTAGE">
                      <a:rPr lang="en-US"/>
                      <a:pPr/>
                      <a:t>[PERCENTAGE]</a:t>
                    </a:fld>
                    <a:endParaRPr lang="en-US" dirty="0"/>
                  </a:p>
                </c:rich>
              </c:tx>
              <c:showLegendKey val="0"/>
              <c:showVal val="1"/>
              <c:showCatName val="1"/>
              <c:showSerName val="0"/>
              <c:showPercent val="1"/>
              <c:showBubbleSize val="0"/>
              <c:separator>
</c:separator>
              <c:extLst>
                <c:ext xmlns:c15="http://schemas.microsoft.com/office/drawing/2012/chart" uri="{CE6537A1-D6FC-4f65-9D91-7224C49458BB}">
                  <c15:layout>
                    <c:manualLayout>
                      <c:w val="0.20028296348494767"/>
                      <c:h val="0.20349999010541509"/>
                    </c:manualLayout>
                  </c15:layout>
                  <c15:dlblFieldTable/>
                  <c15:showDataLabelsRange val="0"/>
                </c:ext>
                <c:ext xmlns:c16="http://schemas.microsoft.com/office/drawing/2014/chart" uri="{C3380CC4-5D6E-409C-BE32-E72D297353CC}">
                  <c16:uniqueId val="{00000007-6F40-439B-A0FF-A43C829EEE80}"/>
                </c:ext>
              </c:extLst>
            </c:dLbl>
            <c:dLbl>
              <c:idx val="4"/>
              <c:layout>
                <c:manualLayout>
                  <c:x val="8.8660397676109601E-2"/>
                  <c:y val="9.119093447574611E-3"/>
                </c:manualLayout>
              </c:layout>
              <c:tx>
                <c:rich>
                  <a:bodyPr/>
                  <a:lstStyle/>
                  <a:p>
                    <a:r>
                      <a:rPr lang="en-US" dirty="0"/>
                      <a:t>Goal 5:
Sound Governance
$76.4 Million</a:t>
                    </a:r>
                  </a:p>
                  <a:p>
                    <a:fld id="{43803678-5B6B-4637-8608-A46229260A0A}" type="PERCENTAGE">
                      <a:rPr lang="en-US" smtClean="0"/>
                      <a:pPr/>
                      <a:t>[PERCENTAGE]</a:t>
                    </a:fld>
                    <a:endParaRPr lang="en-US"/>
                  </a:p>
                </c:rich>
              </c:tx>
              <c:showLegendKey val="0"/>
              <c:showVal val="1"/>
              <c:showCatName val="1"/>
              <c:showSerName val="0"/>
              <c:showPercent val="1"/>
              <c:showBubbleSize val="0"/>
              <c:separator>
</c:separator>
              <c:extLst>
                <c:ext xmlns:c15="http://schemas.microsoft.com/office/drawing/2012/chart" uri="{CE6537A1-D6FC-4f65-9D91-7224C49458BB}">
                  <c15:layout>
                    <c:manualLayout>
                      <c:w val="0.19580798522538365"/>
                      <c:h val="0.1750141889129527"/>
                    </c:manualLayout>
                  </c15:layout>
                  <c15:dlblFieldTable/>
                  <c15:showDataLabelsRange val="0"/>
                </c:ext>
                <c:ext xmlns:c16="http://schemas.microsoft.com/office/drawing/2014/chart" uri="{C3380CC4-5D6E-409C-BE32-E72D297353CC}">
                  <c16:uniqueId val="{00000009-6F40-439B-A0FF-A43C829EEE80}"/>
                </c:ext>
              </c:extLst>
            </c:dLbl>
            <c:dLbl>
              <c:idx val="5"/>
              <c:layout>
                <c:manualLayout>
                  <c:x val="-3.2056718957392698E-2"/>
                  <c:y val="-0.12395311476776089"/>
                </c:manualLayout>
              </c:layout>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sz="1600" b="1" dirty="0"/>
                      <a:t>Goal 6:
Infrastructure</a:t>
                    </a:r>
                  </a:p>
                  <a:p>
                    <a:pPr>
                      <a:defRPr sz="1600" b="1"/>
                    </a:pPr>
                    <a:r>
                      <a:rPr lang="en-US" sz="1600" b="1" dirty="0"/>
                      <a:t>$185.9 Million
</a:t>
                    </a:r>
                    <a:fld id="{DEAF3E69-2B4A-4684-A299-D8A9491A9A8A}" type="PERCENTAGE">
                      <a:rPr lang="en-US" sz="1600" b="1"/>
                      <a:pPr>
                        <a:defRPr sz="1600" b="1"/>
                      </a:pPr>
                      <a:t>[PERCENTAGE]</a:t>
                    </a:fld>
                    <a:endParaRPr lang="en-US" sz="1600" b="1" dirty="0"/>
                  </a:p>
                </c:rich>
              </c:tx>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9193116854630451"/>
                      <c:h val="0.20187300932008617"/>
                    </c:manualLayout>
                  </c15:layout>
                  <c15:dlblFieldTable/>
                  <c15:showDataLabelsRange val="0"/>
                </c:ext>
                <c:ext xmlns:c16="http://schemas.microsoft.com/office/drawing/2014/chart" uri="{C3380CC4-5D6E-409C-BE32-E72D297353CC}">
                  <c16:uniqueId val="{0000000B-6F40-439B-A0FF-A43C829EEE80}"/>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PieDonut!$A$17:$A$22</c:f>
              <c:strCache>
                <c:ptCount val="6"/>
                <c:pt idx="0">
                  <c:v>Goal 1: Strong Economy with More Quality Jobs</c:v>
                </c:pt>
                <c:pt idx="1">
                  <c:v>Goal 2: Set the Standard for a Safe and Secure City</c:v>
                </c:pt>
                <c:pt idx="2">
                  <c:v>Goal 3: Quality of Life and Place</c:v>
                </c:pt>
                <c:pt idx="3">
                  <c:v>Goal 4: Transparent &amp; Consistent Communication</c:v>
                </c:pt>
                <c:pt idx="4">
                  <c:v>Goal 5: Provide Sound Governance &amp; Fiscal Management</c:v>
                </c:pt>
                <c:pt idx="5">
                  <c:v>Goal 6: Strengthen and Sustain our Infrastructure</c:v>
                </c:pt>
              </c:strCache>
            </c:strRef>
          </c:cat>
          <c:val>
            <c:numRef>
              <c:f>PieDonut!$B$17:$B$22</c:f>
              <c:numCache>
                <c:formatCode>_("$"* #,##0_);_("$"* \(#,##0\);_("$"* "-"??_);_(@_)</c:formatCode>
                <c:ptCount val="6"/>
                <c:pt idx="0">
                  <c:v>29494333.469999999</c:v>
                </c:pt>
                <c:pt idx="1">
                  <c:v>101331085.92000003</c:v>
                </c:pt>
                <c:pt idx="2">
                  <c:v>38714830.609999999</c:v>
                </c:pt>
                <c:pt idx="3">
                  <c:v>22249607.499999996</c:v>
                </c:pt>
                <c:pt idx="4">
                  <c:v>76783419.089999989</c:v>
                </c:pt>
                <c:pt idx="5">
                  <c:v>185426602.90999997</c:v>
                </c:pt>
              </c:numCache>
            </c:numRef>
          </c:val>
          <c:extLst>
            <c:ext xmlns:c16="http://schemas.microsoft.com/office/drawing/2014/chart" uri="{C3380CC4-5D6E-409C-BE32-E72D297353CC}">
              <c16:uniqueId val="{0000000C-6F40-439B-A0FF-A43C829EEE80}"/>
            </c:ext>
          </c:extLst>
        </c:ser>
        <c:dLbls>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30"/>
      <c:rotY val="157"/>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764716247314247"/>
          <c:y val="0.14914795532212563"/>
          <c:w val="0.63057025441616144"/>
          <c:h val="0.70667175610869559"/>
        </c:manualLayout>
      </c:layout>
      <c:pie3DChart>
        <c:varyColors val="1"/>
        <c:ser>
          <c:idx val="0"/>
          <c:order val="0"/>
          <c:explosion val="2"/>
          <c:dPt>
            <c:idx val="0"/>
            <c:bubble3D val="0"/>
            <c:spPr>
              <a:solidFill>
                <a:schemeClr val="tx2"/>
              </a:solidFill>
              <a:ln w="25400">
                <a:solidFill>
                  <a:schemeClr val="lt1"/>
                </a:solidFill>
              </a:ln>
              <a:effectLst/>
              <a:sp3d contourW="25400">
                <a:contourClr>
                  <a:schemeClr val="lt1"/>
                </a:contourClr>
              </a:sp3d>
            </c:spPr>
            <c:extLst>
              <c:ext xmlns:c16="http://schemas.microsoft.com/office/drawing/2014/chart" uri="{C3380CC4-5D6E-409C-BE32-E72D297353CC}">
                <c16:uniqueId val="{00000001-6F40-439B-A0FF-A43C829EEE80}"/>
              </c:ext>
            </c:extLst>
          </c:dPt>
          <c:dPt>
            <c:idx val="1"/>
            <c:bubble3D val="0"/>
            <c:explosion val="21"/>
            <c:spPr>
              <a:solidFill>
                <a:schemeClr val="tx2"/>
              </a:solidFill>
              <a:ln w="57150">
                <a:solidFill>
                  <a:srgbClr val="FFC000"/>
                </a:solidFill>
              </a:ln>
              <a:effectLst/>
              <a:sp3d contourW="57150">
                <a:contourClr>
                  <a:srgbClr val="FFC000"/>
                </a:contourClr>
              </a:sp3d>
            </c:spPr>
            <c:extLst>
              <c:ext xmlns:c16="http://schemas.microsoft.com/office/drawing/2014/chart" uri="{C3380CC4-5D6E-409C-BE32-E72D297353CC}">
                <c16:uniqueId val="{00000003-6F40-439B-A0FF-A43C829EEE80}"/>
              </c:ext>
            </c:extLst>
          </c:dPt>
          <c:dPt>
            <c:idx val="2"/>
            <c:bubble3D val="0"/>
            <c:explosion val="22"/>
            <c:spPr>
              <a:solidFill>
                <a:schemeClr val="tx2">
                  <a:lumMod val="75000"/>
                  <a:lumOff val="25000"/>
                </a:schemeClr>
              </a:solidFill>
              <a:ln w="57150">
                <a:solidFill>
                  <a:srgbClr val="FFC000"/>
                </a:solidFill>
              </a:ln>
              <a:effectLst/>
              <a:sp3d contourW="57150">
                <a:contourClr>
                  <a:srgbClr val="FFC000"/>
                </a:contourClr>
              </a:sp3d>
            </c:spPr>
            <c:extLst>
              <c:ext xmlns:c16="http://schemas.microsoft.com/office/drawing/2014/chart" uri="{C3380CC4-5D6E-409C-BE32-E72D297353CC}">
                <c16:uniqueId val="{00000005-6F40-439B-A0FF-A43C829EEE80}"/>
              </c:ext>
            </c:extLst>
          </c:dPt>
          <c:dPt>
            <c:idx val="3"/>
            <c:bubble3D val="0"/>
            <c:spPr>
              <a:solidFill>
                <a:srgbClr val="0070C0"/>
              </a:solidFill>
              <a:ln w="25400">
                <a:solidFill>
                  <a:schemeClr val="lt1"/>
                </a:solidFill>
              </a:ln>
              <a:effectLst/>
              <a:sp3d contourW="25400">
                <a:contourClr>
                  <a:schemeClr val="lt1"/>
                </a:contourClr>
              </a:sp3d>
            </c:spPr>
            <c:extLst>
              <c:ext xmlns:c16="http://schemas.microsoft.com/office/drawing/2014/chart" uri="{C3380CC4-5D6E-409C-BE32-E72D297353CC}">
                <c16:uniqueId val="{00000007-6F40-439B-A0FF-A43C829EEE80}"/>
              </c:ext>
            </c:extLst>
          </c:dPt>
          <c:dPt>
            <c:idx val="4"/>
            <c:bubble3D val="0"/>
            <c:explosion val="16"/>
            <c:spPr>
              <a:solidFill>
                <a:srgbClr val="0070C0"/>
              </a:solidFill>
              <a:ln w="57150">
                <a:solidFill>
                  <a:srgbClr val="FFC000"/>
                </a:solidFill>
              </a:ln>
              <a:effectLst/>
              <a:sp3d contourW="57150">
                <a:contourClr>
                  <a:srgbClr val="FFC000"/>
                </a:contourClr>
              </a:sp3d>
            </c:spPr>
            <c:extLst>
              <c:ext xmlns:c16="http://schemas.microsoft.com/office/drawing/2014/chart" uri="{C3380CC4-5D6E-409C-BE32-E72D297353CC}">
                <c16:uniqueId val="{00000009-6F40-439B-A0FF-A43C829EEE80}"/>
              </c:ext>
            </c:extLst>
          </c:dPt>
          <c:dPt>
            <c:idx val="5"/>
            <c:bubble3D val="0"/>
            <c:spPr>
              <a:solidFill>
                <a:schemeClr val="tx2">
                  <a:lumMod val="50000"/>
                  <a:lumOff val="5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6F40-439B-A0FF-A43C829EEE80}"/>
              </c:ext>
            </c:extLst>
          </c:dPt>
          <c:dPt>
            <c:idx val="6"/>
            <c:bubble3D val="0"/>
            <c:explosion val="28"/>
            <c:spPr>
              <a:solidFill>
                <a:schemeClr val="tx2">
                  <a:lumMod val="50000"/>
                  <a:lumOff val="50000"/>
                </a:schemeClr>
              </a:solidFill>
              <a:ln w="57150">
                <a:solidFill>
                  <a:srgbClr val="FFC000"/>
                </a:solidFill>
              </a:ln>
              <a:effectLst/>
              <a:sp3d contourW="57150">
                <a:contourClr>
                  <a:srgbClr val="FFC000"/>
                </a:contourClr>
              </a:sp3d>
            </c:spPr>
            <c:extLst>
              <c:ext xmlns:c16="http://schemas.microsoft.com/office/drawing/2014/chart" uri="{C3380CC4-5D6E-409C-BE32-E72D297353CC}">
                <c16:uniqueId val="{0000000F-BAB5-4FA0-8C82-D99C5B9B04AE}"/>
              </c:ext>
            </c:extLst>
          </c:dPt>
          <c:dPt>
            <c:idx val="7"/>
            <c:bubble3D val="0"/>
            <c:spPr>
              <a:solidFill>
                <a:schemeClr val="tx2">
                  <a:lumMod val="25000"/>
                  <a:lumOff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BAB5-4FA0-8C82-D99C5B9B04AE}"/>
              </c:ext>
            </c:extLst>
          </c:dPt>
          <c:dPt>
            <c:idx val="8"/>
            <c:bubble3D val="0"/>
            <c:explosion val="21"/>
            <c:spPr>
              <a:solidFill>
                <a:schemeClr val="tx2">
                  <a:lumMod val="25000"/>
                  <a:lumOff val="75000"/>
                </a:schemeClr>
              </a:solidFill>
              <a:ln w="57150">
                <a:solidFill>
                  <a:srgbClr val="FFC000"/>
                </a:solidFill>
              </a:ln>
              <a:effectLst/>
              <a:sp3d contourW="57150">
                <a:contourClr>
                  <a:srgbClr val="FFC000"/>
                </a:contourClr>
              </a:sp3d>
            </c:spPr>
            <c:extLst>
              <c:ext xmlns:c16="http://schemas.microsoft.com/office/drawing/2014/chart" uri="{C3380CC4-5D6E-409C-BE32-E72D297353CC}">
                <c16:uniqueId val="{0000000E-BAB5-4FA0-8C82-D99C5B9B04AE}"/>
              </c:ext>
            </c:extLst>
          </c:dPt>
          <c:dPt>
            <c:idx val="9"/>
            <c:bubble3D val="0"/>
            <c:explosion val="15"/>
            <c:spPr>
              <a:solidFill>
                <a:schemeClr val="tx2">
                  <a:lumMod val="10000"/>
                  <a:lumOff val="90000"/>
                </a:schemeClr>
              </a:solidFill>
              <a:ln w="57150">
                <a:solidFill>
                  <a:srgbClr val="FFC000"/>
                </a:solidFill>
              </a:ln>
              <a:effectLst/>
              <a:sp3d contourW="57150">
                <a:contourClr>
                  <a:srgbClr val="FFC000"/>
                </a:contourClr>
              </a:sp3d>
            </c:spPr>
            <c:extLst>
              <c:ext xmlns:c16="http://schemas.microsoft.com/office/drawing/2014/chart" uri="{C3380CC4-5D6E-409C-BE32-E72D297353CC}">
                <c16:uniqueId val="{0000000C-BAB5-4FA0-8C82-D99C5B9B04AE}"/>
              </c:ext>
            </c:extLst>
          </c:dPt>
          <c:dLbls>
            <c:dLbl>
              <c:idx val="0"/>
              <c:layout>
                <c:manualLayout>
                  <c:x val="-5.0390909226181398E-2"/>
                  <c:y val="-0.19482041878317194"/>
                </c:manualLayout>
              </c:layout>
              <c:tx>
                <c:rich>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fld id="{52A48733-B371-4DC0-B31D-617CBED73FC0}" type="CATEGORYNAME">
                      <a:rPr lang="en-US" smtClean="0">
                        <a:solidFill>
                          <a:schemeClr val="bg1"/>
                        </a:solidFill>
                      </a:rPr>
                      <a:pPr>
                        <a:defRPr>
                          <a:solidFill>
                            <a:schemeClr val="bg1"/>
                          </a:solidFill>
                        </a:defRPr>
                      </a:pPr>
                      <a:t>[CATEGORY NAME]</a:t>
                    </a:fld>
                    <a:endParaRPr lang="en-US"/>
                  </a:p>
                </c:rich>
              </c:tx>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6F40-439B-A0FF-A43C829EEE80}"/>
                </c:ext>
              </c:extLst>
            </c:dLbl>
            <c:dLbl>
              <c:idx val="1"/>
              <c:layout>
                <c:manualLayout>
                  <c:x val="-2.0675160229802099E-2"/>
                  <c:y val="5.915438811473305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6F40-439B-A0FF-A43C829EEE80}"/>
                </c:ext>
              </c:extLst>
            </c:dLbl>
            <c:dLbl>
              <c:idx val="2"/>
              <c:layout>
                <c:manualLayout>
                  <c:x val="-2.3380903153233441E-2"/>
                  <c:y val="3.588966759536241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F40-439B-A0FF-A43C829EEE80}"/>
                </c:ext>
              </c:extLst>
            </c:dLbl>
            <c:dLbl>
              <c:idx val="3"/>
              <c:layout>
                <c:manualLayout>
                  <c:x val="6.6324342094628577E-2"/>
                  <c:y val="-6.8619366892342284E-2"/>
                </c:manualLayout>
              </c:layout>
              <c:tx>
                <c:rich>
                  <a:bodyPr/>
                  <a:lstStyle/>
                  <a:p>
                    <a:fld id="{1BF56F74-FD84-4B0C-A68E-7AA32365755F}" type="CATEGORYNAME">
                      <a:rPr lang="en-US"/>
                      <a:pPr/>
                      <a:t>[CATEGORY NAME]</a:t>
                    </a:fld>
                    <a:r>
                      <a:rPr lang="en-US" baseline="0"/>
                      <a:t>
</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6F40-439B-A0FF-A43C829EEE80}"/>
                </c:ext>
              </c:extLst>
            </c:dLbl>
            <c:dLbl>
              <c:idx val="4"/>
              <c:layout>
                <c:manualLayout>
                  <c:x val="-9.9288898794584537E-3"/>
                  <c:y val="5.5386817617041695E-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6F40-439B-A0FF-A43C829EEE80}"/>
                </c:ext>
              </c:extLst>
            </c:dLbl>
            <c:dLbl>
              <c:idx val="5"/>
              <c:layout>
                <c:manualLayout>
                  <c:x val="6.2268644822680679E-2"/>
                  <c:y val="2.2380803119776995E-2"/>
                </c:manualLayout>
              </c:layout>
              <c:tx>
                <c:rich>
                  <a:bodyPr/>
                  <a:lstStyle/>
                  <a:p>
                    <a:fld id="{A81D71FA-74DD-44C0-8C61-7248FC3F85C0}"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6F40-439B-A0FF-A43C829EEE80}"/>
                </c:ext>
              </c:extLst>
            </c:dLbl>
            <c:dLbl>
              <c:idx val="6"/>
              <c:layout>
                <c:manualLayout>
                  <c:x val="-1.6795185574966225E-2"/>
                  <c:y val="-6.6772350859871793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BAB5-4FA0-8C82-D99C5B9B04AE}"/>
                </c:ext>
              </c:extLst>
            </c:dLbl>
            <c:dLbl>
              <c:idx val="7"/>
              <c:tx>
                <c:rich>
                  <a:bodyPr/>
                  <a:lstStyle/>
                  <a:p>
                    <a:fld id="{5B0853AD-F224-4098-8A19-F875254A0CF2}" type="CATEGORYNAME">
                      <a:rPr lang="en-US" smtClean="0"/>
                      <a:pPr/>
                      <a:t>[CATEGORY NAME]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D-BAB5-4FA0-8C82-D99C5B9B04AE}"/>
                </c:ext>
              </c:extLst>
            </c:dLbl>
            <c:dLbl>
              <c:idx val="8"/>
              <c:layout>
                <c:manualLayout>
                  <c:x val="-1.8115326491337992E-2"/>
                  <c:y val="-2.53891439070678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E-BAB5-4FA0-8C82-D99C5B9B04AE}"/>
                </c:ext>
              </c:extLst>
            </c:dLbl>
            <c:dLbl>
              <c:idx val="9"/>
              <c:layout>
                <c:manualLayout>
                  <c:x val="5.7786139098448238E-3"/>
                  <c:y val="-9.834545807344596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BAB5-4FA0-8C82-D99C5B9B04AE}"/>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PieDonut!$A$51:$A$60</c:f>
              <c:strCache>
                <c:ptCount val="10"/>
                <c:pt idx="0">
                  <c:v>Goal 1</c:v>
                </c:pt>
                <c:pt idx="1">
                  <c:v>Goal 1 - Infrastructure &amp; Safety</c:v>
                </c:pt>
                <c:pt idx="2">
                  <c:v>Goal 2 - Safety</c:v>
                </c:pt>
                <c:pt idx="3">
                  <c:v>Goal 3</c:v>
                </c:pt>
                <c:pt idx="4">
                  <c:v>Goal 3 - Infrastructure &amp; Safety</c:v>
                </c:pt>
                <c:pt idx="5">
                  <c:v>Goal 4</c:v>
                </c:pt>
                <c:pt idx="6">
                  <c:v>Goal 4 - Infrastructure &amp; Safety</c:v>
                </c:pt>
                <c:pt idx="7">
                  <c:v>Goal 5</c:v>
                </c:pt>
                <c:pt idx="8">
                  <c:v>Goal 5 - Infrastructure &amp; Safety</c:v>
                </c:pt>
                <c:pt idx="9">
                  <c:v>Goal 6 - Infrastructure</c:v>
                </c:pt>
              </c:strCache>
            </c:strRef>
          </c:cat>
          <c:val>
            <c:numRef>
              <c:f>PieDonut!$B$51:$B$60</c:f>
              <c:numCache>
                <c:formatCode>_("$"* #,##0_);_("$"* \(#,##0\);_("$"* "-"??_);_(@_)</c:formatCode>
                <c:ptCount val="10"/>
                <c:pt idx="0">
                  <c:v>27024656.469999999</c:v>
                </c:pt>
                <c:pt idx="1">
                  <c:v>2469677</c:v>
                </c:pt>
                <c:pt idx="2">
                  <c:v>101331085.92000003</c:v>
                </c:pt>
                <c:pt idx="3">
                  <c:v>15423496.609999999</c:v>
                </c:pt>
                <c:pt idx="4">
                  <c:v>23291334</c:v>
                </c:pt>
                <c:pt idx="5">
                  <c:v>18553680.5</c:v>
                </c:pt>
                <c:pt idx="6">
                  <c:v>3695927</c:v>
                </c:pt>
                <c:pt idx="7">
                  <c:v>55443562.090000004</c:v>
                </c:pt>
                <c:pt idx="8">
                  <c:v>21339857</c:v>
                </c:pt>
                <c:pt idx="9">
                  <c:v>185426602.90999997</c:v>
                </c:pt>
              </c:numCache>
            </c:numRef>
          </c:val>
          <c:extLst>
            <c:ext xmlns:c16="http://schemas.microsoft.com/office/drawing/2014/chart" uri="{C3380CC4-5D6E-409C-BE32-E72D297353CC}">
              <c16:uniqueId val="{0000000C-6F40-439B-A0FF-A43C829EEE80}"/>
            </c:ext>
          </c:extLst>
        </c:ser>
        <c:dLbls>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view3D>
      <c:rotX val="30"/>
      <c:rotY val="139"/>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764716247314247"/>
          <c:y val="0.12603067571990303"/>
          <c:w val="0.69854702070679353"/>
          <c:h val="0.78295877879603026"/>
        </c:manualLayout>
      </c:layout>
      <c:pie3DChart>
        <c:varyColors val="1"/>
        <c:ser>
          <c:idx val="0"/>
          <c:order val="0"/>
          <c:explosion val="2"/>
          <c:dPt>
            <c:idx val="0"/>
            <c:bubble3D val="0"/>
            <c:explosion val="23"/>
            <c:spPr>
              <a:solidFill>
                <a:schemeClr val="tx2">
                  <a:lumMod val="25000"/>
                  <a:lumOff val="75000"/>
                </a:schemeClr>
              </a:solidFill>
              <a:ln w="57150">
                <a:solidFill>
                  <a:srgbClr val="FFC000"/>
                </a:solidFill>
              </a:ln>
              <a:effectLst/>
              <a:sp3d contourW="57150">
                <a:contourClr>
                  <a:srgbClr val="FFC000"/>
                </a:contourClr>
              </a:sp3d>
            </c:spPr>
            <c:extLst>
              <c:ext xmlns:c16="http://schemas.microsoft.com/office/drawing/2014/chart" uri="{C3380CC4-5D6E-409C-BE32-E72D297353CC}">
                <c16:uniqueId val="{00000001-6F40-439B-A0FF-A43C829EEE80}"/>
              </c:ext>
            </c:extLst>
          </c:dPt>
          <c:dPt>
            <c:idx val="1"/>
            <c:bubble3D val="0"/>
            <c:explosion val="0"/>
            <c:spPr>
              <a:solidFill>
                <a:schemeClr val="tx2">
                  <a:lumMod val="75000"/>
                  <a:lumOff val="25000"/>
                </a:schemeClr>
              </a:solidFill>
              <a:ln w="28575">
                <a:solidFill>
                  <a:schemeClr val="bg1"/>
                </a:solidFill>
              </a:ln>
              <a:effectLst/>
              <a:sp3d contourW="28575">
                <a:contourClr>
                  <a:schemeClr val="bg1"/>
                </a:contourClr>
              </a:sp3d>
            </c:spPr>
            <c:extLst>
              <c:ext xmlns:c16="http://schemas.microsoft.com/office/drawing/2014/chart" uri="{C3380CC4-5D6E-409C-BE32-E72D297353CC}">
                <c16:uniqueId val="{00000003-6F40-439B-A0FF-A43C829EEE80}"/>
              </c:ext>
            </c:extLst>
          </c:dPt>
          <c:dLbls>
            <c:dLbl>
              <c:idx val="0"/>
              <c:layout>
                <c:manualLayout>
                  <c:x val="-4.8465293364707571E-3"/>
                  <c:y val="-7.6922201798924811E-2"/>
                </c:manualLayout>
              </c:layout>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fld id="{52A48733-B371-4DC0-B31D-617CBED73FC0}" type="CATEGORYNAME">
                      <a:rPr lang="en-US" sz="1600" b="1" smtClean="0"/>
                      <a:pPr>
                        <a:defRPr sz="1600" b="1"/>
                      </a:pPr>
                      <a:t>[CATEGORY NAME]</a:t>
                    </a:fld>
                    <a:endParaRPr lang="en-US"/>
                  </a:p>
                </c:rich>
              </c:tx>
              <c:numFmt formatCode="#,##0" sourceLinked="0"/>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121987893284396"/>
                      <c:h val="9.2006772816845966E-2"/>
                    </c:manualLayout>
                  </c15:layout>
                  <c15:dlblFieldTable/>
                  <c15:showDataLabelsRange val="0"/>
                </c:ext>
                <c:ext xmlns:c16="http://schemas.microsoft.com/office/drawing/2014/chart" uri="{C3380CC4-5D6E-409C-BE32-E72D297353CC}">
                  <c16:uniqueId val="{00000001-6F40-439B-A0FF-A43C829EEE80}"/>
                </c:ext>
              </c:extLst>
            </c:dLbl>
            <c:dLbl>
              <c:idx val="1"/>
              <c:layout>
                <c:manualLayout>
                  <c:x val="2.1470488395402543E-2"/>
                  <c:y val="-7.9549289498602585E-2"/>
                </c:manualLayout>
              </c:layout>
              <c:tx>
                <c:rich>
                  <a:bodyPr/>
                  <a:lstStyle/>
                  <a:p>
                    <a:fld id="{E4DE4709-2088-4745-BC12-B4024B281EE1}" type="CATEGORYNAME">
                      <a:rPr lang="en-US"/>
                      <a:pPr/>
                      <a:t>[CATEGORY NAME]</a:t>
                    </a:fld>
                    <a:r>
                      <a:rPr lang="en-US" baseline="0" dirty="0"/>
                      <a:t>
</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6F40-439B-A0FF-A43C829EEE80}"/>
                </c:ext>
              </c:extLst>
            </c:dLbl>
            <c:numFmt formatCode="#,##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PieDonut!$A$51:$A$52</c:f>
              <c:strCache>
                <c:ptCount val="2"/>
                <c:pt idx="0">
                  <c:v>Infrastrucure &amp; Public Safety</c:v>
                </c:pt>
                <c:pt idx="1">
                  <c:v>Goals 1, 3, 4 &amp; 5</c:v>
                </c:pt>
              </c:strCache>
            </c:strRef>
          </c:cat>
          <c:val>
            <c:numRef>
              <c:f>PieDonut!$B$51:$B$52</c:f>
              <c:numCache>
                <c:formatCode>_("$"* #,##0_);_("$"* \(#,##0\);_("$"* "-"??_);_(@_)</c:formatCode>
                <c:ptCount val="2"/>
                <c:pt idx="0">
                  <c:v>337554483.82999998</c:v>
                </c:pt>
                <c:pt idx="1">
                  <c:v>116445395.67000002</c:v>
                </c:pt>
              </c:numCache>
            </c:numRef>
          </c:val>
          <c:extLst>
            <c:ext xmlns:c16="http://schemas.microsoft.com/office/drawing/2014/chart" uri="{C3380CC4-5D6E-409C-BE32-E72D297353CC}">
              <c16:uniqueId val="{0000000C-6F40-439B-A0FF-A43C829EEE80}"/>
            </c:ext>
          </c:extLst>
        </c:ser>
        <c:dLbls>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9737C-F970-43D1-BBEE-039A0412E47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EDCA490-CDE4-4400-8DFA-67B13D82AF82}">
      <dgm:prSet custT="1"/>
      <dgm:spPr/>
      <dgm:t>
        <a:bodyPr/>
        <a:lstStyle/>
        <a:p>
          <a:pPr algn="ctr"/>
          <a:r>
            <a:rPr lang="en-US" sz="2400" dirty="0">
              <a:latin typeface="Century Gothic" panose="020B0502020202020204" pitchFamily="34" charset="0"/>
              <a:cs typeface="Arial" panose="020B0604020202020204" pitchFamily="34" charset="0"/>
            </a:rPr>
            <a:t>This program has resulted in over </a:t>
          </a:r>
          <a:r>
            <a:rPr lang="en-US" sz="2400" b="1" dirty="0">
              <a:latin typeface="Century Gothic" panose="020B0502020202020204" pitchFamily="34" charset="0"/>
              <a:cs typeface="Arial" panose="020B0604020202020204" pitchFamily="34" charset="0"/>
            </a:rPr>
            <a:t>495 work orders</a:t>
          </a:r>
          <a:r>
            <a:rPr lang="en-US" sz="2400" dirty="0">
              <a:latin typeface="Century Gothic" panose="020B0502020202020204" pitchFamily="34" charset="0"/>
              <a:cs typeface="Arial" panose="020B0604020202020204" pitchFamily="34" charset="0"/>
            </a:rPr>
            <a:t> to maintain the integrity of our Most Traveled Roads. Accomplishments include:</a:t>
          </a:r>
        </a:p>
      </dgm:t>
    </dgm:pt>
    <dgm:pt modelId="{36A28B60-3D85-4598-AFC6-B6F759ED6A85}" type="parTrans" cxnId="{141A7680-75F8-4D7F-BB6C-E49A37CC2C65}">
      <dgm:prSet/>
      <dgm:spPr/>
      <dgm:t>
        <a:bodyPr/>
        <a:lstStyle/>
        <a:p>
          <a:endParaRPr lang="en-US">
            <a:latin typeface="Century Gothic" panose="020B0502020202020204" pitchFamily="34" charset="0"/>
          </a:endParaRPr>
        </a:p>
      </dgm:t>
    </dgm:pt>
    <dgm:pt modelId="{23C35EB6-A2F7-4891-A1DB-2005DF7FDB56}" type="sibTrans" cxnId="{141A7680-75F8-4D7F-BB6C-E49A37CC2C65}">
      <dgm:prSet/>
      <dgm:spPr/>
      <dgm:t>
        <a:bodyPr/>
        <a:lstStyle/>
        <a:p>
          <a:endParaRPr lang="en-US">
            <a:latin typeface="Century Gothic" panose="020B0502020202020204" pitchFamily="34" charset="0"/>
          </a:endParaRPr>
        </a:p>
      </dgm:t>
    </dgm:pt>
    <dgm:pt modelId="{4A48C62B-2555-4AD8-8860-89A70701F1F5}">
      <dgm:prSet custT="1"/>
      <dgm:spPr/>
      <dgm:t>
        <a:bodyPr/>
        <a:lstStyle/>
        <a:p>
          <a:pPr>
            <a:buFontTx/>
            <a:buNone/>
          </a:pPr>
          <a:r>
            <a:rPr lang="en-US" sz="1400">
              <a:latin typeface="Century Gothic" panose="020B0502020202020204" pitchFamily="34" charset="0"/>
            </a:rPr>
            <a:t>				</a:t>
          </a:r>
        </a:p>
      </dgm:t>
    </dgm:pt>
    <dgm:pt modelId="{CFED87F0-1269-4ED2-A99C-7BC04684DCE8}" type="parTrans" cxnId="{FDB304C2-C016-48AE-AC1C-9D9EC8567F7A}">
      <dgm:prSet/>
      <dgm:spPr/>
      <dgm:t>
        <a:bodyPr/>
        <a:lstStyle/>
        <a:p>
          <a:endParaRPr lang="en-US">
            <a:latin typeface="Century Gothic" panose="020B0502020202020204" pitchFamily="34" charset="0"/>
          </a:endParaRPr>
        </a:p>
      </dgm:t>
    </dgm:pt>
    <dgm:pt modelId="{5F44AAC8-08D3-41E8-AC1F-1598687E982B}" type="sibTrans" cxnId="{FDB304C2-C016-48AE-AC1C-9D9EC8567F7A}">
      <dgm:prSet/>
      <dgm:spPr/>
      <dgm:t>
        <a:bodyPr/>
        <a:lstStyle/>
        <a:p>
          <a:endParaRPr lang="en-US">
            <a:latin typeface="Century Gothic" panose="020B0502020202020204" pitchFamily="34" charset="0"/>
          </a:endParaRPr>
        </a:p>
      </dgm:t>
    </dgm:pt>
    <dgm:pt modelId="{224B78A3-37FF-4597-B81D-FEDFDBD1180A}" type="pres">
      <dgm:prSet presAssocID="{4809737C-F970-43D1-BBEE-039A0412E474}" presName="linear" presStyleCnt="0">
        <dgm:presLayoutVars>
          <dgm:animLvl val="lvl"/>
          <dgm:resizeHandles val="exact"/>
        </dgm:presLayoutVars>
      </dgm:prSet>
      <dgm:spPr/>
    </dgm:pt>
    <dgm:pt modelId="{E9709AB6-5354-4D92-A091-26002E447BB3}" type="pres">
      <dgm:prSet presAssocID="{FEDCA490-CDE4-4400-8DFA-67B13D82AF82}" presName="parentText" presStyleLbl="node1" presStyleIdx="0" presStyleCnt="1" custScaleY="234115" custLinFactNeighborY="96009">
        <dgm:presLayoutVars>
          <dgm:chMax val="0"/>
          <dgm:bulletEnabled val="1"/>
        </dgm:presLayoutVars>
      </dgm:prSet>
      <dgm:spPr/>
    </dgm:pt>
    <dgm:pt modelId="{3823E4ED-59FA-4B11-847D-F22E3FFFC20D}" type="pres">
      <dgm:prSet presAssocID="{FEDCA490-CDE4-4400-8DFA-67B13D82AF82}" presName="childText" presStyleLbl="revTx" presStyleIdx="0" presStyleCnt="1">
        <dgm:presLayoutVars>
          <dgm:bulletEnabled val="1"/>
        </dgm:presLayoutVars>
      </dgm:prSet>
      <dgm:spPr/>
    </dgm:pt>
  </dgm:ptLst>
  <dgm:cxnLst>
    <dgm:cxn modelId="{037DD64C-4274-4508-9743-FF06C7884701}" type="presOf" srcId="{4A48C62B-2555-4AD8-8860-89A70701F1F5}" destId="{3823E4ED-59FA-4B11-847D-F22E3FFFC20D}" srcOrd="0" destOrd="0" presId="urn:microsoft.com/office/officeart/2005/8/layout/vList2"/>
    <dgm:cxn modelId="{141A7680-75F8-4D7F-BB6C-E49A37CC2C65}" srcId="{4809737C-F970-43D1-BBEE-039A0412E474}" destId="{FEDCA490-CDE4-4400-8DFA-67B13D82AF82}" srcOrd="0" destOrd="0" parTransId="{36A28B60-3D85-4598-AFC6-B6F759ED6A85}" sibTransId="{23C35EB6-A2F7-4891-A1DB-2005DF7FDB56}"/>
    <dgm:cxn modelId="{EC461F9D-857F-4C65-8A02-7637B073EB98}" type="presOf" srcId="{FEDCA490-CDE4-4400-8DFA-67B13D82AF82}" destId="{E9709AB6-5354-4D92-A091-26002E447BB3}" srcOrd="0" destOrd="0" presId="urn:microsoft.com/office/officeart/2005/8/layout/vList2"/>
    <dgm:cxn modelId="{01C05FA9-9861-4CCA-96A4-F0BB9A903C25}" type="presOf" srcId="{4809737C-F970-43D1-BBEE-039A0412E474}" destId="{224B78A3-37FF-4597-B81D-FEDFDBD1180A}" srcOrd="0" destOrd="0" presId="urn:microsoft.com/office/officeart/2005/8/layout/vList2"/>
    <dgm:cxn modelId="{FDB304C2-C016-48AE-AC1C-9D9EC8567F7A}" srcId="{FEDCA490-CDE4-4400-8DFA-67B13D82AF82}" destId="{4A48C62B-2555-4AD8-8860-89A70701F1F5}" srcOrd="0" destOrd="0" parTransId="{CFED87F0-1269-4ED2-A99C-7BC04684DCE8}" sibTransId="{5F44AAC8-08D3-41E8-AC1F-1598687E982B}"/>
    <dgm:cxn modelId="{2FAAE4D5-034C-442B-A5AD-780B1B79E25E}" type="presParOf" srcId="{224B78A3-37FF-4597-B81D-FEDFDBD1180A}" destId="{E9709AB6-5354-4D92-A091-26002E447BB3}" srcOrd="0" destOrd="0" presId="urn:microsoft.com/office/officeart/2005/8/layout/vList2"/>
    <dgm:cxn modelId="{AAD8AA4E-C2DD-42FC-AF85-DEFA43B15033}" type="presParOf" srcId="{224B78A3-37FF-4597-B81D-FEDFDBD1180A}" destId="{3823E4ED-59FA-4B11-847D-F22E3FFFC20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09AB6-5354-4D92-A091-26002E447BB3}">
      <dsp:nvSpPr>
        <dsp:cNvPr id="0" name=""/>
        <dsp:cNvSpPr/>
      </dsp:nvSpPr>
      <dsp:spPr>
        <a:xfrm>
          <a:off x="0" y="279739"/>
          <a:ext cx="11503742" cy="6567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entury Gothic" panose="020B0502020202020204" pitchFamily="34" charset="0"/>
              <a:cs typeface="Arial" panose="020B0604020202020204" pitchFamily="34" charset="0"/>
            </a:rPr>
            <a:t>This program has resulted in over </a:t>
          </a:r>
          <a:r>
            <a:rPr lang="en-US" sz="2400" b="1" kern="1200" dirty="0">
              <a:latin typeface="Century Gothic" panose="020B0502020202020204" pitchFamily="34" charset="0"/>
              <a:cs typeface="Arial" panose="020B0604020202020204" pitchFamily="34" charset="0"/>
            </a:rPr>
            <a:t>495 work orders</a:t>
          </a:r>
          <a:r>
            <a:rPr lang="en-US" sz="2400" kern="1200" dirty="0">
              <a:latin typeface="Century Gothic" panose="020B0502020202020204" pitchFamily="34" charset="0"/>
              <a:cs typeface="Arial" panose="020B0604020202020204" pitchFamily="34" charset="0"/>
            </a:rPr>
            <a:t> to maintain the integrity of our Most Traveled Roads. Accomplishments include:</a:t>
          </a:r>
        </a:p>
      </dsp:txBody>
      <dsp:txXfrm>
        <a:off x="32060" y="311799"/>
        <a:ext cx="11439622" cy="592632"/>
      </dsp:txXfrm>
    </dsp:sp>
    <dsp:sp modelId="{3823E4ED-59FA-4B11-847D-F22E3FFFC20D}">
      <dsp:nvSpPr>
        <dsp:cNvPr id="0" name=""/>
        <dsp:cNvSpPr/>
      </dsp:nvSpPr>
      <dsp:spPr>
        <a:xfrm>
          <a:off x="0" y="713129"/>
          <a:ext cx="11503742" cy="2326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244" tIns="17780" rIns="99568" bIns="17780" numCol="1" spcCol="1270" anchor="t" anchorCtr="0">
          <a:noAutofit/>
        </a:bodyPr>
        <a:lstStyle/>
        <a:p>
          <a:pPr marL="114300" lvl="1" indent="-114300" algn="l" defTabSz="622300">
            <a:lnSpc>
              <a:spcPct val="90000"/>
            </a:lnSpc>
            <a:spcBef>
              <a:spcPct val="0"/>
            </a:spcBef>
            <a:spcAft>
              <a:spcPct val="20000"/>
            </a:spcAft>
            <a:buFontTx/>
            <a:buNone/>
          </a:pPr>
          <a:r>
            <a:rPr lang="en-US" sz="1400" kern="1200">
              <a:latin typeface="Century Gothic" panose="020B0502020202020204" pitchFamily="34" charset="0"/>
            </a:rPr>
            <a:t>				</a:t>
          </a:r>
        </a:p>
      </dsp:txBody>
      <dsp:txXfrm>
        <a:off x="0" y="713129"/>
        <a:ext cx="11503742" cy="2326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1FBA74-22EC-6DCD-26D8-E2DCFF9477C1}"/>
              </a:ext>
            </a:extLst>
          </p:cNvPr>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a:extLst>
              <a:ext uri="{FF2B5EF4-FFF2-40B4-BE49-F238E27FC236}">
                <a16:creationId xmlns:a16="http://schemas.microsoft.com/office/drawing/2014/main" id="{68A06B13-BEAA-FB8E-A8BE-3E17A9548698}"/>
              </a:ext>
            </a:extLst>
          </p:cNvPr>
          <p:cNvSpPr>
            <a:spLocks noGrp="1"/>
          </p:cNvSpPr>
          <p:nvPr>
            <p:ph type="dt" sz="quarter" idx="1"/>
          </p:nvPr>
        </p:nvSpPr>
        <p:spPr>
          <a:xfrm>
            <a:off x="3978132" y="0"/>
            <a:ext cx="3043343" cy="467071"/>
          </a:xfrm>
          <a:prstGeom prst="rect">
            <a:avLst/>
          </a:prstGeom>
        </p:spPr>
        <p:txBody>
          <a:bodyPr vert="horz" lIns="93317" tIns="46659" rIns="93317" bIns="46659" rtlCol="0"/>
          <a:lstStyle>
            <a:lvl1pPr algn="r">
              <a:defRPr sz="1200"/>
            </a:lvl1pPr>
          </a:lstStyle>
          <a:p>
            <a:fld id="{67B9E66F-379A-4C42-BCDC-C999E74328E6}" type="datetimeFigureOut">
              <a:rPr lang="en-US" smtClean="0"/>
              <a:t>2/11/2025</a:t>
            </a:fld>
            <a:endParaRPr lang="en-US"/>
          </a:p>
        </p:txBody>
      </p:sp>
      <p:sp>
        <p:nvSpPr>
          <p:cNvPr id="4" name="Footer Placeholder 3">
            <a:extLst>
              <a:ext uri="{FF2B5EF4-FFF2-40B4-BE49-F238E27FC236}">
                <a16:creationId xmlns:a16="http://schemas.microsoft.com/office/drawing/2014/main" id="{62FD8AA8-4DAA-48D4-809E-1F3ED75720C0}"/>
              </a:ext>
            </a:extLst>
          </p:cNvPr>
          <p:cNvSpPr>
            <a:spLocks noGrp="1"/>
          </p:cNvSpPr>
          <p:nvPr>
            <p:ph type="ftr" sz="quarter" idx="2"/>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BD5B84-F228-1FF8-6900-9ECEE93BE8D9}"/>
              </a:ext>
            </a:extLst>
          </p:cNvPr>
          <p:cNvSpPr>
            <a:spLocks noGrp="1"/>
          </p:cNvSpPr>
          <p:nvPr>
            <p:ph type="sldNum" sz="quarter" idx="3"/>
          </p:nvPr>
        </p:nvSpPr>
        <p:spPr>
          <a:xfrm>
            <a:off x="3978132" y="8842030"/>
            <a:ext cx="3043343" cy="467070"/>
          </a:xfrm>
          <a:prstGeom prst="rect">
            <a:avLst/>
          </a:prstGeom>
        </p:spPr>
        <p:txBody>
          <a:bodyPr vert="horz" lIns="93317" tIns="46659" rIns="93317" bIns="46659" rtlCol="0" anchor="b"/>
          <a:lstStyle>
            <a:lvl1pPr algn="r">
              <a:defRPr sz="1200"/>
            </a:lvl1pPr>
          </a:lstStyle>
          <a:p>
            <a:fld id="{0D348BB0-3B74-4133-B5AE-AC6344A2CAA0}" type="slidenum">
              <a:rPr lang="en-US" smtClean="0"/>
              <a:t>‹#›</a:t>
            </a:fld>
            <a:endParaRPr lang="en-US"/>
          </a:p>
        </p:txBody>
      </p:sp>
    </p:spTree>
    <p:extLst>
      <p:ext uri="{BB962C8B-B14F-4D97-AF65-F5344CB8AC3E}">
        <p14:creationId xmlns:p14="http://schemas.microsoft.com/office/powerpoint/2010/main" val="14266103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8C552203-5447-4CEC-A724-E4F8541868F1}" type="datetimeFigureOut">
              <a:rPr lang="en-US" smtClean="0"/>
              <a:t>2/11/2025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BEDAF213-026E-4EFD-B7C0-AE74235EC3F1}" type="slidenum">
              <a:rPr lang="en-US" smtClean="0"/>
              <a:t>‹#›</a:t>
            </a:fld>
            <a:endParaRPr lang="en-US"/>
          </a:p>
        </p:txBody>
      </p:sp>
    </p:spTree>
    <p:extLst>
      <p:ext uri="{BB962C8B-B14F-4D97-AF65-F5344CB8AC3E}">
        <p14:creationId xmlns:p14="http://schemas.microsoft.com/office/powerpoint/2010/main" val="2010741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dlandtexas.gov/1295/Download-SeeClickFix-to-your-Smartphon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Finance team will update throughout the year, but wanted to highlight today how City is invested in infrastructure and public safety, the </a:t>
            </a:r>
            <a:r>
              <a:rPr lang="en-US" b="1" dirty="0"/>
              <a:t>basic services </a:t>
            </a:r>
            <a:r>
              <a:rPr lang="en-US" dirty="0"/>
              <a:t>a City provides to the citizens. </a:t>
            </a:r>
          </a:p>
        </p:txBody>
      </p:sp>
      <p:sp>
        <p:nvSpPr>
          <p:cNvPr id="4" name="Slide Number Placeholder 3"/>
          <p:cNvSpPr>
            <a:spLocks noGrp="1"/>
          </p:cNvSpPr>
          <p:nvPr>
            <p:ph type="sldNum" sz="quarter" idx="5"/>
          </p:nvPr>
        </p:nvSpPr>
        <p:spPr/>
        <p:txBody>
          <a:bodyPr/>
          <a:lstStyle/>
          <a:p>
            <a:fld id="{BEDAF213-026E-4EFD-B7C0-AE74235EC3F1}" type="slidenum">
              <a:rPr lang="en-US" smtClean="0"/>
              <a:t>1</a:t>
            </a:fld>
            <a:endParaRPr lang="en-US" dirty="0"/>
          </a:p>
        </p:txBody>
      </p:sp>
    </p:spTree>
    <p:extLst>
      <p:ext uri="{BB962C8B-B14F-4D97-AF65-F5344CB8AC3E}">
        <p14:creationId xmlns:p14="http://schemas.microsoft.com/office/powerpoint/2010/main" val="21526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200" dirty="0">
                <a:solidFill>
                  <a:prstClr val="black"/>
                </a:solidFill>
                <a:latin typeface="Century Gothic" panose="020B0502020202020204" pitchFamily="34" charset="0"/>
              </a:rPr>
              <a:t>Total Capital Needs Solid Waste </a:t>
            </a:r>
            <a:r>
              <a:rPr lang="en-US" sz="1200" b="1" dirty="0">
                <a:solidFill>
                  <a:prstClr val="black"/>
                </a:solidFill>
                <a:latin typeface="Century Gothic" panose="020B0502020202020204" pitchFamily="34" charset="0"/>
              </a:rPr>
              <a:t>40,000,00</a:t>
            </a:r>
          </a:p>
          <a:p>
            <a:pPr defTabSz="915772">
              <a:defRPr/>
            </a:pPr>
            <a:r>
              <a:rPr lang="en-US" sz="1200" b="1" i="1" dirty="0">
                <a:solidFill>
                  <a:schemeClr val="accent1">
                    <a:lumMod val="75000"/>
                  </a:schemeClr>
                </a:solidFill>
                <a:highlight>
                  <a:srgbClr val="C0C0C0"/>
                </a:highlight>
                <a:latin typeface="Arial" panose="020B0604020202020204" pitchFamily="34" charset="0"/>
                <a:cs typeface="Arial" panose="020B0604020202020204" pitchFamily="34" charset="0"/>
              </a:rPr>
              <a:t>18 Million 2024 Certificates of Obligation will fund Needs = $40 Million </a:t>
            </a:r>
          </a:p>
          <a:p>
            <a:pPr defTabSz="915772">
              <a:defRPr/>
            </a:pPr>
            <a:endParaRPr lang="en-US" sz="1200" b="1" i="1" dirty="0">
              <a:solidFill>
                <a:schemeClr val="accent1">
                  <a:lumMod val="75000"/>
                </a:schemeClr>
              </a:solidFill>
              <a:highlight>
                <a:srgbClr val="C0C0C0"/>
              </a:highlight>
              <a:latin typeface="Arial" panose="020B0604020202020204" pitchFamily="34" charset="0"/>
              <a:cs typeface="Arial" panose="020B0604020202020204" pitchFamily="34" charset="0"/>
            </a:endParaRPr>
          </a:p>
          <a:p>
            <a:pPr defTabSz="915772">
              <a:defRPr/>
            </a:pPr>
            <a:r>
              <a:rPr lang="en-US" sz="1200" b="1" i="1" dirty="0">
                <a:solidFill>
                  <a:schemeClr val="tx2">
                    <a:lumMod val="75000"/>
                    <a:lumOff val="25000"/>
                  </a:schemeClr>
                </a:solidFill>
                <a:highlight>
                  <a:srgbClr val="C0C0C0"/>
                </a:highlight>
                <a:latin typeface="Arial" panose="020B0604020202020204" pitchFamily="34" charset="0"/>
                <a:cs typeface="Arial" panose="020B0604020202020204" pitchFamily="34" charset="0"/>
              </a:rPr>
              <a:t>Includes state mandates</a:t>
            </a:r>
          </a:p>
          <a:p>
            <a:pPr defTabSz="915772">
              <a:defRPr/>
            </a:pPr>
            <a:endParaRPr lang="en-US" sz="1200" b="1" dirty="0">
              <a:solidFill>
                <a:prstClr val="black"/>
              </a:solidFill>
              <a:latin typeface="Century Gothic" panose="020B0502020202020204" pitchFamily="34" charset="0"/>
            </a:endParaRPr>
          </a:p>
          <a:p>
            <a:pPr defTabSz="915772">
              <a:defRPr/>
            </a:pPr>
            <a:r>
              <a:rPr lang="en-US" sz="1200" b="1" dirty="0">
                <a:solidFill>
                  <a:prstClr val="black"/>
                </a:solidFill>
                <a:latin typeface="Century Gothic" panose="020B0502020202020204" pitchFamily="34" charset="0"/>
              </a:rPr>
              <a:t>2024 CO ISSUANCE OF $18 Million</a:t>
            </a:r>
          </a:p>
          <a:p>
            <a:pPr defTabSz="915772">
              <a:lnSpc>
                <a:spcPct val="107000"/>
              </a:lnSpc>
              <a:spcAft>
                <a:spcPts val="801"/>
              </a:spcAft>
              <a:defRPr/>
            </a:pPr>
            <a:r>
              <a:rPr lang="en-US" sz="1200" b="1" dirty="0">
                <a:solidFill>
                  <a:srgbClr val="4472C4">
                    <a:lumMod val="75000"/>
                  </a:srgbClr>
                </a:solidFill>
                <a:latin typeface="Calibri" panose="020F0502020204030204" pitchFamily="34" charset="0"/>
                <a:ea typeface="Calibri" panose="020F0502020204030204" pitchFamily="34" charset="0"/>
                <a:cs typeface="Times New Roman" panose="02020603050405020304" pitchFamily="18" charset="0"/>
              </a:rPr>
              <a:t>Landfill Gas Flare System:</a:t>
            </a:r>
          </a:p>
          <a:p>
            <a:pPr marL="343414" indent="-343414" defTabSz="915772">
              <a:lnSpc>
                <a:spcPct val="107000"/>
              </a:lnSpc>
              <a:buFont typeface="Symbol" panose="05050102010706020507" pitchFamily="18" charset="2"/>
              <a:buChar char=""/>
              <a:defRPr/>
            </a:pP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Federal emission guidelines require existing landfills to calculate the annual non-methane organic compounds (NMOC) emission rate.  The NMOC emission rate is required until emissions surpass 34 Mg/Yr.  Once the emission rate surpasses 34 Mg/Yr. The landfill must construct a gas control system to manage the landfill gas. </a:t>
            </a: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City of Midland Landfill is expected to exceed 34 Mg/yr. in 2025. Unfunded Mandate</a:t>
            </a:r>
          </a:p>
          <a:p>
            <a:pPr marL="744064" lvl="1" indent="-286179" defTabSz="915772">
              <a:lnSpc>
                <a:spcPct val="107000"/>
              </a:lnSpc>
              <a:buFont typeface="Courier New" panose="02070309020205020404" pitchFamily="49" charset="0"/>
              <a:buChar char="o"/>
              <a:defRPr/>
            </a:pPr>
            <a:r>
              <a:rPr lang="en-US" sz="12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Estimated Engineering and Gas Flare System Construction Costs: $5,500,000</a:t>
            </a:r>
            <a:endPar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10</a:t>
            </a:fld>
            <a:endParaRPr lang="en-US"/>
          </a:p>
        </p:txBody>
      </p:sp>
    </p:spTree>
    <p:extLst>
      <p:ext uri="{BB962C8B-B14F-4D97-AF65-F5344CB8AC3E}">
        <p14:creationId xmlns:p14="http://schemas.microsoft.com/office/powerpoint/2010/main" val="2044838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DAF213-026E-4EFD-B7C0-AE74235EC3F1}" type="slidenum">
              <a:rPr lang="en-US" smtClean="0"/>
              <a:t>11</a:t>
            </a:fld>
            <a:endParaRPr lang="en-US"/>
          </a:p>
        </p:txBody>
      </p:sp>
    </p:spTree>
    <p:extLst>
      <p:ext uri="{BB962C8B-B14F-4D97-AF65-F5344CB8AC3E}">
        <p14:creationId xmlns:p14="http://schemas.microsoft.com/office/powerpoint/2010/main" val="2194684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DB886-69B8-5423-52B0-7E5D6E6AB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3A5E3-3FF1-9311-26CF-52B24BBB1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834F6E-64F9-E022-854E-D3119CDDA34C}"/>
              </a:ext>
            </a:extLst>
          </p:cNvPr>
          <p:cNvSpPr>
            <a:spLocks noGrp="1"/>
          </p:cNvSpPr>
          <p:nvPr>
            <p:ph type="body" idx="1"/>
          </p:nvPr>
        </p:nvSpPr>
        <p:spPr/>
        <p:txBody>
          <a:bodyPr/>
          <a:lstStyle/>
          <a:p>
            <a:r>
              <a:rPr lang="en-US" dirty="0"/>
              <a:t>11 million CO Bond from 2024- Highlighted Projects</a:t>
            </a:r>
          </a:p>
          <a:p>
            <a:endParaRPr lang="en-US" dirty="0"/>
          </a:p>
          <a:p>
            <a:r>
              <a:rPr lang="en-US" dirty="0"/>
              <a:t>Hogan Golf course isn’t new infrastructure, but more about maintaining our current infrastructure.  Capital improvements needed here and budget 11 mill currently.</a:t>
            </a:r>
          </a:p>
          <a:p>
            <a:endParaRPr lang="en-US" dirty="0"/>
          </a:p>
        </p:txBody>
      </p:sp>
      <p:sp>
        <p:nvSpPr>
          <p:cNvPr id="4" name="Slide Number Placeholder 3">
            <a:extLst>
              <a:ext uri="{FF2B5EF4-FFF2-40B4-BE49-F238E27FC236}">
                <a16:creationId xmlns:a16="http://schemas.microsoft.com/office/drawing/2014/main" id="{B0BC410A-7782-F1EA-8933-58CFA97F43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2642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Adds to our Infrastructure – renovating existing infrastructure.</a:t>
            </a:r>
          </a:p>
          <a:p>
            <a:endParaRPr lang="en-US" dirty="0"/>
          </a:p>
          <a:p>
            <a:pPr marL="0" marR="0"/>
            <a:r>
              <a:rPr lang="en-US" sz="1800" dirty="0">
                <a:effectLst/>
                <a:latin typeface="inherit"/>
                <a:ea typeface="Aptos" panose="020B0004020202020204" pitchFamily="34" charset="0"/>
                <a:cs typeface="Aptos" panose="020B0004020202020204" pitchFamily="34" charset="0"/>
              </a:rPr>
              <a:t>Beal Foundation: $10M</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Scharbauer Foundation: $5M (spray park)</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Exxon Mobile: $1.75M (playground &amp; naming rights)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Warren Equipment: $50k (pending approval)</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TOTAL Raised: $16.8M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inherit"/>
                <a:ea typeface="Aptos" panose="020B0004020202020204" pitchFamily="34" charset="0"/>
                <a:cs typeface="Aptos" panose="020B0004020202020204" pitchFamily="34" charset="0"/>
              </a:rPr>
              <a:t>Excellent public-private partnership thanks to Council fund raising help!</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1800" dirty="0">
                <a:effectLst/>
                <a:latin typeface="Aptos" panose="020B0004020202020204" pitchFamily="34" charset="0"/>
                <a:ea typeface="Aptos" panose="020B0004020202020204" pitchFamily="34" charset="0"/>
                <a:cs typeface="Aptos" panose="020B00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0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City investing in public safety officers, finding a cash solution to fund benefits and retirement for Fire Fighter Retirement Review Board, and ensure future of the fund with ADC.</a:t>
            </a:r>
          </a:p>
          <a:p>
            <a:pPr defTabSz="915772">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15772">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We have already mentioned the cash resolution of the Fire Fighter Retirement Fund.  Both the Firefighters and the City have worked together and taken steps toward this solution: firefighters made plan changes and the City increased contributions by 2%, changes made January 1, 2024.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7721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06E3E-B5D4-6889-A811-E569F505D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483731-041D-61CA-8420-03D5EDB3AE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2EBE3-318D-AE2B-859A-820172E3018C}"/>
              </a:ext>
            </a:extLst>
          </p:cNvPr>
          <p:cNvSpPr>
            <a:spLocks noGrp="1"/>
          </p:cNvSpPr>
          <p:nvPr>
            <p:ph type="body" idx="1"/>
          </p:nvPr>
        </p:nvSpPr>
        <p:spPr/>
        <p:txBody>
          <a:bodyPr/>
          <a:lstStyle/>
          <a:p>
            <a:pPr defTabSz="915772">
              <a:defRPr/>
            </a:pPr>
            <a:r>
              <a:rPr lang="en-US" sz="2000" b="1" dirty="0">
                <a:solidFill>
                  <a:prstClr val="black"/>
                </a:solidFill>
                <a:latin typeface="Century Gothic" panose="020B0502020202020204" pitchFamily="34" charset="0"/>
              </a:rPr>
              <a:t>$454.7 million is the investment to upgrade and provide new infrastructure in Midland. Our budget reflects where our priorities lie. …  </a:t>
            </a:r>
          </a:p>
          <a:p>
            <a:pPr defTabSz="915772">
              <a:defRPr/>
            </a:pPr>
            <a:endParaRPr lang="en-US" sz="2000" b="1" dirty="0">
              <a:solidFill>
                <a:prstClr val="black"/>
              </a:solidFill>
              <a:latin typeface="Century Gothic" panose="020B0502020202020204" pitchFamily="34" charset="0"/>
            </a:endParaRPr>
          </a:p>
          <a:p>
            <a:pPr defTabSz="915772">
              <a:defRPr/>
            </a:pPr>
            <a:endParaRPr lang="en-US" sz="2000" b="1" dirty="0">
              <a:solidFill>
                <a:prstClr val="black"/>
              </a:solidFill>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094E3F1F-5F15-6EFB-8BE8-AFAB3CE17D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1221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16</a:t>
            </a:fld>
            <a:endParaRPr lang="en-US" dirty="0"/>
          </a:p>
        </p:txBody>
      </p:sp>
    </p:spTree>
    <p:extLst>
      <p:ext uri="{BB962C8B-B14F-4D97-AF65-F5344CB8AC3E}">
        <p14:creationId xmlns:p14="http://schemas.microsoft.com/office/powerpoint/2010/main" val="3355912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9D71A-603E-AE0D-4778-B2F839208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BDBD0-CFDB-6293-C5AA-9311921DE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FC1FEE-69CF-587B-F932-DFA459084B09}"/>
              </a:ext>
            </a:extLst>
          </p:cNvPr>
          <p:cNvSpPr>
            <a:spLocks noGrp="1"/>
          </p:cNvSpPr>
          <p:nvPr>
            <p:ph type="body" idx="1"/>
          </p:nvPr>
        </p:nvSpPr>
        <p:spPr/>
        <p:txBody>
          <a:bodyPr/>
          <a:lstStyle/>
          <a:p>
            <a:pPr defTabSz="915772">
              <a:defRPr/>
            </a:pPr>
            <a:endParaRPr lang="en-US" b="1" i="0" dirty="0">
              <a:solidFill>
                <a:srgbClr val="0D0D0D"/>
              </a:solidFill>
              <a:effectLst/>
              <a:highlight>
                <a:srgbClr val="FFFFFF"/>
              </a:highlight>
            </a:endParaRPr>
          </a:p>
          <a:p>
            <a:endParaRPr lang="en-US" dirty="0"/>
          </a:p>
        </p:txBody>
      </p:sp>
      <p:sp>
        <p:nvSpPr>
          <p:cNvPr id="4" name="Slide Number Placeholder 3">
            <a:extLst>
              <a:ext uri="{FF2B5EF4-FFF2-40B4-BE49-F238E27FC236}">
                <a16:creationId xmlns:a16="http://schemas.microsoft.com/office/drawing/2014/main" id="{138F7727-C13E-51AD-A874-FEBE36BDE25E}"/>
              </a:ext>
            </a:extLst>
          </p:cNvPr>
          <p:cNvSpPr>
            <a:spLocks noGrp="1"/>
          </p:cNvSpPr>
          <p:nvPr>
            <p:ph type="sldNum" sz="quarter" idx="5"/>
          </p:nvPr>
        </p:nvSpPr>
        <p:spPr/>
        <p:txBody>
          <a:bodyPr/>
          <a:lstStyle/>
          <a:p>
            <a:fld id="{CD8BE258-DF5A-47FB-938F-B817B0E49AFD}" type="slidenum">
              <a:rPr lang="en-US" smtClean="0"/>
              <a:t>17</a:t>
            </a:fld>
            <a:endParaRPr lang="en-US"/>
          </a:p>
        </p:txBody>
      </p:sp>
    </p:spTree>
    <p:extLst>
      <p:ext uri="{BB962C8B-B14F-4D97-AF65-F5344CB8AC3E}">
        <p14:creationId xmlns:p14="http://schemas.microsoft.com/office/powerpoint/2010/main" val="2124903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cs typeface="Times New Roman" panose="02020603050405020304" pitchFamily="18" charset="0"/>
              </a:rPr>
              <a:t>INFRASTRUCTURE:  The $100M road bond, which was passed in a 2017 public vote, is finally in its last stages.  24 out of 26 roads have been completed, leaving Main St and Garfield. </a:t>
            </a:r>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18</a:t>
            </a:fld>
            <a:endParaRPr lang="en-US" dirty="0"/>
          </a:p>
        </p:txBody>
      </p:sp>
    </p:spTree>
    <p:extLst>
      <p:ext uri="{BB962C8B-B14F-4D97-AF65-F5344CB8AC3E}">
        <p14:creationId xmlns:p14="http://schemas.microsoft.com/office/powerpoint/2010/main" val="13970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200" b="1" i="0" dirty="0">
                <a:solidFill>
                  <a:srgbClr val="0D0D0D"/>
                </a:solidFill>
                <a:effectLst/>
                <a:highlight>
                  <a:srgbClr val="FFFFFF"/>
                </a:highlight>
              </a:rPr>
              <a:t>Budgeting for Unfunded Mandates from TCEQ</a:t>
            </a:r>
          </a:p>
          <a:p>
            <a:pPr defTabSz="915772">
              <a:defRPr/>
            </a:pPr>
            <a:endParaRPr lang="en-US" sz="1200" b="1" i="0" dirty="0">
              <a:solidFill>
                <a:srgbClr val="0D0D0D"/>
              </a:solidFill>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FY28 $40 Million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permitting, and construction of Sludge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tank at WRF			$10 Million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I Paul Davis Advanced Treatment		</a:t>
            </a: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Million</a:t>
            </a:r>
          </a:p>
          <a:p>
            <a:pPr marL="3486150" marR="0" lvl="7"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Arial" panose="020B0604020202020204" pitchFamily="34" charset="0"/>
              </a:rPr>
              <a:t>$40 Million</a:t>
            </a:r>
          </a:p>
          <a:p>
            <a:pPr defTabSz="915772">
              <a:defRPr/>
            </a:pPr>
            <a:endParaRPr lang="en-US" b="1" i="0" dirty="0">
              <a:solidFill>
                <a:srgbClr val="0D0D0D"/>
              </a:solidFill>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CD8BE258-DF5A-47FB-938F-B817B0E49AFD}" type="slidenum">
              <a:rPr lang="en-US" smtClean="0"/>
              <a:t>19</a:t>
            </a:fld>
            <a:endParaRPr lang="en-US"/>
          </a:p>
        </p:txBody>
      </p:sp>
    </p:spTree>
    <p:extLst>
      <p:ext uri="{BB962C8B-B14F-4D97-AF65-F5344CB8AC3E}">
        <p14:creationId xmlns:p14="http://schemas.microsoft.com/office/powerpoint/2010/main" val="381602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b="1" dirty="0">
                <a:solidFill>
                  <a:schemeClr val="tx2">
                    <a:lumMod val="75000"/>
                    <a:lumOff val="25000"/>
                  </a:schemeClr>
                </a:solidFill>
              </a:rPr>
              <a:t>Prioritizing our Priorities</a:t>
            </a:r>
          </a:p>
          <a:p>
            <a:pPr defTabSz="915772">
              <a:defRPr/>
            </a:pPr>
            <a:r>
              <a:rPr lang="en-US" b="1" dirty="0">
                <a:solidFill>
                  <a:schemeClr val="tx2">
                    <a:lumMod val="75000"/>
                    <a:lumOff val="25000"/>
                  </a:schemeClr>
                </a:solidFill>
              </a:rPr>
              <a:t>We are tying results back to the Strategic Plan goals 2, 5, and 6.</a:t>
            </a:r>
          </a:p>
          <a:p>
            <a:pPr defTabSz="915772">
              <a:defRPr/>
            </a:pPr>
            <a:endParaRPr lang="en-US" b="1" dirty="0">
              <a:solidFill>
                <a:schemeClr val="tx2">
                  <a:lumMod val="75000"/>
                  <a:lumOff val="25000"/>
                </a:schemeClr>
              </a:solidFill>
            </a:endParaRPr>
          </a:p>
          <a:p>
            <a:pPr defTabSz="915772">
              <a:defRPr/>
            </a:pPr>
            <a:r>
              <a:rPr lang="en-US" b="1" dirty="0">
                <a:solidFill>
                  <a:schemeClr val="tx2">
                    <a:lumMod val="75000"/>
                    <a:lumOff val="25000"/>
                  </a:schemeClr>
                </a:solidFill>
              </a:rPr>
              <a:t>Strategic plan set goals for a safe and secure city and to strengthen and sustain our infrastructure</a:t>
            </a:r>
          </a:p>
        </p:txBody>
      </p:sp>
      <p:sp>
        <p:nvSpPr>
          <p:cNvPr id="4" name="Slide Number Placeholder 3"/>
          <p:cNvSpPr>
            <a:spLocks noGrp="1"/>
          </p:cNvSpPr>
          <p:nvPr>
            <p:ph type="sldNum" sz="quarter" idx="5"/>
          </p:nvPr>
        </p:nvSpPr>
        <p:spPr/>
        <p:txBody>
          <a:bodyPr/>
          <a:lstStyle/>
          <a:p>
            <a:fld id="{BEDAF213-026E-4EFD-B7C0-AE74235EC3F1}" type="slidenum">
              <a:rPr lang="en-US" smtClean="0"/>
              <a:t>2</a:t>
            </a:fld>
            <a:endParaRPr lang="en-US" dirty="0"/>
          </a:p>
        </p:txBody>
      </p:sp>
    </p:spTree>
    <p:extLst>
      <p:ext uri="{BB962C8B-B14F-4D97-AF65-F5344CB8AC3E}">
        <p14:creationId xmlns:p14="http://schemas.microsoft.com/office/powerpoint/2010/main" val="718851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20</a:t>
            </a:fld>
            <a:endParaRPr lang="en-US"/>
          </a:p>
        </p:txBody>
      </p:sp>
    </p:spTree>
    <p:extLst>
      <p:ext uri="{BB962C8B-B14F-4D97-AF65-F5344CB8AC3E}">
        <p14:creationId xmlns:p14="http://schemas.microsoft.com/office/powerpoint/2010/main" val="29401460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Fund- Roads and Parks- don’t want to use fund balance or sustain other funds. </a:t>
            </a:r>
          </a:p>
        </p:txBody>
      </p:sp>
      <p:sp>
        <p:nvSpPr>
          <p:cNvPr id="4" name="Slide Number Placeholder 3"/>
          <p:cNvSpPr>
            <a:spLocks noGrp="1"/>
          </p:cNvSpPr>
          <p:nvPr>
            <p:ph type="sldNum" sz="quarter" idx="5"/>
          </p:nvPr>
        </p:nvSpPr>
        <p:spPr/>
        <p:txBody>
          <a:bodyPr/>
          <a:lstStyle/>
          <a:p>
            <a:fld id="{BEDAF213-026E-4EFD-B7C0-AE74235EC3F1}" type="slidenum">
              <a:rPr lang="en-US" smtClean="0"/>
              <a:t>21</a:t>
            </a:fld>
            <a:endParaRPr lang="en-US"/>
          </a:p>
        </p:txBody>
      </p:sp>
    </p:spTree>
    <p:extLst>
      <p:ext uri="{BB962C8B-B14F-4D97-AF65-F5344CB8AC3E}">
        <p14:creationId xmlns:p14="http://schemas.microsoft.com/office/powerpoint/2010/main" val="4256661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1"/>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1"/>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Revenue analysis completed for all Enterprise Funds in order to ensure self-support- update fees</a:t>
            </a:r>
          </a:p>
          <a:p>
            <a:pPr>
              <a:lnSpc>
                <a:spcPct val="107000"/>
              </a:lnSpc>
              <a:spcAft>
                <a:spcPts val="801"/>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Many of our rates under industry standards, call for an increase. </a:t>
            </a:r>
          </a:p>
          <a:p>
            <a:pPr>
              <a:lnSpc>
                <a:spcPct val="107000"/>
              </a:lnSpc>
              <a:spcAft>
                <a:spcPts val="801"/>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New standards put in place for annual increases and contracts with airlines for competitive reasons</a:t>
            </a:r>
          </a:p>
          <a:p>
            <a:pPr>
              <a:lnSpc>
                <a:spcPct val="107000"/>
              </a:lnSpc>
              <a:spcAft>
                <a:spcPts val="801"/>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1"/>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Rate increases to pay for capital needs!</a:t>
            </a:r>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22</a:t>
            </a:fld>
            <a:endParaRPr lang="en-US"/>
          </a:p>
        </p:txBody>
      </p:sp>
    </p:spTree>
    <p:extLst>
      <p:ext uri="{BB962C8B-B14F-4D97-AF65-F5344CB8AC3E}">
        <p14:creationId xmlns:p14="http://schemas.microsoft.com/office/powerpoint/2010/main" val="303661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Times New Roman" panose="02020603050405020304" pitchFamily="18" charset="0"/>
                <a:ea typeface="Aptos" panose="020B0004020202020204" pitchFamily="34" charset="0"/>
                <a:cs typeface="Aptos" panose="020B0004020202020204" pitchFamily="34" charset="0"/>
              </a:rPr>
              <a:t>Because we understand the midland factor and costs of inflation, leaders have been Proactive in Infrastructure planning and partnerships</a:t>
            </a:r>
            <a:r>
              <a:rPr lang="en-US" b="1" dirty="0">
                <a:latin typeface="Aptos" panose="020B0004020202020204" pitchFamily="34" charset="0"/>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Aptos" panose="020B0004020202020204" pitchFamily="34" charset="0"/>
                <a:cs typeface="Aptos" panose="020B0004020202020204" pitchFamily="34" charset="0"/>
              </a:rPr>
              <a:t>To stay ahead of growth, Midland committed an additional $30 million to infrastructure projects, adding to the $400 million already allocated for streets, water, sewer, solid waste, the airport, and recreation facilities. The city’s five-year Cap</a:t>
            </a:r>
            <a:endParaRPr lang="en-US" dirty="0">
              <a:latin typeface="Aptos" panose="020B0004020202020204" pitchFamily="34" charset="0"/>
              <a:ea typeface="Aptos" panose="020B0004020202020204" pitchFamily="34" charset="0"/>
              <a:cs typeface="Aptos" panose="020B0004020202020204" pitchFamily="34" charset="0"/>
            </a:endParaRPr>
          </a:p>
          <a:p>
            <a:endParaRPr lang="en-US" dirty="0"/>
          </a:p>
          <a:p>
            <a:r>
              <a:rPr lang="en-US" dirty="0"/>
              <a:t>Over $15M in Grants for Vision Zero and Wildcatter Trail thanks to our Grant team</a:t>
            </a:r>
          </a:p>
          <a:p>
            <a:endParaRPr lang="en-US" dirty="0">
              <a:solidFill>
                <a:prstClr val="black"/>
              </a:solidFill>
              <a:latin typeface="Century Gothic" panose="020B0502020202020204" pitchFamily="34" charset="0"/>
            </a:endParaRPr>
          </a:p>
          <a:p>
            <a:r>
              <a:rPr lang="en-US" b="1" dirty="0"/>
              <a:t>Continue to utilize these strategies- proactively creating public private partnerships and creative funding these needs. </a:t>
            </a:r>
          </a:p>
        </p:txBody>
      </p:sp>
      <p:sp>
        <p:nvSpPr>
          <p:cNvPr id="4" name="Slide Number Placeholder 3"/>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23</a:t>
            </a:fld>
            <a:endParaRPr lang="en-US">
              <a:solidFill>
                <a:prstClr val="black"/>
              </a:solidFill>
              <a:latin typeface="Aptos" panose="02110004020202020204"/>
            </a:endParaRPr>
          </a:p>
        </p:txBody>
      </p:sp>
    </p:spTree>
    <p:extLst>
      <p:ext uri="{BB962C8B-B14F-4D97-AF65-F5344CB8AC3E}">
        <p14:creationId xmlns:p14="http://schemas.microsoft.com/office/powerpoint/2010/main" val="434818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5772">
              <a:defRPr/>
            </a:pPr>
            <a:fld id="{94828F43-2708-4A6F-AAB1-C2CA6E230251}" type="slidenum">
              <a:rPr lang="en-US">
                <a:solidFill>
                  <a:prstClr val="black"/>
                </a:solidFill>
                <a:latin typeface="Calibri" panose="020F0502020204030204"/>
              </a:rPr>
              <a:pPr defTabSz="915772">
                <a:defRPr/>
              </a:pPr>
              <a:t>24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98214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21118-F453-02CE-12FF-F8C301122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3B179A-E368-59D3-4DF6-A8CE31F0D1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0DA3F1-92C7-E888-58F0-9B57BACE18A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E724E5-EF20-2466-548F-F1B449F40A20}"/>
              </a:ext>
            </a:extLst>
          </p:cNvPr>
          <p:cNvSpPr>
            <a:spLocks noGrp="1"/>
          </p:cNvSpPr>
          <p:nvPr>
            <p:ph type="sldNum" sz="quarter" idx="5"/>
          </p:nvPr>
        </p:nvSpPr>
        <p:spPr/>
        <p:txBody>
          <a:bodyPr/>
          <a:lstStyle/>
          <a:p>
            <a:fld id="{BEDAF213-026E-4EFD-B7C0-AE74235EC3F1}" type="slidenum">
              <a:rPr lang="en-US" smtClean="0"/>
              <a:t>25</a:t>
            </a:fld>
            <a:endParaRPr lang="en-US" dirty="0"/>
          </a:p>
        </p:txBody>
      </p:sp>
    </p:spTree>
    <p:extLst>
      <p:ext uri="{BB962C8B-B14F-4D97-AF65-F5344CB8AC3E}">
        <p14:creationId xmlns:p14="http://schemas.microsoft.com/office/powerpoint/2010/main" val="1794767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 Increase to rate annually</a:t>
            </a:r>
          </a:p>
        </p:txBody>
      </p:sp>
      <p:sp>
        <p:nvSpPr>
          <p:cNvPr id="4" name="Slide Number Placeholder 3"/>
          <p:cNvSpPr>
            <a:spLocks noGrp="1"/>
          </p:cNvSpPr>
          <p:nvPr>
            <p:ph type="sldNum" sz="quarter" idx="5"/>
          </p:nvPr>
        </p:nvSpPr>
        <p:spPr/>
        <p:txBody>
          <a:bodyPr/>
          <a:lstStyle/>
          <a:p>
            <a:fld id="{BEDAF213-026E-4EFD-B7C0-AE74235EC3F1}" type="slidenum">
              <a:rPr lang="en-US" smtClean="0"/>
              <a:t>26</a:t>
            </a:fld>
            <a:endParaRPr lang="en-US" dirty="0"/>
          </a:p>
        </p:txBody>
      </p:sp>
    </p:spTree>
    <p:extLst>
      <p:ext uri="{BB962C8B-B14F-4D97-AF65-F5344CB8AC3E}">
        <p14:creationId xmlns:p14="http://schemas.microsoft.com/office/powerpoint/2010/main" val="3394186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ABF1E-843B-7C79-D930-CFFF9EA290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121E0-C629-156D-4515-A1B6FE9D9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8859F-C032-820E-231C-43787A2BA850}"/>
              </a:ext>
            </a:extLst>
          </p:cNvPr>
          <p:cNvSpPr>
            <a:spLocks noGrp="1"/>
          </p:cNvSpPr>
          <p:nvPr>
            <p:ph type="body" idx="1"/>
          </p:nvPr>
        </p:nvSpPr>
        <p:spPr/>
        <p:txBody>
          <a:bodyPr/>
          <a:lstStyle/>
          <a:p>
            <a:r>
              <a:rPr lang="en-US" b="1" dirty="0"/>
              <a:t>Focus on Public Safety- In FY2024 </a:t>
            </a:r>
          </a:p>
          <a:p>
            <a:pPr marL="228943" indent="-228943">
              <a:buAutoNum type="arabicPeriod"/>
            </a:pPr>
            <a:r>
              <a:rPr lang="en-US" b="1" dirty="0"/>
              <a:t>5% increase to base pay: $1.2 M</a:t>
            </a:r>
          </a:p>
          <a:p>
            <a:pPr marL="228943" indent="-228943">
              <a:buAutoNum type="arabicPeriod" startAt="2"/>
            </a:pPr>
            <a:r>
              <a:rPr lang="en-US" b="1" dirty="0"/>
              <a:t>13 Positions added: $1.0M</a:t>
            </a:r>
          </a:p>
          <a:p>
            <a:pPr marL="228943" indent="-228943">
              <a:buAutoNum type="arabicPeriod" startAt="2"/>
            </a:pPr>
            <a:endParaRPr lang="en-US" b="1" dirty="0"/>
          </a:p>
          <a:p>
            <a:pPr>
              <a:lnSpc>
                <a:spcPct val="107000"/>
              </a:lnSpc>
              <a:spcAft>
                <a:spcPts val="801"/>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FIRE – received a 5% step increase; 13 positions were added to address growth and improved response times.  Firefighter pay has also been reviewed against other Cities and a comprehensive pay adjustment is being considered by management.   </a:t>
            </a:r>
          </a:p>
          <a:p>
            <a:pPr>
              <a:lnSpc>
                <a:spcPct val="107000"/>
              </a:lnSpc>
              <a:spcAft>
                <a:spcPts val="801"/>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15772">
              <a:lnSpc>
                <a:spcPct val="107000"/>
              </a:lnSpc>
              <a:spcAft>
                <a:spcPts val="801"/>
              </a:spcAft>
            </a:pPr>
            <a:r>
              <a:rPr lang="en-US" sz="1800" dirty="0">
                <a:solidFill>
                  <a:prstClr val="black"/>
                </a:solidFill>
                <a:latin typeface="Century Gothic" panose="020B0502020202020204" pitchFamily="34" charset="0"/>
              </a:rPr>
              <a:t>PROVIDING FOR GROWTH AND IMPROVED RESPONSE TIMES</a:t>
            </a:r>
          </a:p>
          <a:p>
            <a:pPr>
              <a:lnSpc>
                <a:spcPct val="107000"/>
              </a:lnSpc>
              <a:spcAft>
                <a:spcPts val="801"/>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C38B949-3FB7-D8D4-5BD5-F6B6899E3DA9}"/>
              </a:ext>
            </a:extLst>
          </p:cNvPr>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27</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10055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MILLION DEFERRED NEEDS IN BUDGET 24-25</a:t>
            </a:r>
          </a:p>
          <a:p>
            <a:r>
              <a:rPr lang="en-US" dirty="0"/>
              <a:t>Making your priorities a priority </a:t>
            </a:r>
          </a:p>
          <a:p>
            <a:endParaRPr lang="en-US" dirty="0"/>
          </a:p>
          <a:p>
            <a:pPr defTabSz="915772">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This shows the Council approved budgets for 2023 and 2024 as broken down by Strategic Goal categories.  The highest increase year over year was in Public Safety at 15.3% with Economic development second at 13% increase.  Looking at the funding of the priorities as a percentage of total of the General Fund, Public safety is 57 and 58% respectively, with infrastructure second at 18% of the whole for each year.</a:t>
            </a:r>
          </a:p>
          <a:p>
            <a:pPr defTabSz="915772">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15772">
              <a:defRPr/>
            </a:pPr>
            <a:r>
              <a:rPr lang="en-US" sz="1800" dirty="0">
                <a:latin typeface="Calibri" panose="020F0502020204030204" pitchFamily="34" charset="0"/>
                <a:ea typeface="Calibri" panose="020F0502020204030204" pitchFamily="34" charset="0"/>
                <a:cs typeface="Times New Roman" panose="02020603050405020304" pitchFamily="18" charset="0"/>
              </a:rPr>
              <a:t>Recruiting an excellent workforce has been addressed by making Human Resources a higher priority, and repurposing vacancies to add strategic positions imperative to carry out the Strategic Plan</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28</a:t>
            </a:fld>
            <a:endParaRPr lang="en-US" dirty="0"/>
          </a:p>
        </p:txBody>
      </p:sp>
    </p:spTree>
    <p:extLst>
      <p:ext uri="{BB962C8B-B14F-4D97-AF65-F5344CB8AC3E}">
        <p14:creationId xmlns:p14="http://schemas.microsoft.com/office/powerpoint/2010/main" val="3956843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8BE258-DF5A-47FB-938F-B817B0E49AFD}" type="slidenum">
              <a:rPr lang="en-US" smtClean="0"/>
              <a:t>29</a:t>
            </a:fld>
            <a:endParaRPr lang="en-US" dirty="0"/>
          </a:p>
        </p:txBody>
      </p:sp>
    </p:spTree>
    <p:extLst>
      <p:ext uri="{BB962C8B-B14F-4D97-AF65-F5344CB8AC3E}">
        <p14:creationId xmlns:p14="http://schemas.microsoft.com/office/powerpoint/2010/main" val="418121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800" b="0" kern="100" dirty="0">
                <a:latin typeface="Calibri" panose="020F0502020204030204" pitchFamily="34" charset="0"/>
                <a:ea typeface="Calibri" panose="020F0502020204030204" pitchFamily="34" charset="0"/>
                <a:cs typeface="Times New Roman" panose="02020603050405020304" pitchFamily="18" charset="0"/>
              </a:rPr>
              <a:t>Goal 5-Maintain financial transparency we have improved our processes. </a:t>
            </a:r>
          </a:p>
          <a:p>
            <a:pPr defTabSz="915772">
              <a:defRPr/>
            </a:pPr>
            <a:r>
              <a:rPr lang="en-US" sz="1800" b="0" kern="100" dirty="0">
                <a:latin typeface="Calibri" panose="020F0502020204030204" pitchFamily="34" charset="0"/>
                <a:ea typeface="Calibri" panose="020F0502020204030204" pitchFamily="34" charset="0"/>
                <a:cs typeface="Times New Roman" panose="02020603050405020304" pitchFamily="18" charset="0"/>
              </a:rPr>
              <a:t>The strategic plan that you Council develops guides us to develop our CIP and operational needs.  </a:t>
            </a:r>
          </a:p>
          <a:p>
            <a:pPr defTabSz="915772">
              <a:defRPr/>
            </a:pPr>
            <a:r>
              <a:rPr lang="en-US" sz="1800" b="0" kern="100" dirty="0">
                <a:latin typeface="Calibri" panose="020F0502020204030204" pitchFamily="34" charset="0"/>
                <a:ea typeface="Calibri" panose="020F0502020204030204" pitchFamily="34" charset="0"/>
                <a:cs typeface="Times New Roman" panose="02020603050405020304" pitchFamily="18" charset="0"/>
              </a:rPr>
              <a:t>Annually, we develop a </a:t>
            </a:r>
            <a:r>
              <a:rPr lang="en-US" sz="1800" b="0" kern="100" dirty="0" err="1">
                <a:latin typeface="Calibri" panose="020F0502020204030204" pitchFamily="34" charset="0"/>
                <a:ea typeface="Calibri" panose="020F0502020204030204" pitchFamily="34" charset="0"/>
                <a:cs typeface="Times New Roman" panose="02020603050405020304" pitchFamily="18" charset="0"/>
              </a:rPr>
              <a:t>prosposed</a:t>
            </a:r>
            <a:r>
              <a:rPr lang="en-US" sz="1800" b="0" kern="100" dirty="0">
                <a:latin typeface="Calibri" panose="020F0502020204030204" pitchFamily="34" charset="0"/>
                <a:ea typeface="Calibri" panose="020F0502020204030204" pitchFamily="34" charset="0"/>
                <a:cs typeface="Times New Roman" panose="02020603050405020304" pitchFamily="18" charset="0"/>
              </a:rPr>
              <a:t> budget, and individually brief the council.  You provide input and we incorporate your input.  </a:t>
            </a:r>
          </a:p>
          <a:p>
            <a:pPr defTabSz="915772">
              <a:defRPr/>
            </a:pPr>
            <a:r>
              <a:rPr lang="en-US" sz="1800" b="0" kern="100" dirty="0">
                <a:latin typeface="Calibri" panose="020F0502020204030204" pitchFamily="34" charset="0"/>
                <a:ea typeface="Calibri" panose="020F0502020204030204" pitchFamily="34" charset="0"/>
                <a:cs typeface="Times New Roman" panose="02020603050405020304" pitchFamily="18" charset="0"/>
              </a:rPr>
              <a:t>Five year forecasts were provided, showing real data from the most recent years and using regression analysis to provide a forecast of expenses and revenue</a:t>
            </a:r>
          </a:p>
          <a:p>
            <a:pPr defTabSz="915772">
              <a:defRPr/>
            </a:pPr>
            <a:r>
              <a:rPr lang="en-US" sz="1200" b="1" dirty="0"/>
              <a:t>Looking at growth</a:t>
            </a:r>
            <a:r>
              <a:rPr lang="en-US" sz="1200" dirty="0"/>
              <a:t>, departments prepare a capital improvement plan and needs. </a:t>
            </a:r>
          </a:p>
          <a:p>
            <a:pPr defTabSz="915772">
              <a:defRPr/>
            </a:pPr>
            <a:endParaRPr lang="en-US" sz="1200" dirty="0"/>
          </a:p>
          <a:p>
            <a:pPr defTabSz="915772">
              <a:defRPr/>
            </a:pPr>
            <a:endParaRPr lang="en-US" sz="1200" dirty="0"/>
          </a:p>
          <a:p>
            <a:pPr defTabSz="915772">
              <a:defRPr/>
            </a:pPr>
            <a:r>
              <a:rPr lang="en-US" sz="1200" dirty="0"/>
              <a:t>The council developed a strategic plan that assisted to guide the city departments in development of goals and the actions needed to meet the vision. </a:t>
            </a:r>
            <a:r>
              <a:rPr lang="en-US" sz="1200" kern="100" dirty="0">
                <a:latin typeface="Calibri" panose="020F0502020204030204" pitchFamily="34" charset="0"/>
                <a:ea typeface="Calibri" panose="020F0502020204030204" pitchFamily="34" charset="0"/>
                <a:cs typeface="Times New Roman" panose="02020603050405020304" pitchFamily="18" charset="0"/>
              </a:rPr>
              <a:t> </a:t>
            </a:r>
          </a:p>
          <a:p>
            <a:pPr defTabSz="915772">
              <a:defRPr/>
            </a:pP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defTabSz="915772">
              <a:buAutoNum type="arabicPeriod"/>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Each council member was provided with a budget briefing session and input was incorporated into budget- </a:t>
            </a:r>
            <a:r>
              <a:rPr lang="en-US" sz="1200" b="1" kern="100" dirty="0">
                <a:latin typeface="Calibri" panose="020F0502020204030204" pitchFamily="34" charset="0"/>
                <a:ea typeface="Calibri" panose="020F0502020204030204" pitchFamily="34" charset="0"/>
                <a:cs typeface="Times New Roman" panose="02020603050405020304" pitchFamily="18" charset="0"/>
              </a:rPr>
              <a:t>in alignment with Strategic Plan. </a:t>
            </a:r>
          </a:p>
          <a:p>
            <a:pPr marL="342900" indent="-342900" defTabSz="915772">
              <a:buAutoNum type="arabicPeriod"/>
              <a:defRPr/>
            </a:pPr>
            <a:r>
              <a:rPr lang="en-US" sz="1200" b="1" kern="100" dirty="0">
                <a:latin typeface="Calibri" panose="020F0502020204030204" pitchFamily="34" charset="0"/>
                <a:ea typeface="Calibri" panose="020F0502020204030204" pitchFamily="34" charset="0"/>
                <a:cs typeface="Times New Roman" panose="02020603050405020304" pitchFamily="18" charset="0"/>
              </a:rPr>
              <a:t>Five year forecasts were provided</a:t>
            </a:r>
            <a:r>
              <a:rPr lang="en-US" sz="1200" kern="100" dirty="0">
                <a:latin typeface="Calibri" panose="020F0502020204030204" pitchFamily="34" charset="0"/>
                <a:ea typeface="Calibri" panose="020F0502020204030204" pitchFamily="34" charset="0"/>
                <a:cs typeface="Times New Roman" panose="02020603050405020304" pitchFamily="18" charset="0"/>
              </a:rPr>
              <a:t>, showing real data from the most recent years and using regression analysis to provide a forecast of expenses and revenue. </a:t>
            </a:r>
          </a:p>
          <a:p>
            <a:pPr marL="342900" indent="-342900" defTabSz="915772">
              <a:buAutoNum type="arabicPeriod"/>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Not a scare tactic- the revenue can shift but this shows what it would look like unaltered. </a:t>
            </a:r>
          </a:p>
          <a:p>
            <a:pPr marL="342900" indent="-342900" defTabSz="915772">
              <a:buAutoNum type="arabicPeriod"/>
              <a:defRPr/>
            </a:pPr>
            <a:r>
              <a:rPr lang="en-US" sz="1200" kern="100" dirty="0">
                <a:latin typeface="Calibri" panose="020F0502020204030204" pitchFamily="34" charset="0"/>
                <a:ea typeface="Calibri" panose="020F0502020204030204" pitchFamily="34" charset="0"/>
                <a:cs typeface="Times New Roman" panose="02020603050405020304" pitchFamily="18" charset="0"/>
              </a:rPr>
              <a:t>Five year capital improvement plans were provided by each of our basic services and enterprise funds, with a list of needs. </a:t>
            </a:r>
          </a:p>
        </p:txBody>
      </p:sp>
      <p:sp>
        <p:nvSpPr>
          <p:cNvPr id="4" name="Slide Number Placeholder 3"/>
          <p:cNvSpPr>
            <a:spLocks noGrp="1"/>
          </p:cNvSpPr>
          <p:nvPr>
            <p:ph type="sldNum" sz="quarter" idx="5"/>
          </p:nvPr>
        </p:nvSpPr>
        <p:spPr/>
        <p:txBody>
          <a:bodyPr/>
          <a:lstStyle/>
          <a:p>
            <a:fld id="{BEDAF213-026E-4EFD-B7C0-AE74235EC3F1}" type="slidenum">
              <a:rPr lang="en-US" smtClean="0"/>
              <a:t>3</a:t>
            </a:fld>
            <a:endParaRPr lang="en-US" dirty="0"/>
          </a:p>
        </p:txBody>
      </p:sp>
    </p:spTree>
    <p:extLst>
      <p:ext uri="{BB962C8B-B14F-4D97-AF65-F5344CB8AC3E}">
        <p14:creationId xmlns:p14="http://schemas.microsoft.com/office/powerpoint/2010/main" val="246093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July 2024 to December 2024</a:t>
            </a:r>
          </a:p>
          <a:p>
            <a:endParaRPr lang="en-US" dirty="0"/>
          </a:p>
          <a:p>
            <a:pPr defTabSz="915772"/>
            <a:r>
              <a:rPr lang="en-US" dirty="0"/>
              <a:t>Investment of Personnel- Snow used current resources and personnel to restructure how to target these dangerous intersections</a:t>
            </a:r>
          </a:p>
          <a:p>
            <a:pPr defTabSz="915772"/>
            <a:endParaRPr lang="en-US" dirty="0"/>
          </a:p>
          <a:p>
            <a:pPr defTabSz="915772"/>
            <a:r>
              <a:rPr lang="en-US" dirty="0"/>
              <a:t>Safe Passage Initiative – began July 2024.  Decline in number of crashes since implementation. </a:t>
            </a:r>
          </a:p>
          <a:p>
            <a:r>
              <a:rPr lang="en-US" dirty="0"/>
              <a:t>showing that High Visibility traffic enforcement aids in the suppression of other crimes.</a:t>
            </a:r>
          </a:p>
        </p:txBody>
      </p:sp>
      <p:sp>
        <p:nvSpPr>
          <p:cNvPr id="4" name="Slide Number Placeholder 3"/>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30</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2465097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722E7-0EEC-F5EE-35BE-0FF3EF9B03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FD824A-934D-0499-9553-3460333139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F139A-44B4-0964-6CFD-A8B39D174E96}"/>
              </a:ext>
            </a:extLst>
          </p:cNvPr>
          <p:cNvSpPr>
            <a:spLocks noGrp="1"/>
          </p:cNvSpPr>
          <p:nvPr>
            <p:ph type="body" idx="1"/>
          </p:nvPr>
        </p:nvSpPr>
        <p:spPr/>
        <p:txBody>
          <a:bodyPr/>
          <a:lstStyle/>
          <a:p>
            <a:r>
              <a:rPr lang="en-US" b="1" dirty="0"/>
              <a:t>Why it Matters: </a:t>
            </a:r>
            <a:r>
              <a:rPr lang="en-US" dirty="0"/>
              <a:t>Proactive policing makes neighborhoods safer, reduces traffic accidents, and helps residents feel more secure in their daily lives.</a:t>
            </a:r>
          </a:p>
          <a:p>
            <a:endParaRPr lang="en-US" dirty="0"/>
          </a:p>
          <a:p>
            <a:pPr marL="686829">
              <a:spcBef>
                <a:spcPts val="501"/>
              </a:spcBef>
            </a:pPr>
            <a:r>
              <a:rPr lang="en-US" sz="1800" dirty="0">
                <a:latin typeface="Times New Roman" panose="02020603050405020304" pitchFamily="18" charset="0"/>
                <a:ea typeface="Aptos" panose="020B0004020202020204" pitchFamily="34" charset="0"/>
                <a:cs typeface="Aptos" panose="020B0004020202020204" pitchFamily="34" charset="0"/>
              </a:rPr>
              <a:t>2. </a:t>
            </a:r>
            <a:r>
              <a:rPr lang="en-US" sz="1800" b="1" dirty="0">
                <a:latin typeface="Times New Roman" panose="02020603050405020304" pitchFamily="18" charset="0"/>
                <a:ea typeface="Aptos" panose="020B0004020202020204" pitchFamily="34" charset="0"/>
                <a:cs typeface="Aptos" panose="020B0004020202020204" pitchFamily="34" charset="0"/>
              </a:rPr>
              <a:t>Crime Reduction: A 10.5% Drop in Part 1 Crimes</a:t>
            </a:r>
            <a:endParaRPr lang="en-US" sz="1800" dirty="0">
              <a:latin typeface="Aptos" panose="020B0004020202020204" pitchFamily="34" charset="0"/>
              <a:ea typeface="Aptos" panose="020B0004020202020204" pitchFamily="34" charset="0"/>
              <a:cs typeface="Aptos" panose="020B0004020202020204" pitchFamily="34" charset="0"/>
            </a:endParaRPr>
          </a:p>
          <a:p>
            <a:pPr marL="686829">
              <a:spcBef>
                <a:spcPts val="501"/>
              </a:spcBef>
            </a:pPr>
            <a:r>
              <a:rPr lang="en-US" sz="1800" dirty="0">
                <a:latin typeface="Times New Roman" panose="02020603050405020304" pitchFamily="18" charset="0"/>
                <a:ea typeface="Aptos" panose="020B0004020202020204" pitchFamily="34" charset="0"/>
                <a:cs typeface="Aptos" panose="020B0004020202020204" pitchFamily="34" charset="0"/>
              </a:rPr>
              <a:t>By </a:t>
            </a:r>
            <a:r>
              <a:rPr lang="en-US" sz="1800" b="1" dirty="0">
                <a:latin typeface="Times New Roman" panose="02020603050405020304" pitchFamily="18" charset="0"/>
                <a:ea typeface="Aptos" panose="020B0004020202020204" pitchFamily="34" charset="0"/>
                <a:cs typeface="Aptos" panose="020B0004020202020204" pitchFamily="34" charset="0"/>
              </a:rPr>
              <a:t>adjusting enforcement strategies</a:t>
            </a:r>
            <a:r>
              <a:rPr lang="en-US" sz="1800" dirty="0">
                <a:latin typeface="Times New Roman" panose="02020603050405020304" pitchFamily="18" charset="0"/>
                <a:ea typeface="Aptos" panose="020B0004020202020204" pitchFamily="34" charset="0"/>
                <a:cs typeface="Aptos" panose="020B0004020202020204" pitchFamily="34" charset="0"/>
              </a:rPr>
              <a:t>, such as increasing traffic enforcement, the city achieved a significant reduction in Part 1 Violent crimes. This change demonstrated how process shifts can directly enhance public safety and quality of life.</a:t>
            </a:r>
            <a:endParaRPr lang="en-US" sz="1800" dirty="0">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73212DC0-42FD-27B6-9DBD-542635EB255E}"/>
              </a:ext>
            </a:extLst>
          </p:cNvPr>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31</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3439466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6F0D2-A001-EE0E-6EC6-4FF9CEC2C6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652C04-8186-CFA2-4496-55EB67E76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F9B213-F855-A95A-63DC-1319F521945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HIGH-PERFORMING TEAM:</a:t>
            </a:r>
          </a:p>
          <a:p>
            <a:endParaRPr lang="en-US" b="1" dirty="0"/>
          </a:p>
          <a:p>
            <a:r>
              <a:rPr lang="en-US" b="1" dirty="0"/>
              <a:t>Key Results Achieved in 2024</a:t>
            </a:r>
          </a:p>
          <a:p>
            <a:r>
              <a:rPr lang="en-US" b="1" dirty="0"/>
              <a:t>Header:</a:t>
            </a:r>
            <a:r>
              <a:rPr lang="en-US" dirty="0"/>
              <a:t> Accomplishments That Elevated Team Performance</a:t>
            </a:r>
          </a:p>
          <a:p>
            <a:pPr>
              <a:buFont typeface="Arial" panose="020B0604020202020204" pitchFamily="34" charset="0"/>
              <a:buChar char="•"/>
            </a:pPr>
            <a:r>
              <a:rPr lang="en-US" b="1" dirty="0"/>
              <a:t>Enhanced Communication:</a:t>
            </a:r>
            <a:r>
              <a:rPr lang="en-US" dirty="0"/>
              <a:t> Introduced an internal communication platform to streamline updates and feedback loops.</a:t>
            </a:r>
          </a:p>
          <a:p>
            <a:pPr>
              <a:buFont typeface="Arial" panose="020B0604020202020204" pitchFamily="34" charset="0"/>
              <a:buChar char="•"/>
            </a:pPr>
            <a:r>
              <a:rPr lang="en-US" b="1" dirty="0"/>
              <a:t>Talent Development:</a:t>
            </a:r>
            <a:r>
              <a:rPr lang="en-US" dirty="0"/>
              <a:t> Hosted 15 workshops for leadership and technical skills, with 90% employee participation.</a:t>
            </a:r>
          </a:p>
          <a:p>
            <a:pPr>
              <a:buFont typeface="Arial" panose="020B0604020202020204" pitchFamily="34" charset="0"/>
              <a:buChar char="•"/>
            </a:pPr>
            <a:r>
              <a:rPr lang="en-US" b="1" dirty="0"/>
              <a:t>Innovative Practices:</a:t>
            </a:r>
            <a:r>
              <a:rPr lang="en-US" dirty="0"/>
              <a:t> Piloted AI-driven tools to automate routine administrative tasks, saving 1,200 staff hours annually.</a:t>
            </a:r>
          </a:p>
          <a:p>
            <a:pPr>
              <a:buFont typeface="Arial" panose="020B0604020202020204" pitchFamily="34" charset="0"/>
              <a:buChar char="•"/>
            </a:pPr>
            <a:r>
              <a:rPr lang="en-US" b="1" dirty="0"/>
              <a:t>Employee Engagement:</a:t>
            </a:r>
            <a:r>
              <a:rPr lang="en-US" dirty="0"/>
              <a:t> Achieved an 85% participation rate in annual surveys, with feedback leading to actionable improvements.</a:t>
            </a:r>
          </a:p>
          <a:p>
            <a:endParaRPr lang="en-US" dirty="0"/>
          </a:p>
        </p:txBody>
      </p:sp>
      <p:sp>
        <p:nvSpPr>
          <p:cNvPr id="4" name="Slide Number Placeholder 3">
            <a:extLst>
              <a:ext uri="{FF2B5EF4-FFF2-40B4-BE49-F238E27FC236}">
                <a16:creationId xmlns:a16="http://schemas.microsoft.com/office/drawing/2014/main" id="{BEE50714-0DF8-2FC5-9F1D-35F6739E4D87}"/>
              </a:ext>
            </a:extLst>
          </p:cNvPr>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32</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678656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6829">
              <a:spcBef>
                <a:spcPts val="501"/>
              </a:spcBef>
            </a:pPr>
            <a:r>
              <a:rPr lang="en-US" sz="1800" b="1" dirty="0">
                <a:latin typeface="Times New Roman" panose="02020603050405020304" pitchFamily="18" charset="0"/>
                <a:ea typeface="Aptos" panose="020B0004020202020204" pitchFamily="34" charset="0"/>
                <a:cs typeface="Aptos" panose="020B0004020202020204" pitchFamily="34" charset="0"/>
              </a:rPr>
              <a:t>Pothole Repairs: Doubling Productivity</a:t>
            </a:r>
            <a:endParaRPr lang="en-US" sz="1800" dirty="0">
              <a:latin typeface="Aptos" panose="020B0004020202020204" pitchFamily="34" charset="0"/>
              <a:ea typeface="Aptos" panose="020B0004020202020204" pitchFamily="34" charset="0"/>
              <a:cs typeface="Aptos" panose="020B0004020202020204" pitchFamily="34" charset="0"/>
            </a:endParaRPr>
          </a:p>
          <a:p>
            <a:pPr marL="686829">
              <a:spcBef>
                <a:spcPts val="501"/>
              </a:spcBef>
            </a:pPr>
            <a:r>
              <a:rPr lang="en-US" sz="1800" dirty="0">
                <a:latin typeface="Times New Roman" panose="02020603050405020304" pitchFamily="18" charset="0"/>
                <a:ea typeface="Aptos" panose="020B0004020202020204" pitchFamily="34" charset="0"/>
                <a:cs typeface="Aptos" panose="020B0004020202020204" pitchFamily="34" charset="0"/>
              </a:rPr>
              <a:t>Leveraging technology like </a:t>
            </a:r>
            <a:r>
              <a:rPr lang="en-US" sz="1800" dirty="0" err="1">
                <a:latin typeface="Times New Roman" panose="02020603050405020304" pitchFamily="18" charset="0"/>
                <a:ea typeface="Aptos" panose="020B0004020202020204" pitchFamily="34" charset="0"/>
                <a:cs typeface="Aptos" panose="020B0004020202020204" pitchFamily="34" charset="0"/>
              </a:rPr>
              <a:t>SeeClickFix</a:t>
            </a:r>
            <a:r>
              <a:rPr lang="en-US" sz="1800" dirty="0">
                <a:latin typeface="Times New Roman" panose="02020603050405020304" pitchFamily="18" charset="0"/>
                <a:ea typeface="Aptos" panose="020B0004020202020204" pitchFamily="34" charset="0"/>
                <a:cs typeface="Aptos" panose="020B0004020202020204" pitchFamily="34" charset="0"/>
              </a:rPr>
              <a:t> </a:t>
            </a:r>
            <a:r>
              <a:rPr lang="en-US" sz="1800" u="sng" dirty="0">
                <a:solidFill>
                  <a:srgbClr val="0000FF"/>
                </a:solidFill>
                <a:latin typeface="Times New Roman" panose="02020603050405020304" pitchFamily="18" charset="0"/>
                <a:ea typeface="Aptos" panose="020B0004020202020204" pitchFamily="34" charset="0"/>
                <a:cs typeface="Aptos" panose="020B0004020202020204" pitchFamily="34" charset="0"/>
                <a:hlinkClick r:id="rId3"/>
              </a:rPr>
              <a:t>https://www.midlandtexas.gov/1295/Download-SeeClickFix-to-your-Smartphone</a:t>
            </a:r>
            <a:r>
              <a:rPr lang="en-US" sz="1800" dirty="0">
                <a:latin typeface="Times New Roman" panose="02020603050405020304" pitchFamily="18" charset="0"/>
                <a:ea typeface="Aptos" panose="020B0004020202020204" pitchFamily="34" charset="0"/>
                <a:cs typeface="Aptos" panose="020B0004020202020204" pitchFamily="34" charset="0"/>
              </a:rPr>
              <a:t>, Midland identified and repaired nearly 26,000 potholes in a single year—double the previous year’s total of 13,000. This streamlined process enabled faster response times and visible improvements for citizens.</a:t>
            </a:r>
            <a:endParaRPr lang="en-US" sz="1800" dirty="0">
              <a:latin typeface="Aptos" panose="020B0004020202020204" pitchFamily="34" charset="0"/>
              <a:ea typeface="Aptos" panose="020B0004020202020204" pitchFamily="34" charset="0"/>
              <a:cs typeface="Aptos" panose="020B0004020202020204" pitchFamily="34" charset="0"/>
            </a:endParaRPr>
          </a:p>
          <a:p>
            <a:r>
              <a:rPr lang="en-US" sz="1800" dirty="0">
                <a:latin typeface="Aptos" panose="020B0004020202020204" pitchFamily="34" charset="0"/>
                <a:ea typeface="Aptos" panose="020B0004020202020204" pitchFamily="34" charset="0"/>
                <a:cs typeface="Aptos" panose="020B00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33</a:t>
            </a:fld>
            <a:endParaRPr lang="en-US"/>
          </a:p>
        </p:txBody>
      </p:sp>
    </p:spTree>
    <p:extLst>
      <p:ext uri="{BB962C8B-B14F-4D97-AF65-F5344CB8AC3E}">
        <p14:creationId xmlns:p14="http://schemas.microsoft.com/office/powerpoint/2010/main" val="39185542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Solid Waste- Parks, Code Enforcement , Streets</a:t>
            </a:r>
          </a:p>
          <a:p>
            <a:endParaRPr lang="en-US" dirty="0"/>
          </a:p>
          <a:p>
            <a:pPr defTabSz="915772">
              <a:defRPr/>
            </a:pPr>
            <a:r>
              <a:rPr lang="en-US" dirty="0">
                <a:solidFill>
                  <a:prstClr val="black"/>
                </a:solidFill>
                <a:latin typeface="Century Gothic" panose="020B0502020202020204" pitchFamily="34" charset="0"/>
              </a:rPr>
              <a:t>Key Goals Include:</a:t>
            </a:r>
          </a:p>
          <a:p>
            <a:pPr marL="457886" indent="-457886" defTabSz="915772">
              <a:buFont typeface="Arial" panose="020B0604020202020204" pitchFamily="34" charset="0"/>
              <a:buChar char="•"/>
              <a:defRPr/>
            </a:pPr>
            <a:r>
              <a:rPr lang="en-US" dirty="0">
                <a:solidFill>
                  <a:prstClr val="black"/>
                </a:solidFill>
                <a:latin typeface="Century Gothic" panose="020B0502020202020204" pitchFamily="34" charset="0"/>
              </a:rPr>
              <a:t> Improving infrastructure and </a:t>
            </a:r>
          </a:p>
          <a:p>
            <a:pPr marL="457886" indent="-457886" defTabSz="915772">
              <a:buFont typeface="Arial" panose="020B0604020202020204" pitchFamily="34" charset="0"/>
              <a:buChar char="•"/>
              <a:defRPr/>
            </a:pPr>
            <a:r>
              <a:rPr lang="en-US" dirty="0">
                <a:solidFill>
                  <a:prstClr val="black"/>
                </a:solidFill>
                <a:latin typeface="Century Gothic" panose="020B0502020202020204" pitchFamily="34" charset="0"/>
              </a:rPr>
              <a:t>Creating a safer, visually appealing cityscape.</a:t>
            </a:r>
          </a:p>
          <a:p>
            <a:pPr defTabSz="915772">
              <a:defRPr/>
            </a:pPr>
            <a:endParaRPr lang="en-US" dirty="0">
              <a:solidFill>
                <a:prstClr val="black"/>
              </a:solidFill>
              <a:latin typeface="Century Gothic" panose="020B0502020202020204" pitchFamily="34" charset="0"/>
            </a:endParaRPr>
          </a:p>
          <a:p>
            <a:pPr defTabSz="915772">
              <a:defRPr/>
            </a:pPr>
            <a:r>
              <a:rPr lang="en-US" b="1" dirty="0">
                <a:solidFill>
                  <a:prstClr val="black"/>
                </a:solidFill>
                <a:latin typeface="Century Gothic" panose="020B0502020202020204" pitchFamily="34" charset="0"/>
              </a:rPr>
              <a:t>The 12-Corridor Program represents a cross-functional effort aimed at addressing </a:t>
            </a:r>
            <a:r>
              <a:rPr lang="en-US" dirty="0">
                <a:solidFill>
                  <a:prstClr val="black"/>
                </a:solidFill>
                <a:latin typeface="Century Gothic" panose="020B0502020202020204" pitchFamily="34" charset="0"/>
              </a:rPr>
              <a:t>an all-inclusive list of issues encountered across our 12 most-traveled roadways, spanning over 50 miles</a:t>
            </a:r>
          </a:p>
          <a:p>
            <a:pPr defTabSz="915772"/>
            <a:r>
              <a:rPr lang="en-US" b="1" dirty="0">
                <a:solidFill>
                  <a:srgbClr val="4472C4">
                    <a:lumMod val="75000"/>
                  </a:srgbClr>
                </a:solidFill>
                <a:latin typeface="Century Gothic" panose="020B0502020202020204" pitchFamily="34" charset="0"/>
                <a:cs typeface="Arial"/>
              </a:rPr>
              <a:t>12 CORRIDORS PROGRAM: UPDATE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RESULTS THROUGH COLLABORATION</a:t>
            </a:r>
            <a:endParaRPr kumimoji="0" lang="en-US" sz="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endParaRPr>
          </a:p>
          <a:p>
            <a:endParaRPr lang="en-US" dirty="0"/>
          </a:p>
        </p:txBody>
      </p:sp>
      <p:sp>
        <p:nvSpPr>
          <p:cNvPr id="4" name="Slide Number Placeholder 3"/>
          <p:cNvSpPr>
            <a:spLocks noGrp="1"/>
          </p:cNvSpPr>
          <p:nvPr>
            <p:ph type="sldNum" sz="quarter" idx="5"/>
          </p:nvPr>
        </p:nvSpPr>
        <p:spPr/>
        <p:txBody>
          <a:bodyPr/>
          <a:lstStyle/>
          <a:p>
            <a:pPr defTabSz="915772">
              <a:defRPr/>
            </a:pPr>
            <a:fld id="{94828F43-2708-4A6F-AAB1-C2CA6E230251}" type="slidenum">
              <a:rPr lang="en-US">
                <a:solidFill>
                  <a:prstClr val="black"/>
                </a:solidFill>
                <a:latin typeface="Calibri" panose="020F0502020204030204"/>
              </a:rPr>
              <a:pPr defTabSz="91577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848153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35</a:t>
            </a:fld>
            <a:endParaRPr lang="en-US"/>
          </a:p>
        </p:txBody>
      </p:sp>
    </p:spTree>
    <p:extLst>
      <p:ext uri="{BB962C8B-B14F-4D97-AF65-F5344CB8AC3E}">
        <p14:creationId xmlns:p14="http://schemas.microsoft.com/office/powerpoint/2010/main" val="2358969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a:p>
            <a:r>
              <a:rPr lang="en-US" b="1" dirty="0"/>
              <a:t>Point out the Infrastructure positions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7573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Focus on Public Safety- In FY2024 </a:t>
            </a:r>
          </a:p>
          <a:p>
            <a:pPr marL="228943" indent="-228943">
              <a:buAutoNum type="arabicPeriod"/>
            </a:pPr>
            <a:r>
              <a:rPr lang="en-US" b="1" dirty="0"/>
              <a:t>5% increase to base pay $1.1M</a:t>
            </a:r>
          </a:p>
          <a:p>
            <a:pPr marL="228943" indent="-228943">
              <a:buAutoNum type="arabicPeriod"/>
            </a:pPr>
            <a:r>
              <a:rPr lang="en-US" b="1" dirty="0"/>
              <a:t>Pay steps consolidated from 9 to 7: $1.4M</a:t>
            </a:r>
          </a:p>
          <a:p>
            <a:pPr marL="228943" indent="-228943">
              <a:buAutoNum type="arabicPeriod"/>
            </a:pPr>
            <a:r>
              <a:rPr lang="en-US" b="1" dirty="0"/>
              <a:t>The maximum pay can now be reached in 10 years instead of 18</a:t>
            </a:r>
          </a:p>
          <a:p>
            <a:pPr marL="228943" indent="-228943">
              <a:buAutoNum type="arabicPeriod"/>
            </a:pPr>
            <a:endParaRPr lang="en-US" b="1" dirty="0"/>
          </a:p>
          <a:p>
            <a:pPr defTabSz="915772">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POLICE – Recruitment and Retention is also a priority for our SWORN employees.  Police received a 5% step increase and an overall re-structure of the steps to reach maximum pay 8 years earlier.</a:t>
            </a:r>
          </a:p>
          <a:p>
            <a:pPr marL="228943" indent="-228943">
              <a:buAutoNum type="arabicPeriod"/>
            </a:pPr>
            <a:endParaRPr lang="en-US" b="1" dirty="0"/>
          </a:p>
          <a:p>
            <a:pPr marL="228943" indent="-228943">
              <a:buAutoNum type="arabicPeriod"/>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40274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Focus on Public Safety- In FY2024 </a:t>
            </a:r>
          </a:p>
          <a:p>
            <a:pPr marL="228943" indent="-228943">
              <a:buAutoNum type="arabicPeriod"/>
            </a:pPr>
            <a:r>
              <a:rPr lang="en-US" b="1" dirty="0"/>
              <a:t>5% increase to base pay: $1.2 M</a:t>
            </a:r>
          </a:p>
          <a:p>
            <a:pPr marL="228943" indent="-228943">
              <a:buAutoNum type="arabicPeriod" startAt="2"/>
            </a:pPr>
            <a:r>
              <a:rPr lang="en-US" b="1" dirty="0"/>
              <a:t>13 Positions added: $1.0M to address growth and improved response times. </a:t>
            </a:r>
          </a:p>
          <a:p>
            <a:pPr marL="228943" indent="-228943">
              <a:buAutoNum type="arabicPeriod" startAt="2"/>
            </a:pPr>
            <a:endParaRPr lang="en-US" b="1" dirty="0"/>
          </a:p>
          <a:p>
            <a:pPr>
              <a:lnSpc>
                <a:spcPct val="107000"/>
              </a:lnSpc>
              <a:spcAft>
                <a:spcPts val="801"/>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FIRE – received a 5% step increase; 13 positions were added to address growth and improved response times</a:t>
            </a:r>
            <a:r>
              <a:rPr lang="en-US" sz="18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Firefighter pay has also been reviewed against other Cities and a comprehensive pay adjustment is being considered by management.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82431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 fund the pension bond upon approval vote from the Fire Fighter Retirement Review Board</a:t>
            </a:r>
          </a:p>
          <a:p>
            <a:endParaRPr lang="en-US" dirty="0"/>
          </a:p>
          <a:p>
            <a:r>
              <a:rPr lang="en-US" dirty="0"/>
              <a:t>We have worked together with the Firefighters toward a solution to the Fire Retirement Fund that saves the City over $60M in interest, as well as provide for stability of the fund moving forward.</a:t>
            </a:r>
          </a:p>
        </p:txBody>
      </p:sp>
      <p:sp>
        <p:nvSpPr>
          <p:cNvPr id="4" name="Slide Number Placeholder 3"/>
          <p:cNvSpPr>
            <a:spLocks noGrp="1"/>
          </p:cNvSpPr>
          <p:nvPr>
            <p:ph type="sldNum" sz="quarter" idx="5"/>
          </p:nvPr>
        </p:nvSpPr>
        <p:spPr/>
        <p:txBody>
          <a:bodyPr/>
          <a:lstStyle/>
          <a:p>
            <a:pPr marL="0" marR="0" lvl="0" indent="0" algn="r" defTabSz="915772" rtl="0" eaLnBrk="1" fontAlgn="auto" latinLnBrk="0" hangingPunct="1">
              <a:lnSpc>
                <a:spcPct val="100000"/>
              </a:lnSpc>
              <a:spcBef>
                <a:spcPts val="0"/>
              </a:spcBef>
              <a:spcAft>
                <a:spcPts val="0"/>
              </a:spcAft>
              <a:buClrTx/>
              <a:buSzTx/>
              <a:buFontTx/>
              <a:buNone/>
              <a:tabLst/>
              <a:defRPr/>
            </a:pPr>
            <a:fld id="{BEDAF213-026E-4EFD-B7C0-AE74235EC3F1}"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5772"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3254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B84EF-283E-7DAC-61D3-4D6B8B962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D7C4B-B98D-4C8B-0FB9-5E412A875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81F48-36C3-CB1D-5603-D2EEBE776C42}"/>
              </a:ext>
            </a:extLst>
          </p:cNvPr>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sz="1400" dirty="0"/>
              <a:t>PIE chart of all city funds based on the strategic plan goal.</a:t>
            </a:r>
          </a:p>
          <a:p>
            <a:pPr defTabSz="915772">
              <a:defRPr/>
            </a:pP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pPr defTabSz="915772">
              <a:defRPr/>
            </a:pPr>
            <a:r>
              <a:rPr lang="en-US" sz="1400" b="1" kern="100" dirty="0">
                <a:latin typeface="Calibri" panose="020F0502020204030204" pitchFamily="34" charset="0"/>
                <a:ea typeface="Calibri" panose="020F0502020204030204" pitchFamily="34" charset="0"/>
                <a:cs typeface="Times New Roman" panose="02020603050405020304" pitchFamily="18" charset="0"/>
              </a:rPr>
              <a:t>63% of budget is Infrastructure and Public Safety.  The budget reflects what we are focused on, the BASIC services the City provides to citizens</a:t>
            </a:r>
          </a:p>
          <a:p>
            <a:pPr defTabSz="915772">
              <a:defRPr/>
            </a:pPr>
            <a:endParaRPr lang="en-US" sz="1400"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BB6E1A8-46EB-BFE3-97AC-012B6C93AC73}"/>
              </a:ext>
            </a:extLst>
          </p:cNvPr>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4</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473120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issued a CO in 2024 for the first four projects. </a:t>
            </a:r>
          </a:p>
          <a:p>
            <a:r>
              <a:rPr lang="en-US" dirty="0"/>
              <a:t>Projects needed following completion- potential further issuance</a:t>
            </a:r>
          </a:p>
        </p:txBody>
      </p:sp>
      <p:sp>
        <p:nvSpPr>
          <p:cNvPr id="4" name="Slide Number Placeholder 3"/>
          <p:cNvSpPr>
            <a:spLocks noGrp="1"/>
          </p:cNvSpPr>
          <p:nvPr>
            <p:ph type="sldNum" sz="quarter" idx="5"/>
          </p:nvPr>
        </p:nvSpPr>
        <p:spPr/>
        <p:txBody>
          <a:bodyPr/>
          <a:lstStyle/>
          <a:p>
            <a:fld id="{BEDAF213-026E-4EFD-B7C0-AE74235EC3F1}" type="slidenum">
              <a:rPr lang="en-US" smtClean="0"/>
              <a:t>40</a:t>
            </a:fld>
            <a:endParaRPr lang="en-US"/>
          </a:p>
        </p:txBody>
      </p:sp>
    </p:spTree>
    <p:extLst>
      <p:ext uri="{BB962C8B-B14F-4D97-AF65-F5344CB8AC3E}">
        <p14:creationId xmlns:p14="http://schemas.microsoft.com/office/powerpoint/2010/main" val="724974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DAF213-026E-4EFD-B7C0-AE74235EC3F1}" type="slidenum">
              <a:rPr lang="en-US" smtClean="0"/>
              <a:t>41</a:t>
            </a:fld>
            <a:endParaRPr lang="en-US" dirty="0"/>
          </a:p>
        </p:txBody>
      </p:sp>
    </p:spTree>
    <p:extLst>
      <p:ext uri="{BB962C8B-B14F-4D97-AF65-F5344CB8AC3E}">
        <p14:creationId xmlns:p14="http://schemas.microsoft.com/office/powerpoint/2010/main" val="3733210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responsibility of unfunded mandates</a:t>
            </a:r>
          </a:p>
          <a:p>
            <a:endParaRPr lang="en-US" dirty="0"/>
          </a:p>
        </p:txBody>
      </p:sp>
      <p:sp>
        <p:nvSpPr>
          <p:cNvPr id="4" name="Slide Number Placeholder 3"/>
          <p:cNvSpPr>
            <a:spLocks noGrp="1"/>
          </p:cNvSpPr>
          <p:nvPr>
            <p:ph type="sldNum" sz="quarter" idx="5"/>
          </p:nvPr>
        </p:nvSpPr>
        <p:spPr/>
        <p:txBody>
          <a:bodyPr/>
          <a:lstStyle/>
          <a:p>
            <a:pPr defTabSz="915772">
              <a:defRPr/>
            </a:pPr>
            <a:fld id="{94828F43-2708-4A6F-AAB1-C2CA6E230251}" type="slidenum">
              <a:rPr lang="en-US">
                <a:solidFill>
                  <a:prstClr val="black"/>
                </a:solidFill>
                <a:latin typeface="Calibri" panose="020F0502020204030204"/>
              </a:rPr>
              <a:pPr defTabSz="915772">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2920747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TIRZ and 380 </a:t>
            </a:r>
            <a:r>
              <a:rPr lang="en-US" dirty="0">
                <a:latin typeface="Arial" panose="020B0604020202020204" pitchFamily="34" charset="0"/>
                <a:cs typeface="Arial" panose="020B0604020202020204" pitchFamily="34" charset="0"/>
              </a:rPr>
              <a:t>– Downtown, 191 – Costco area, Sports Complex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Vacancies were funded to implement strategic plan- strategic positions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Summary: We will continue to ensure all funds are self-supporting with healthy reserves. We have completed studies and revenue analysis, restructured many enterprise fee schedules. Utilize funds budgeted for positions but not used for execution of strategic plan. Revenue saving/sourcing strategies implemented: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Done with first 20 hotels and should collect revenue-</a:t>
            </a:r>
            <a:endParaRPr lang="en-US" dirty="0"/>
          </a:p>
        </p:txBody>
      </p:sp>
      <p:sp>
        <p:nvSpPr>
          <p:cNvPr id="4" name="Slide Number Placeholder 3"/>
          <p:cNvSpPr>
            <a:spLocks noGrp="1"/>
          </p:cNvSpPr>
          <p:nvPr>
            <p:ph type="sldNum" sz="quarter" idx="5"/>
          </p:nvPr>
        </p:nvSpPr>
        <p:spPr/>
        <p:txBody>
          <a:bodyPr/>
          <a:lstStyle/>
          <a:p>
            <a:fld id="{CD8BE258-DF5A-47FB-938F-B817B0E49AFD}" type="slidenum">
              <a:rPr lang="en-US" smtClean="0"/>
              <a:t>43</a:t>
            </a:fld>
            <a:endParaRPr lang="en-US" dirty="0"/>
          </a:p>
        </p:txBody>
      </p:sp>
    </p:spTree>
    <p:extLst>
      <p:ext uri="{BB962C8B-B14F-4D97-AF65-F5344CB8AC3E}">
        <p14:creationId xmlns:p14="http://schemas.microsoft.com/office/powerpoint/2010/main" val="211619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B9637-6C3B-5854-6A1F-00C6277FA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60A14-1285-48AE-2E35-69DFA6235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826E-A4C0-EFD2-EE77-59ADE1B5C71C}"/>
              </a:ext>
            </a:extLst>
          </p:cNvPr>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sz="1400" dirty="0"/>
              <a:t>PIE chart of all city funds based on the strategic plan goal.</a:t>
            </a:r>
          </a:p>
          <a:p>
            <a:pPr defTabSz="915772">
              <a:defRPr/>
            </a:pP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pPr defTabSz="915772">
              <a:defRPr/>
            </a:pPr>
            <a:r>
              <a:rPr lang="en-US" sz="1400" b="1" kern="100" dirty="0">
                <a:latin typeface="Calibri" panose="020F0502020204030204" pitchFamily="34" charset="0"/>
                <a:ea typeface="Calibri" panose="020F0502020204030204" pitchFamily="34" charset="0"/>
                <a:cs typeface="Times New Roman" panose="02020603050405020304" pitchFamily="18" charset="0"/>
              </a:rPr>
              <a:t>74.1% of budget is Infrastructure and Public Safety.  The budget reflects what we are focused on, the BASIC services the City provides to citizens</a:t>
            </a:r>
          </a:p>
          <a:p>
            <a:pPr defTabSz="915772">
              <a:defRPr/>
            </a:pPr>
            <a:endParaRPr lang="en-US" sz="1400" b="1" kern="100" dirty="0">
              <a:latin typeface="Calibri" panose="020F0502020204030204" pitchFamily="34" charset="0"/>
              <a:ea typeface="Calibri" panose="020F0502020204030204" pitchFamily="34" charset="0"/>
              <a:cs typeface="Times New Roman" panose="02020603050405020304" pitchFamily="18" charset="0"/>
            </a:endParaRPr>
          </a:p>
          <a:p>
            <a:pPr defTabSz="915772">
              <a:defRPr/>
            </a:pPr>
            <a:endParaRPr lang="en-US" sz="1400"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6255BAC-7E51-E832-FC33-3F0A9193C783}"/>
              </a:ext>
            </a:extLst>
          </p:cNvPr>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5</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9465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DAEF-CAE2-7D21-8070-FCB84DC14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80108-535A-DC89-6DBA-91A35394C1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544F18-21E1-D2DD-49A1-D9A55BF87C0F}"/>
              </a:ext>
            </a:extLst>
          </p:cNvPr>
          <p:cNvSpPr>
            <a:spLocks noGrp="1"/>
          </p:cNvSpPr>
          <p:nvPr>
            <p:ph type="body" idx="1"/>
          </p:nvPr>
        </p:nvSpPr>
        <p:spPr/>
        <p:txBody>
          <a:bodyPr/>
          <a:lstStyle/>
          <a:p>
            <a:pPr marL="0" marR="0" lvl="0" indent="0" algn="l" defTabSz="915772" rtl="0" eaLnBrk="1" fontAlgn="auto" latinLnBrk="0" hangingPunct="1">
              <a:lnSpc>
                <a:spcPct val="100000"/>
              </a:lnSpc>
              <a:spcBef>
                <a:spcPts val="0"/>
              </a:spcBef>
              <a:spcAft>
                <a:spcPts val="0"/>
              </a:spcAft>
              <a:buClrTx/>
              <a:buSzTx/>
              <a:buFontTx/>
              <a:buNone/>
              <a:tabLst/>
              <a:defRPr/>
            </a:pPr>
            <a:r>
              <a:rPr lang="en-US" sz="1400" dirty="0"/>
              <a:t>PIE chart of all city funds based on the strategic plan goal.</a:t>
            </a:r>
          </a:p>
          <a:p>
            <a:pPr defTabSz="915772">
              <a:defRPr/>
            </a:pP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pPr defTabSz="915772">
              <a:defRPr/>
            </a:pPr>
            <a:r>
              <a:rPr lang="en-US" sz="1400" b="1" kern="100" dirty="0">
                <a:latin typeface="Calibri" panose="020F0502020204030204" pitchFamily="34" charset="0"/>
                <a:ea typeface="Calibri" panose="020F0502020204030204" pitchFamily="34" charset="0"/>
                <a:cs typeface="Times New Roman" panose="02020603050405020304" pitchFamily="18" charset="0"/>
              </a:rPr>
              <a:t>74.1% of budget is Infrastructure and Public Safety.  The budget reflects what we are focused on, the BASIC services the City provides to citizens</a:t>
            </a:r>
          </a:p>
          <a:p>
            <a:pPr defTabSz="915772">
              <a:defRPr/>
            </a:pPr>
            <a:endParaRPr lang="en-US" sz="1400" b="1"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215E045-A3F3-CB24-DA6C-E6F0CCC216F9}"/>
              </a:ext>
            </a:extLst>
          </p:cNvPr>
          <p:cNvSpPr>
            <a:spLocks noGrp="1"/>
          </p:cNvSpPr>
          <p:nvPr>
            <p:ph type="sldNum" sz="quarter" idx="5"/>
          </p:nvPr>
        </p:nvSpPr>
        <p:spPr/>
        <p:txBody>
          <a:bodyPr/>
          <a:lstStyle/>
          <a:p>
            <a:pPr defTabSz="915772"/>
            <a:fld id="{BEDAF213-026E-4EFD-B7C0-AE74235EC3F1}" type="slidenum">
              <a:rPr lang="en-US">
                <a:solidFill>
                  <a:prstClr val="black"/>
                </a:solidFill>
                <a:latin typeface="Aptos" panose="02110004020202020204"/>
              </a:rPr>
              <a:pPr defTabSz="915772"/>
              <a:t>6</a:t>
            </a:fld>
            <a:endParaRPr lang="en-US" dirty="0">
              <a:solidFill>
                <a:prstClr val="black"/>
              </a:solidFill>
              <a:latin typeface="Aptos" panose="02110004020202020204"/>
            </a:endParaRPr>
          </a:p>
        </p:txBody>
      </p:sp>
    </p:spTree>
    <p:extLst>
      <p:ext uri="{BB962C8B-B14F-4D97-AF65-F5344CB8AC3E}">
        <p14:creationId xmlns:p14="http://schemas.microsoft.com/office/powerpoint/2010/main" val="2758598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Fund responsible for road maintenance, budgeted Mill and Inlay annually</a:t>
            </a:r>
          </a:p>
        </p:txBody>
      </p:sp>
      <p:sp>
        <p:nvSpPr>
          <p:cNvPr id="4" name="Slide Number Placeholder 3"/>
          <p:cNvSpPr>
            <a:spLocks noGrp="1"/>
          </p:cNvSpPr>
          <p:nvPr>
            <p:ph type="sldNum" sz="quarter" idx="5"/>
          </p:nvPr>
        </p:nvSpPr>
        <p:spPr/>
        <p:txBody>
          <a:bodyPr/>
          <a:lstStyle/>
          <a:p>
            <a:fld id="{BEDAF213-026E-4EFD-B7C0-AE74235EC3F1}" type="slidenum">
              <a:rPr lang="en-US" smtClean="0"/>
              <a:t>7</a:t>
            </a:fld>
            <a:endParaRPr lang="en-US" dirty="0"/>
          </a:p>
        </p:txBody>
      </p:sp>
    </p:spTree>
    <p:extLst>
      <p:ext uri="{BB962C8B-B14F-4D97-AF65-F5344CB8AC3E}">
        <p14:creationId xmlns:p14="http://schemas.microsoft.com/office/powerpoint/2010/main" val="153327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are the new infrastructure projects planned for the year to keep up with growth</a:t>
            </a:r>
          </a:p>
          <a:p>
            <a:pPr marL="171450" indent="-171450">
              <a:buFont typeface="Arial" panose="020B0604020202020204" pitchFamily="34" charset="0"/>
              <a:buChar char="•"/>
            </a:pPr>
            <a:r>
              <a:rPr lang="en-US" dirty="0"/>
              <a:t>Connecting Midland- Development of the City- development in 191 and north Midland </a:t>
            </a:r>
          </a:p>
        </p:txBody>
      </p:sp>
      <p:sp>
        <p:nvSpPr>
          <p:cNvPr id="4" name="Slide Number Placeholder 3"/>
          <p:cNvSpPr>
            <a:spLocks noGrp="1"/>
          </p:cNvSpPr>
          <p:nvPr>
            <p:ph type="sldNum" sz="quarter" idx="5"/>
          </p:nvPr>
        </p:nvSpPr>
        <p:spPr/>
        <p:txBody>
          <a:bodyPr/>
          <a:lstStyle/>
          <a:p>
            <a:fld id="{BEDAF213-026E-4EFD-B7C0-AE74235EC3F1}" type="slidenum">
              <a:rPr lang="en-US" smtClean="0"/>
              <a:t>8</a:t>
            </a:fld>
            <a:endParaRPr lang="en-US"/>
          </a:p>
        </p:txBody>
      </p:sp>
    </p:spTree>
    <p:extLst>
      <p:ext uri="{BB962C8B-B14F-4D97-AF65-F5344CB8AC3E}">
        <p14:creationId xmlns:p14="http://schemas.microsoft.com/office/powerpoint/2010/main" val="185475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9CAC4-AE61-714F-6F5A-BF864091C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9CFD9-E03A-A424-3CF8-437616472C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E4A04-E326-F8FF-C84C-C7F92A638058}"/>
              </a:ext>
            </a:extLst>
          </p:cNvPr>
          <p:cNvSpPr>
            <a:spLocks noGrp="1"/>
          </p:cNvSpPr>
          <p:nvPr>
            <p:ph type="body" idx="1"/>
          </p:nvPr>
        </p:nvSpPr>
        <p:spPr/>
        <p:txBody>
          <a:bodyPr/>
          <a:lstStyle/>
          <a:p>
            <a:pPr defTabSz="915772">
              <a:defRPr/>
            </a:pPr>
            <a:r>
              <a:rPr lang="en-US" sz="1200" b="1" i="0" dirty="0">
                <a:solidFill>
                  <a:srgbClr val="0D0D0D"/>
                </a:solidFill>
                <a:effectLst/>
                <a:highlight>
                  <a:srgbClr val="FFFFFF"/>
                </a:highlight>
              </a:rPr>
              <a:t>Water- </a:t>
            </a:r>
          </a:p>
          <a:p>
            <a:pPr defTabSz="915772">
              <a:defRPr/>
            </a:pPr>
            <a:r>
              <a:rPr lang="en-US" sz="1200" b="1" i="0" dirty="0">
                <a:solidFill>
                  <a:srgbClr val="0D0D0D"/>
                </a:solidFill>
                <a:effectLst/>
                <a:highlight>
                  <a:srgbClr val="FFFFFF"/>
                </a:highlight>
              </a:rPr>
              <a:t>Has Maintenance annually, and the new infrastructure projects for the year to keep up with growth. </a:t>
            </a:r>
          </a:p>
          <a:p>
            <a:pPr defTabSz="915772">
              <a:defRPr/>
            </a:pPr>
            <a:endParaRPr lang="en-US" sz="1200" b="1" i="0" dirty="0">
              <a:solidFill>
                <a:srgbClr val="0D0D0D"/>
              </a:solidFill>
              <a:effectLst/>
              <a:highlight>
                <a:srgbClr val="FFFFFF"/>
              </a:highlight>
            </a:endParaRPr>
          </a:p>
          <a:p>
            <a:pPr marL="0" marR="0" lvl="0" indent="0" algn="l" defTabSz="915772" rtl="0" eaLnBrk="1" fontAlgn="auto" latinLnBrk="0" hangingPunct="1">
              <a:lnSpc>
                <a:spcPct val="100000"/>
              </a:lnSpc>
              <a:spcBef>
                <a:spcPts val="0"/>
              </a:spcBef>
              <a:spcAft>
                <a:spcPts val="0"/>
              </a:spcAft>
              <a:buClrTx/>
              <a:buSzTx/>
              <a:buFontTx/>
              <a:buNone/>
              <a:tabLst/>
              <a:defRPr/>
            </a:pPr>
            <a:r>
              <a:rPr lang="en-US" sz="1200" b="1" i="0" dirty="0">
                <a:solidFill>
                  <a:srgbClr val="0D0D0D"/>
                </a:solidFill>
                <a:effectLst/>
                <a:highlight>
                  <a:srgbClr val="FFFFFF"/>
                </a:highlight>
              </a:rPr>
              <a:t>Potential additional funds in FY28 for further growth.</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FY28 $40 Million Funding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Design, permitting, and construction of Sludge </a:t>
            </a:r>
            <a:b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tank at WRF			$10 Million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Phase I Paul Davis Advanced Treatment		</a:t>
            </a:r>
            <a:r>
              <a:rPr kumimoji="0" lang="en-US"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$30 Million</a:t>
            </a:r>
          </a:p>
          <a:p>
            <a:pPr marL="3486150" marR="0" lvl="7"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srgbClr val="156082">
                    <a:lumMod val="75000"/>
                  </a:srgbClr>
                </a:solidFill>
                <a:effectLst/>
                <a:uLnTx/>
                <a:uFillTx/>
                <a:latin typeface="Arial" panose="020B0604020202020204" pitchFamily="34" charset="0"/>
                <a:ea typeface="+mn-ea"/>
                <a:cs typeface="Arial" panose="020B0604020202020204" pitchFamily="34" charset="0"/>
              </a:rPr>
              <a:t>$40 Million</a:t>
            </a:r>
          </a:p>
          <a:p>
            <a:pPr defTabSz="915772">
              <a:defRPr/>
            </a:pPr>
            <a:endParaRPr lang="en-US" sz="1200" b="1" i="0" dirty="0">
              <a:solidFill>
                <a:srgbClr val="0D0D0D"/>
              </a:solidFill>
              <a:effectLst/>
              <a:highlight>
                <a:srgbClr val="FFFFFF"/>
              </a:highlight>
            </a:endParaRPr>
          </a:p>
          <a:p>
            <a:pPr defTabSz="915772">
              <a:defRPr/>
            </a:pPr>
            <a:r>
              <a:rPr lang="en-US" sz="1200" b="1" i="0" dirty="0">
                <a:solidFill>
                  <a:srgbClr val="0D0D0D"/>
                </a:solidFill>
                <a:effectLst/>
                <a:highlight>
                  <a:srgbClr val="FFFFFF"/>
                </a:highlight>
              </a:rPr>
              <a:t>Many time Budgeting for Unfunded Mandates from TCEQ</a:t>
            </a:r>
          </a:p>
          <a:p>
            <a:pPr defTabSz="915772">
              <a:defRPr/>
            </a:pPr>
            <a:endParaRPr lang="en-US" sz="1200" b="1" i="0" dirty="0">
              <a:solidFill>
                <a:srgbClr val="0D0D0D"/>
              </a:solidFill>
              <a:effectLst/>
              <a:highlight>
                <a:srgbClr val="FFFFFF"/>
              </a:highlight>
            </a:endParaRPr>
          </a:p>
          <a:p>
            <a:pPr defTabSz="915772">
              <a:defRPr/>
            </a:pPr>
            <a:endParaRPr lang="en-US" b="1" i="0" dirty="0">
              <a:solidFill>
                <a:srgbClr val="0D0D0D"/>
              </a:solidFill>
              <a:effectLst/>
              <a:highlight>
                <a:srgbClr val="FFFFFF"/>
              </a:highlight>
            </a:endParaRPr>
          </a:p>
          <a:p>
            <a:endParaRPr lang="en-US" dirty="0"/>
          </a:p>
        </p:txBody>
      </p:sp>
      <p:sp>
        <p:nvSpPr>
          <p:cNvPr id="4" name="Slide Number Placeholder 3">
            <a:extLst>
              <a:ext uri="{FF2B5EF4-FFF2-40B4-BE49-F238E27FC236}">
                <a16:creationId xmlns:a16="http://schemas.microsoft.com/office/drawing/2014/main" id="{5D1E87A2-B551-F87E-E6D4-D8E300CBE158}"/>
              </a:ext>
            </a:extLst>
          </p:cNvPr>
          <p:cNvSpPr>
            <a:spLocks noGrp="1"/>
          </p:cNvSpPr>
          <p:nvPr>
            <p:ph type="sldNum" sz="quarter" idx="5"/>
          </p:nvPr>
        </p:nvSpPr>
        <p:spPr/>
        <p:txBody>
          <a:bodyPr/>
          <a:lstStyle/>
          <a:p>
            <a:fld id="{CD8BE258-DF5A-47FB-938F-B817B0E49AFD}" type="slidenum">
              <a:rPr lang="en-US" smtClean="0"/>
              <a:t>9</a:t>
            </a:fld>
            <a:endParaRPr lang="en-US"/>
          </a:p>
        </p:txBody>
      </p:sp>
    </p:spTree>
    <p:extLst>
      <p:ext uri="{BB962C8B-B14F-4D97-AF65-F5344CB8AC3E}">
        <p14:creationId xmlns:p14="http://schemas.microsoft.com/office/powerpoint/2010/main" val="2255293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50C15-29A4-7EAF-6911-11B91BAF78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4A75A0-5D6E-3192-E37C-5C94C2A08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Slide Number Placeholder 8">
            <a:extLst>
              <a:ext uri="{FF2B5EF4-FFF2-40B4-BE49-F238E27FC236}">
                <a16:creationId xmlns:a16="http://schemas.microsoft.com/office/drawing/2014/main" id="{3F14A6DA-C0D3-C628-E5AD-8739825B9E00}"/>
              </a:ext>
            </a:extLst>
          </p:cNvPr>
          <p:cNvSpPr>
            <a:spLocks noGrp="1"/>
          </p:cNvSpPr>
          <p:nvPr>
            <p:ph type="sldNum" sz="quarter" idx="12"/>
          </p:nvPr>
        </p:nvSpPr>
        <p:spPr>
          <a:xfrm>
            <a:off x="606778" y="6028972"/>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423480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5242-9FD0-BA3A-0069-C7A2EF6B9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D7D0F9-2F43-6CA8-73F1-88D41C1B3E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11A36-BF50-B0CE-5F40-F26AC51B76BB}"/>
              </a:ext>
            </a:extLst>
          </p:cNvPr>
          <p:cNvSpPr>
            <a:spLocks noGrp="1"/>
          </p:cNvSpPr>
          <p:nvPr>
            <p:ph type="dt" sz="half" idx="10"/>
          </p:nvPr>
        </p:nvSpPr>
        <p:spPr>
          <a:xfrm>
            <a:off x="838200" y="6356350"/>
            <a:ext cx="2743200" cy="365125"/>
          </a:xfrm>
          <a:prstGeom prst="rect">
            <a:avLst/>
          </a:prstGeom>
        </p:spPr>
        <p:txBody>
          <a:bodyPr/>
          <a:lstStyle/>
          <a:p>
            <a:fld id="{0D335B19-3239-4821-BA41-4A85223FA6A7}" type="datetime1">
              <a:rPr lang="en-US" smtClean="0"/>
              <a:t>2/11/2025</a:t>
            </a:fld>
            <a:endParaRPr lang="en-US"/>
          </a:p>
        </p:txBody>
      </p:sp>
      <p:sp>
        <p:nvSpPr>
          <p:cNvPr id="5" name="Footer Placeholder 4">
            <a:extLst>
              <a:ext uri="{FF2B5EF4-FFF2-40B4-BE49-F238E27FC236}">
                <a16:creationId xmlns:a16="http://schemas.microsoft.com/office/drawing/2014/main" id="{39279C58-723F-BD9A-D495-60997E0B9C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5E6367-B94B-F6ED-EA45-75CED3629D8A}"/>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021765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E3492-9793-0DF9-D474-A3BF623359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53FAE-D8EF-B522-9A8B-1BBCF587D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76413-696F-A66A-647E-3B167A7B937B}"/>
              </a:ext>
            </a:extLst>
          </p:cNvPr>
          <p:cNvSpPr>
            <a:spLocks noGrp="1"/>
          </p:cNvSpPr>
          <p:nvPr>
            <p:ph type="dt" sz="half" idx="10"/>
          </p:nvPr>
        </p:nvSpPr>
        <p:spPr>
          <a:xfrm>
            <a:off x="838200" y="6356350"/>
            <a:ext cx="2743200" cy="365125"/>
          </a:xfrm>
          <a:prstGeom prst="rect">
            <a:avLst/>
          </a:prstGeom>
        </p:spPr>
        <p:txBody>
          <a:bodyPr/>
          <a:lstStyle/>
          <a:p>
            <a:fld id="{7BF1ED7F-2FB4-489E-8A68-0FB9066B2799}" type="datetime1">
              <a:rPr lang="en-US" smtClean="0"/>
              <a:t>2/11/2025</a:t>
            </a:fld>
            <a:endParaRPr lang="en-US"/>
          </a:p>
        </p:txBody>
      </p:sp>
      <p:sp>
        <p:nvSpPr>
          <p:cNvPr id="5" name="Footer Placeholder 4">
            <a:extLst>
              <a:ext uri="{FF2B5EF4-FFF2-40B4-BE49-F238E27FC236}">
                <a16:creationId xmlns:a16="http://schemas.microsoft.com/office/drawing/2014/main" id="{D26356A2-E831-7A73-D263-11ECD6B2E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FAE871-6629-800D-B944-AD029FFD40D9}"/>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4145064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descr="A black and blue logo with a silhouette of a city">
            <a:extLst>
              <a:ext uri="{FF2B5EF4-FFF2-40B4-BE49-F238E27FC236}">
                <a16:creationId xmlns:a16="http://schemas.microsoft.com/office/drawing/2014/main" id="{813336BF-3422-57F1-075C-B833F22C98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71479" y="5473325"/>
            <a:ext cx="2709028" cy="1291369"/>
          </a:xfrm>
          <a:prstGeom prst="rect">
            <a:avLst/>
          </a:prstGeom>
        </p:spPr>
      </p:pic>
    </p:spTree>
    <p:extLst>
      <p:ext uri="{BB962C8B-B14F-4D97-AF65-F5344CB8AC3E}">
        <p14:creationId xmlns:p14="http://schemas.microsoft.com/office/powerpoint/2010/main" val="98148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ED2C-3011-DA03-D821-1DB00D4E1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C3DB46-8E6B-585B-EC4F-5B37D07D2E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03A8DC-A50E-3009-89B3-AA4328E7E3C4}"/>
              </a:ext>
            </a:extLst>
          </p:cNvPr>
          <p:cNvSpPr>
            <a:spLocks noGrp="1"/>
          </p:cNvSpPr>
          <p:nvPr>
            <p:ph type="dt" sz="half" idx="10"/>
          </p:nvPr>
        </p:nvSpPr>
        <p:spPr/>
        <p:txBody>
          <a:bodyPr/>
          <a:lstStyle/>
          <a:p>
            <a:fld id="{F7950731-9F9B-446D-8891-6C590923FC09}" type="datetime1">
              <a:rPr lang="en-US" smtClean="0"/>
              <a:t>2/11/2025</a:t>
            </a:fld>
            <a:endParaRPr lang="en-US"/>
          </a:p>
        </p:txBody>
      </p:sp>
      <p:sp>
        <p:nvSpPr>
          <p:cNvPr id="5" name="Footer Placeholder 4">
            <a:extLst>
              <a:ext uri="{FF2B5EF4-FFF2-40B4-BE49-F238E27FC236}">
                <a16:creationId xmlns:a16="http://schemas.microsoft.com/office/drawing/2014/main" id="{4BD021C3-B34B-8B78-E2E9-BD9259E18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939A0-9009-82E6-806A-54BF2D20898E}"/>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2045561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6C40D-E7A2-5B42-590A-3FC0B91D1D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0FAF81-0F87-932E-397F-AFEB819B44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6CBB9-B70E-4C99-B91E-6605133C40B5}"/>
              </a:ext>
            </a:extLst>
          </p:cNvPr>
          <p:cNvSpPr>
            <a:spLocks noGrp="1"/>
          </p:cNvSpPr>
          <p:nvPr>
            <p:ph type="dt" sz="half" idx="10"/>
          </p:nvPr>
        </p:nvSpPr>
        <p:spPr/>
        <p:txBody>
          <a:bodyPr/>
          <a:lstStyle/>
          <a:p>
            <a:fld id="{C212C56B-B03C-49FB-AE34-E36D380E57BB}" type="datetime1">
              <a:rPr lang="en-US" smtClean="0"/>
              <a:t>2/11/2025</a:t>
            </a:fld>
            <a:endParaRPr lang="en-US"/>
          </a:p>
        </p:txBody>
      </p:sp>
      <p:sp>
        <p:nvSpPr>
          <p:cNvPr id="5" name="Footer Placeholder 4">
            <a:extLst>
              <a:ext uri="{FF2B5EF4-FFF2-40B4-BE49-F238E27FC236}">
                <a16:creationId xmlns:a16="http://schemas.microsoft.com/office/drawing/2014/main" id="{1DD07AAD-CE4C-87D4-48F6-6E2BB79DA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5F14C-6C87-B42F-9CE5-AFE8F37FCB7F}"/>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229931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90251-4F72-3AB4-385E-454C0F437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CE5863-E6BF-00AD-A711-486B5AF3F9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91667-3D19-17F9-A840-9219988B6D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B82E21-9525-0B42-4E22-936986CF6735}"/>
              </a:ext>
            </a:extLst>
          </p:cNvPr>
          <p:cNvSpPr>
            <a:spLocks noGrp="1"/>
          </p:cNvSpPr>
          <p:nvPr>
            <p:ph type="dt" sz="half" idx="10"/>
          </p:nvPr>
        </p:nvSpPr>
        <p:spPr/>
        <p:txBody>
          <a:bodyPr/>
          <a:lstStyle/>
          <a:p>
            <a:fld id="{B5E77367-EA4A-4304-BF72-C5B108EE0B2A}" type="datetime1">
              <a:rPr lang="en-US" smtClean="0"/>
              <a:t>2/11/2025</a:t>
            </a:fld>
            <a:endParaRPr lang="en-US"/>
          </a:p>
        </p:txBody>
      </p:sp>
      <p:sp>
        <p:nvSpPr>
          <p:cNvPr id="6" name="Footer Placeholder 5">
            <a:extLst>
              <a:ext uri="{FF2B5EF4-FFF2-40B4-BE49-F238E27FC236}">
                <a16:creationId xmlns:a16="http://schemas.microsoft.com/office/drawing/2014/main" id="{5517A088-E82A-D832-9CB2-E6AC3D48D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35436-6A1E-4490-61AD-5DD80CC27764}"/>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348293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D984-1704-8791-5826-C76F9F52E8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61C56D4-C5BA-A103-6F33-0D69BB47D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E8A4CD-3C4A-0D88-52B5-A248774438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6ADB87-2D84-490D-CC3B-0F08ACD32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227CE-3380-BC18-73A0-B68489A857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03CDC4-5BAC-C87B-CB56-DB1F90655BAC}"/>
              </a:ext>
            </a:extLst>
          </p:cNvPr>
          <p:cNvSpPr>
            <a:spLocks noGrp="1"/>
          </p:cNvSpPr>
          <p:nvPr>
            <p:ph type="dt" sz="half" idx="10"/>
          </p:nvPr>
        </p:nvSpPr>
        <p:spPr/>
        <p:txBody>
          <a:bodyPr/>
          <a:lstStyle/>
          <a:p>
            <a:fld id="{3B1D4510-5BDB-44D7-84F4-063AE10131E7}" type="datetime1">
              <a:rPr lang="en-US" smtClean="0"/>
              <a:t>2/11/2025</a:t>
            </a:fld>
            <a:endParaRPr lang="en-US"/>
          </a:p>
        </p:txBody>
      </p:sp>
      <p:sp>
        <p:nvSpPr>
          <p:cNvPr id="8" name="Footer Placeholder 7">
            <a:extLst>
              <a:ext uri="{FF2B5EF4-FFF2-40B4-BE49-F238E27FC236}">
                <a16:creationId xmlns:a16="http://schemas.microsoft.com/office/drawing/2014/main" id="{CFC0EBBD-9425-70D4-3952-FE7BB7EBCB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5A927E-F311-8E28-7ADC-17C128117E33}"/>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2934676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0076-BA57-10C1-9631-42B5B755E8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44C8C7-3841-2752-D95F-7790CA02C0CF}"/>
              </a:ext>
            </a:extLst>
          </p:cNvPr>
          <p:cNvSpPr>
            <a:spLocks noGrp="1"/>
          </p:cNvSpPr>
          <p:nvPr>
            <p:ph type="dt" sz="half" idx="10"/>
          </p:nvPr>
        </p:nvSpPr>
        <p:spPr/>
        <p:txBody>
          <a:bodyPr/>
          <a:lstStyle/>
          <a:p>
            <a:fld id="{621ECB40-1324-4AE9-A168-BBAD21E8F1EB}" type="datetime1">
              <a:rPr lang="en-US" smtClean="0"/>
              <a:t>2/11/2025</a:t>
            </a:fld>
            <a:endParaRPr lang="en-US"/>
          </a:p>
        </p:txBody>
      </p:sp>
      <p:sp>
        <p:nvSpPr>
          <p:cNvPr id="4" name="Footer Placeholder 3">
            <a:extLst>
              <a:ext uri="{FF2B5EF4-FFF2-40B4-BE49-F238E27FC236}">
                <a16:creationId xmlns:a16="http://schemas.microsoft.com/office/drawing/2014/main" id="{FCEF053C-4C43-6616-1F09-663D92EC2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8ACCD8-2C5C-AD48-5CB2-D238C3028194}"/>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1277633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EF52A8-8AB1-7345-627D-A99F83239744}"/>
              </a:ext>
            </a:extLst>
          </p:cNvPr>
          <p:cNvSpPr>
            <a:spLocks noGrp="1"/>
          </p:cNvSpPr>
          <p:nvPr>
            <p:ph type="dt" sz="half" idx="10"/>
          </p:nvPr>
        </p:nvSpPr>
        <p:spPr/>
        <p:txBody>
          <a:bodyPr/>
          <a:lstStyle/>
          <a:p>
            <a:fld id="{0314DC0D-35A8-4870-9B42-787DC725CBC3}" type="datetime1">
              <a:rPr lang="en-US" smtClean="0"/>
              <a:t>2/11/2025</a:t>
            </a:fld>
            <a:endParaRPr lang="en-US"/>
          </a:p>
        </p:txBody>
      </p:sp>
      <p:sp>
        <p:nvSpPr>
          <p:cNvPr id="3" name="Footer Placeholder 2">
            <a:extLst>
              <a:ext uri="{FF2B5EF4-FFF2-40B4-BE49-F238E27FC236}">
                <a16:creationId xmlns:a16="http://schemas.microsoft.com/office/drawing/2014/main" id="{2B3F8742-20F6-E08D-FC50-D82E95D551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4DE8A9-9314-BCC5-6F6F-F6FF177BCA86}"/>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88167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3765C-8D4F-7BEC-FCAC-9C79521C13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6E1C86-52A5-A8AE-519D-023BC862F5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7DAD2-9E77-EC7E-C642-DAA0B1D23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6C6F07-1947-2851-8C52-CC5351C218B9}"/>
              </a:ext>
            </a:extLst>
          </p:cNvPr>
          <p:cNvSpPr>
            <a:spLocks noGrp="1"/>
          </p:cNvSpPr>
          <p:nvPr>
            <p:ph type="dt" sz="half" idx="10"/>
          </p:nvPr>
        </p:nvSpPr>
        <p:spPr/>
        <p:txBody>
          <a:bodyPr/>
          <a:lstStyle/>
          <a:p>
            <a:fld id="{5E95EFCF-329F-47FC-91AE-D193F7BE8CED}" type="datetime1">
              <a:rPr lang="en-US" smtClean="0"/>
              <a:t>2/11/2025</a:t>
            </a:fld>
            <a:endParaRPr lang="en-US"/>
          </a:p>
        </p:txBody>
      </p:sp>
      <p:sp>
        <p:nvSpPr>
          <p:cNvPr id="6" name="Footer Placeholder 5">
            <a:extLst>
              <a:ext uri="{FF2B5EF4-FFF2-40B4-BE49-F238E27FC236}">
                <a16:creationId xmlns:a16="http://schemas.microsoft.com/office/drawing/2014/main" id="{425568D4-917F-1D41-580A-D1F470D051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96438E-23DE-5ACE-AEC2-176A4C6C0A16}"/>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381758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D9040-6E81-C4FC-D2A5-0F91B6DAB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CB2678-D324-959E-5B8C-4103B88E9A2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B085382-7AD5-CB97-DE83-F0BE945C37BA}"/>
              </a:ext>
            </a:extLst>
          </p:cNvPr>
          <p:cNvSpPr>
            <a:spLocks noGrp="1"/>
          </p:cNvSpPr>
          <p:nvPr>
            <p:ph type="sldNum" sz="quarter" idx="12"/>
          </p:nvPr>
        </p:nvSpPr>
        <p:spPr>
          <a:xfrm>
            <a:off x="460022" y="6192221"/>
            <a:ext cx="2743200" cy="365125"/>
          </a:xfrm>
        </p:spPr>
        <p:txBody>
          <a:bodyPr/>
          <a:lstStyle>
            <a:lvl1pPr algn="l">
              <a:defRPr sz="4800">
                <a:solidFill>
                  <a:schemeClr val="tx2">
                    <a:lumMod val="75000"/>
                    <a:lumOff val="25000"/>
                  </a:schemeClr>
                </a:solidFill>
                <a:latin typeface="+mj-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1917553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6122-EB74-201C-0EAB-D61FC6728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1ADA8B-CDD7-3687-BE0B-E31A7C0126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A147EC-7171-0D9B-8E39-786169CAF1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948459-5AB6-6605-A345-27ED8373B59A}"/>
              </a:ext>
            </a:extLst>
          </p:cNvPr>
          <p:cNvSpPr>
            <a:spLocks noGrp="1"/>
          </p:cNvSpPr>
          <p:nvPr>
            <p:ph type="dt" sz="half" idx="10"/>
          </p:nvPr>
        </p:nvSpPr>
        <p:spPr/>
        <p:txBody>
          <a:bodyPr/>
          <a:lstStyle/>
          <a:p>
            <a:fld id="{92372A5F-3B14-4C5C-8C4A-36206D6E1258}" type="datetime1">
              <a:rPr lang="en-US" smtClean="0"/>
              <a:t>2/11/2025</a:t>
            </a:fld>
            <a:endParaRPr lang="en-US"/>
          </a:p>
        </p:txBody>
      </p:sp>
      <p:sp>
        <p:nvSpPr>
          <p:cNvPr id="6" name="Footer Placeholder 5">
            <a:extLst>
              <a:ext uri="{FF2B5EF4-FFF2-40B4-BE49-F238E27FC236}">
                <a16:creationId xmlns:a16="http://schemas.microsoft.com/office/drawing/2014/main" id="{80DB40B0-D856-823B-5492-DE3D95221A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7B9BD-3FA1-C2E4-75AE-F99456FA8F42}"/>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3746478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41432-CB17-3FF5-70DC-E7CCF104D0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69D585-8FDF-A60C-C2DC-9C37DE71D3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30D20-3BFD-9552-C8B0-B9091B831713}"/>
              </a:ext>
            </a:extLst>
          </p:cNvPr>
          <p:cNvSpPr>
            <a:spLocks noGrp="1"/>
          </p:cNvSpPr>
          <p:nvPr>
            <p:ph type="dt" sz="half" idx="10"/>
          </p:nvPr>
        </p:nvSpPr>
        <p:spPr/>
        <p:txBody>
          <a:bodyPr/>
          <a:lstStyle/>
          <a:p>
            <a:fld id="{3DAD7BE9-091F-4472-802C-F99D0ADCAC97}" type="datetime1">
              <a:rPr lang="en-US" smtClean="0"/>
              <a:t>2/11/2025</a:t>
            </a:fld>
            <a:endParaRPr lang="en-US"/>
          </a:p>
        </p:txBody>
      </p:sp>
      <p:sp>
        <p:nvSpPr>
          <p:cNvPr id="5" name="Footer Placeholder 4">
            <a:extLst>
              <a:ext uri="{FF2B5EF4-FFF2-40B4-BE49-F238E27FC236}">
                <a16:creationId xmlns:a16="http://schemas.microsoft.com/office/drawing/2014/main" id="{8F75840F-E9F9-C401-E0BB-4666E97A2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7C9B4-3FED-0E61-B9CC-59628C993D2C}"/>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1614340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C8542-ACC2-F9CF-23D4-4F39210750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6DDD53-FD89-2A97-DA29-A5719E85FD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A292A-398C-68F3-7145-B6206430B746}"/>
              </a:ext>
            </a:extLst>
          </p:cNvPr>
          <p:cNvSpPr>
            <a:spLocks noGrp="1"/>
          </p:cNvSpPr>
          <p:nvPr>
            <p:ph type="dt" sz="half" idx="10"/>
          </p:nvPr>
        </p:nvSpPr>
        <p:spPr/>
        <p:txBody>
          <a:bodyPr/>
          <a:lstStyle/>
          <a:p>
            <a:fld id="{DB01CEBD-9C84-4D1F-98FC-CF2C239A2373}" type="datetime1">
              <a:rPr lang="en-US" smtClean="0"/>
              <a:t>2/11/2025</a:t>
            </a:fld>
            <a:endParaRPr lang="en-US"/>
          </a:p>
        </p:txBody>
      </p:sp>
      <p:sp>
        <p:nvSpPr>
          <p:cNvPr id="5" name="Footer Placeholder 4">
            <a:extLst>
              <a:ext uri="{FF2B5EF4-FFF2-40B4-BE49-F238E27FC236}">
                <a16:creationId xmlns:a16="http://schemas.microsoft.com/office/drawing/2014/main" id="{B5676284-C1FF-FDCF-7ADF-D4592C721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B8241-4FD5-AB06-BAAD-F2D39F51DD1D}"/>
              </a:ext>
            </a:extLst>
          </p:cNvPr>
          <p:cNvSpPr>
            <a:spLocks noGrp="1"/>
          </p:cNvSpPr>
          <p:nvPr>
            <p:ph type="sldNum" sz="quarter" idx="12"/>
          </p:nvPr>
        </p:nvSpPr>
        <p:spPr/>
        <p:txBody>
          <a:bodyPr/>
          <a:lstStyle/>
          <a:p>
            <a:fld id="{89DDDB3E-115E-4943-8B14-16CC2353D5A5}" type="slidenum">
              <a:rPr lang="en-US" smtClean="0"/>
              <a:t>‹#›</a:t>
            </a:fld>
            <a:endParaRPr lang="en-US"/>
          </a:p>
        </p:txBody>
      </p:sp>
    </p:spTree>
    <p:extLst>
      <p:ext uri="{BB962C8B-B14F-4D97-AF65-F5344CB8AC3E}">
        <p14:creationId xmlns:p14="http://schemas.microsoft.com/office/powerpoint/2010/main" val="316877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7CBD4-55FA-5CFD-02C2-8DCF317CDB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D94FC9-B220-AE40-B941-1483F2686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54E7F0-D0CA-75A3-F648-F1B1CBC2E14F}"/>
              </a:ext>
            </a:extLst>
          </p:cNvPr>
          <p:cNvSpPr>
            <a:spLocks noGrp="1"/>
          </p:cNvSpPr>
          <p:nvPr>
            <p:ph type="dt" sz="half" idx="10"/>
          </p:nvPr>
        </p:nvSpPr>
        <p:spPr/>
        <p:txBody>
          <a:bodyPr/>
          <a:lstStyle/>
          <a:p>
            <a:fld id="{7DBC6161-8B89-47DE-BE62-12B3E07A7B77}" type="datetime1">
              <a:rPr lang="en-US" smtClean="0"/>
              <a:t>2/11/2025</a:t>
            </a:fld>
            <a:endParaRPr lang="en-US"/>
          </a:p>
        </p:txBody>
      </p:sp>
      <p:sp>
        <p:nvSpPr>
          <p:cNvPr id="5" name="Footer Placeholder 4">
            <a:extLst>
              <a:ext uri="{FF2B5EF4-FFF2-40B4-BE49-F238E27FC236}">
                <a16:creationId xmlns:a16="http://schemas.microsoft.com/office/drawing/2014/main" id="{5CF42C17-588A-A86A-BD32-87C74AB76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859B08-A837-0B30-FE91-D4C0B0A64038}"/>
              </a:ext>
            </a:extLst>
          </p:cNvPr>
          <p:cNvSpPr>
            <a:spLocks noGrp="1"/>
          </p:cNvSpPr>
          <p:nvPr>
            <p:ph type="sldNum" sz="quarter" idx="12"/>
          </p:nvPr>
        </p:nvSpPr>
        <p:spPr/>
        <p:txBody>
          <a:bodyPr/>
          <a:lstStyle/>
          <a:p>
            <a:fld id="{585D683F-4782-4DCB-9A60-97378277621B}" type="slidenum">
              <a:rPr lang="en-US" smtClean="0"/>
              <a:t>‹#›</a:t>
            </a:fld>
            <a:endParaRPr lang="en-US"/>
          </a:p>
        </p:txBody>
      </p:sp>
    </p:spTree>
    <p:extLst>
      <p:ext uri="{BB962C8B-B14F-4D97-AF65-F5344CB8AC3E}">
        <p14:creationId xmlns:p14="http://schemas.microsoft.com/office/powerpoint/2010/main" val="231942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7F51F-FF6A-A1D2-CDA3-9CDFD2867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AA80C8-3DA8-4480-F376-FEBC78BBCF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3850A1-D443-8532-4A96-1CAAC8D373AC}"/>
              </a:ext>
            </a:extLst>
          </p:cNvPr>
          <p:cNvSpPr>
            <a:spLocks noGrp="1"/>
          </p:cNvSpPr>
          <p:nvPr>
            <p:ph type="dt" sz="half" idx="10"/>
          </p:nvPr>
        </p:nvSpPr>
        <p:spPr>
          <a:xfrm>
            <a:off x="838200" y="6356350"/>
            <a:ext cx="2743200" cy="365125"/>
          </a:xfrm>
          <a:prstGeom prst="rect">
            <a:avLst/>
          </a:prstGeom>
        </p:spPr>
        <p:txBody>
          <a:bodyPr/>
          <a:lstStyle/>
          <a:p>
            <a:fld id="{C63A7AB1-B72A-49B7-BA47-299C44DC17BA}" type="datetime1">
              <a:rPr lang="en-US" smtClean="0"/>
              <a:t>2/11/2025</a:t>
            </a:fld>
            <a:endParaRPr lang="en-US"/>
          </a:p>
        </p:txBody>
      </p:sp>
      <p:sp>
        <p:nvSpPr>
          <p:cNvPr id="5" name="Footer Placeholder 4">
            <a:extLst>
              <a:ext uri="{FF2B5EF4-FFF2-40B4-BE49-F238E27FC236}">
                <a16:creationId xmlns:a16="http://schemas.microsoft.com/office/drawing/2014/main" id="{617E27A6-98EF-0932-A3BD-47974F960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3BD46D-139E-540C-B901-D8B60DD610DD}"/>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005748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8ECC-D652-E8F9-17F9-E6796CEBD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78BE9-9FF8-5D09-9B25-8BEB1EE4B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11461-53D5-4896-1AB9-B5CCBBD97F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0E29BE-AC45-0D3D-7E04-F8B0F0FCB97C}"/>
              </a:ext>
            </a:extLst>
          </p:cNvPr>
          <p:cNvSpPr>
            <a:spLocks noGrp="1"/>
          </p:cNvSpPr>
          <p:nvPr>
            <p:ph type="dt" sz="half" idx="10"/>
          </p:nvPr>
        </p:nvSpPr>
        <p:spPr>
          <a:xfrm>
            <a:off x="838200" y="6356350"/>
            <a:ext cx="2743200" cy="365125"/>
          </a:xfrm>
          <a:prstGeom prst="rect">
            <a:avLst/>
          </a:prstGeom>
        </p:spPr>
        <p:txBody>
          <a:bodyPr/>
          <a:lstStyle/>
          <a:p>
            <a:fld id="{790EC45C-7EB0-4884-BA3E-4EE65C849B37}" type="datetime1">
              <a:rPr lang="en-US" smtClean="0"/>
              <a:t>2/11/2025</a:t>
            </a:fld>
            <a:endParaRPr lang="en-US"/>
          </a:p>
        </p:txBody>
      </p:sp>
      <p:sp>
        <p:nvSpPr>
          <p:cNvPr id="6" name="Footer Placeholder 5">
            <a:extLst>
              <a:ext uri="{FF2B5EF4-FFF2-40B4-BE49-F238E27FC236}">
                <a16:creationId xmlns:a16="http://schemas.microsoft.com/office/drawing/2014/main" id="{BA05E286-D48A-875F-9B59-1277CFF128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A30B342-0DA4-715D-0069-120AFA7E582B}"/>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781680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336B6-5ED9-8C0B-03B1-401DE3C304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FA0B-6684-0759-7B0C-94582A3920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DABFA-ABC0-54E5-A661-A92E47EBD9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87813-E04D-4481-4B26-8FEF7BEE9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1B4EE-DA92-5D26-0682-7221ECBE04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7994E5-E271-7756-F0D6-7435F891B0CA}"/>
              </a:ext>
            </a:extLst>
          </p:cNvPr>
          <p:cNvSpPr>
            <a:spLocks noGrp="1"/>
          </p:cNvSpPr>
          <p:nvPr>
            <p:ph type="dt" sz="half" idx="10"/>
          </p:nvPr>
        </p:nvSpPr>
        <p:spPr>
          <a:xfrm>
            <a:off x="838200" y="6356350"/>
            <a:ext cx="2743200" cy="365125"/>
          </a:xfrm>
          <a:prstGeom prst="rect">
            <a:avLst/>
          </a:prstGeom>
        </p:spPr>
        <p:txBody>
          <a:bodyPr/>
          <a:lstStyle/>
          <a:p>
            <a:fld id="{3FF54632-1816-4F7C-BEB7-2EABAF5FCB99}" type="datetime1">
              <a:rPr lang="en-US" smtClean="0"/>
              <a:t>2/11/2025</a:t>
            </a:fld>
            <a:endParaRPr lang="en-US"/>
          </a:p>
        </p:txBody>
      </p:sp>
      <p:sp>
        <p:nvSpPr>
          <p:cNvPr id="8" name="Footer Placeholder 7">
            <a:extLst>
              <a:ext uri="{FF2B5EF4-FFF2-40B4-BE49-F238E27FC236}">
                <a16:creationId xmlns:a16="http://schemas.microsoft.com/office/drawing/2014/main" id="{A542767C-152E-93FE-E3A9-F820D66498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F1277B0-726F-2733-D962-FE8DF9676E18}"/>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65322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3553-5AD0-6DE8-CD30-90FDD357F8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F2AE5D-7C45-1031-578E-A226060D954B}"/>
              </a:ext>
            </a:extLst>
          </p:cNvPr>
          <p:cNvSpPr>
            <a:spLocks noGrp="1"/>
          </p:cNvSpPr>
          <p:nvPr>
            <p:ph type="dt" sz="half" idx="10"/>
          </p:nvPr>
        </p:nvSpPr>
        <p:spPr>
          <a:xfrm>
            <a:off x="838200" y="6356350"/>
            <a:ext cx="2743200" cy="365125"/>
          </a:xfrm>
          <a:prstGeom prst="rect">
            <a:avLst/>
          </a:prstGeom>
        </p:spPr>
        <p:txBody>
          <a:bodyPr/>
          <a:lstStyle/>
          <a:p>
            <a:fld id="{283ADF1D-66A8-406A-9DCA-618044B1CE95}" type="datetime1">
              <a:rPr lang="en-US" smtClean="0"/>
              <a:t>2/11/2025</a:t>
            </a:fld>
            <a:endParaRPr lang="en-US"/>
          </a:p>
        </p:txBody>
      </p:sp>
      <p:sp>
        <p:nvSpPr>
          <p:cNvPr id="4" name="Footer Placeholder 3">
            <a:extLst>
              <a:ext uri="{FF2B5EF4-FFF2-40B4-BE49-F238E27FC236}">
                <a16:creationId xmlns:a16="http://schemas.microsoft.com/office/drawing/2014/main" id="{416F5924-A68B-36F4-B4DC-88292E9091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DA005A-81A1-271D-BA18-B3B83ABA05E1}"/>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2617301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53D3E8-B213-9822-46F0-A62C6446EF8A}"/>
              </a:ext>
            </a:extLst>
          </p:cNvPr>
          <p:cNvSpPr>
            <a:spLocks noGrp="1"/>
          </p:cNvSpPr>
          <p:nvPr>
            <p:ph type="dt" sz="half" idx="10"/>
          </p:nvPr>
        </p:nvSpPr>
        <p:spPr>
          <a:xfrm>
            <a:off x="838200" y="6356350"/>
            <a:ext cx="2743200" cy="365125"/>
          </a:xfrm>
          <a:prstGeom prst="rect">
            <a:avLst/>
          </a:prstGeom>
        </p:spPr>
        <p:txBody>
          <a:bodyPr/>
          <a:lstStyle/>
          <a:p>
            <a:fld id="{9311316A-7EBD-4780-B79D-D1E8EFB6A87D}" type="datetime1">
              <a:rPr lang="en-US" smtClean="0"/>
              <a:t>2/11/2025</a:t>
            </a:fld>
            <a:endParaRPr lang="en-US"/>
          </a:p>
        </p:txBody>
      </p:sp>
      <p:sp>
        <p:nvSpPr>
          <p:cNvPr id="3" name="Footer Placeholder 2">
            <a:extLst>
              <a:ext uri="{FF2B5EF4-FFF2-40B4-BE49-F238E27FC236}">
                <a16:creationId xmlns:a16="http://schemas.microsoft.com/office/drawing/2014/main" id="{0B5EC94B-CD63-1125-81FB-7587768235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D8F176D-0D8E-480C-B4B3-DDAB59BA5A24}"/>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1030073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02363-E97C-518A-1180-D0F0872088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389E4B-06B7-B88D-2DFE-62D44421D0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6DD495-058C-6170-970D-739AE49A02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0F3943-7386-DFA1-D1D0-31DCF62587C3}"/>
              </a:ext>
            </a:extLst>
          </p:cNvPr>
          <p:cNvSpPr>
            <a:spLocks noGrp="1"/>
          </p:cNvSpPr>
          <p:nvPr>
            <p:ph type="dt" sz="half" idx="10"/>
          </p:nvPr>
        </p:nvSpPr>
        <p:spPr>
          <a:xfrm>
            <a:off x="838200" y="6356350"/>
            <a:ext cx="2743200" cy="365125"/>
          </a:xfrm>
          <a:prstGeom prst="rect">
            <a:avLst/>
          </a:prstGeom>
        </p:spPr>
        <p:txBody>
          <a:bodyPr/>
          <a:lstStyle/>
          <a:p>
            <a:fld id="{37760D4B-6D34-4F4F-9156-93D7C788CA48}" type="datetime1">
              <a:rPr lang="en-US" smtClean="0"/>
              <a:t>2/11/2025</a:t>
            </a:fld>
            <a:endParaRPr lang="en-US"/>
          </a:p>
        </p:txBody>
      </p:sp>
      <p:sp>
        <p:nvSpPr>
          <p:cNvPr id="6" name="Footer Placeholder 5">
            <a:extLst>
              <a:ext uri="{FF2B5EF4-FFF2-40B4-BE49-F238E27FC236}">
                <a16:creationId xmlns:a16="http://schemas.microsoft.com/office/drawing/2014/main" id="{BA041829-0397-2189-8262-E5D209D36D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533119-363C-ED54-F2ED-F7E674B8EAB2}"/>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535159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EB2AA-F562-55C3-166C-7804C9043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B19756-664C-522B-EC03-046C76BDCD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94C97C-B726-88B3-12D0-18A8830A79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8CBFC9-AA51-AB4D-BA4A-7EC4503B1BD5}"/>
              </a:ext>
            </a:extLst>
          </p:cNvPr>
          <p:cNvSpPr>
            <a:spLocks noGrp="1"/>
          </p:cNvSpPr>
          <p:nvPr>
            <p:ph type="dt" sz="half" idx="10"/>
          </p:nvPr>
        </p:nvSpPr>
        <p:spPr>
          <a:xfrm>
            <a:off x="838200" y="6356350"/>
            <a:ext cx="2743200" cy="365125"/>
          </a:xfrm>
          <a:prstGeom prst="rect">
            <a:avLst/>
          </a:prstGeom>
        </p:spPr>
        <p:txBody>
          <a:bodyPr/>
          <a:lstStyle/>
          <a:p>
            <a:fld id="{EE1EDFF7-7AA3-4703-9A0B-A824C63FEF71}" type="datetime1">
              <a:rPr lang="en-US" smtClean="0"/>
              <a:t>2/11/2025</a:t>
            </a:fld>
            <a:endParaRPr lang="en-US"/>
          </a:p>
        </p:txBody>
      </p:sp>
      <p:sp>
        <p:nvSpPr>
          <p:cNvPr id="6" name="Footer Placeholder 5">
            <a:extLst>
              <a:ext uri="{FF2B5EF4-FFF2-40B4-BE49-F238E27FC236}">
                <a16:creationId xmlns:a16="http://schemas.microsoft.com/office/drawing/2014/main" id="{82664E35-D856-7ECF-E8C8-B5D5B70871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8FCF93-0CA7-D137-FDB2-4DFF0F1DBDDF}"/>
              </a:ext>
            </a:extLst>
          </p:cNvPr>
          <p:cNvSpPr>
            <a:spLocks noGrp="1"/>
          </p:cNvSpPr>
          <p:nvPr>
            <p:ph type="sldNum" sz="quarter" idx="12"/>
          </p:nvPr>
        </p:nvSpPr>
        <p:spPr/>
        <p:txBody>
          <a:bodyPr/>
          <a:lstStyle/>
          <a:p>
            <a:fld id="{C909ABD2-4574-433D-8B11-1782A1457D95}" type="slidenum">
              <a:rPr lang="en-US" smtClean="0"/>
              <a:t>‹#›</a:t>
            </a:fld>
            <a:endParaRPr lang="en-US"/>
          </a:p>
        </p:txBody>
      </p:sp>
    </p:spTree>
    <p:extLst>
      <p:ext uri="{BB962C8B-B14F-4D97-AF65-F5344CB8AC3E}">
        <p14:creationId xmlns:p14="http://schemas.microsoft.com/office/powerpoint/2010/main" val="3553184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7BBF0-748E-A6ED-CA5E-97F3292C8F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TITLE HERE</a:t>
            </a:r>
          </a:p>
        </p:txBody>
      </p:sp>
      <p:sp>
        <p:nvSpPr>
          <p:cNvPr id="3" name="Text Placeholder 2">
            <a:extLst>
              <a:ext uri="{FF2B5EF4-FFF2-40B4-BE49-F238E27FC236}">
                <a16:creationId xmlns:a16="http://schemas.microsoft.com/office/drawing/2014/main" id="{4CF02EAF-2D6B-F2F1-25A6-FE6CD15DD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C3C452-C450-4D39-0F5D-3A6348C208E4}"/>
              </a:ext>
            </a:extLst>
          </p:cNvPr>
          <p:cNvSpPr>
            <a:spLocks noGrp="1"/>
          </p:cNvSpPr>
          <p:nvPr>
            <p:ph type="sldNum" sz="quarter" idx="4"/>
          </p:nvPr>
        </p:nvSpPr>
        <p:spPr>
          <a:xfrm>
            <a:off x="539045" y="6200246"/>
            <a:ext cx="2743200" cy="365125"/>
          </a:xfrm>
          <a:prstGeom prst="rect">
            <a:avLst/>
          </a:prstGeom>
        </p:spPr>
        <p:txBody>
          <a:bodyPr vert="horz" lIns="91440" tIns="45720" rIns="91440" bIns="45720" rtlCol="0" anchor="ctr"/>
          <a:lstStyle>
            <a:lvl1pPr algn="l">
              <a:defRPr sz="4800" b="1">
                <a:solidFill>
                  <a:schemeClr val="tx2">
                    <a:lumMod val="75000"/>
                    <a:lumOff val="25000"/>
                  </a:schemeClr>
                </a:solidFill>
                <a:latin typeface="+mn-lt"/>
              </a:defRPr>
            </a:lvl1pPr>
          </a:lstStyle>
          <a:p>
            <a:fld id="{C909ABD2-4574-433D-8B11-1782A1457D95}" type="slidenum">
              <a:rPr lang="en-US" smtClean="0"/>
              <a:pPr/>
              <a:t>‹#›</a:t>
            </a:fld>
            <a:endParaRPr lang="en-US"/>
          </a:p>
        </p:txBody>
      </p:sp>
    </p:spTree>
    <p:extLst>
      <p:ext uri="{BB962C8B-B14F-4D97-AF65-F5344CB8AC3E}">
        <p14:creationId xmlns:p14="http://schemas.microsoft.com/office/powerpoint/2010/main" val="207189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02F99-D256-0DDA-A1F8-18DB83E4B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38B9A9-A1A4-1AAF-6290-6108F797F1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C988B-C5AD-8547-E062-E6D3A8FE50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F519B-5BE5-419A-9DAD-BFC1E29A3CB6}" type="datetime1">
              <a:rPr lang="en-US" smtClean="0"/>
              <a:t>2/11/2025</a:t>
            </a:fld>
            <a:endParaRPr lang="en-US"/>
          </a:p>
        </p:txBody>
      </p:sp>
      <p:sp>
        <p:nvSpPr>
          <p:cNvPr id="5" name="Footer Placeholder 4">
            <a:extLst>
              <a:ext uri="{FF2B5EF4-FFF2-40B4-BE49-F238E27FC236}">
                <a16:creationId xmlns:a16="http://schemas.microsoft.com/office/drawing/2014/main" id="{E8A183E2-CA89-5FCE-F4A1-598CF4685F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BCC734-4571-EE82-F455-D2C91826B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DDDB3E-115E-4943-8B14-16CC2353D5A5}" type="slidenum">
              <a:rPr lang="en-US" smtClean="0"/>
              <a:t>‹#›</a:t>
            </a:fld>
            <a:endParaRPr lang="en-US"/>
          </a:p>
        </p:txBody>
      </p:sp>
    </p:spTree>
    <p:extLst>
      <p:ext uri="{BB962C8B-B14F-4D97-AF65-F5344CB8AC3E}">
        <p14:creationId xmlns:p14="http://schemas.microsoft.com/office/powerpoint/2010/main" val="597924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3DACC85-833D-7267-0A49-26FAFBAE36CD}"/>
              </a:ext>
            </a:extLst>
          </p:cNvPr>
          <p:cNvSpPr txBox="1"/>
          <p:nvPr/>
        </p:nvSpPr>
        <p:spPr>
          <a:xfrm>
            <a:off x="498021" y="3931104"/>
            <a:ext cx="5057775" cy="1323439"/>
          </a:xfrm>
          <a:prstGeom prst="rect">
            <a:avLst/>
          </a:prstGeom>
          <a:noFill/>
        </p:spPr>
        <p:txBody>
          <a:bodyPr wrap="square" rtlCol="0">
            <a:spAutoFit/>
          </a:bodyPr>
          <a:lstStyle/>
          <a:p>
            <a:r>
              <a:rPr lang="en-US" sz="8000" b="1" spc="300" dirty="0">
                <a:solidFill>
                  <a:schemeClr val="bg1"/>
                </a:solidFill>
                <a:latin typeface="Vancouver V.20" panose="00000506000000000000" pitchFamily="2" charset="0"/>
                <a:cs typeface="Arial" panose="020B0604020202020204" pitchFamily="34" charset="0"/>
              </a:rPr>
              <a:t>TITLE HERE</a:t>
            </a:r>
          </a:p>
        </p:txBody>
      </p:sp>
      <p:sp>
        <p:nvSpPr>
          <p:cNvPr id="2" name="TextBox 1">
            <a:extLst>
              <a:ext uri="{FF2B5EF4-FFF2-40B4-BE49-F238E27FC236}">
                <a16:creationId xmlns:a16="http://schemas.microsoft.com/office/drawing/2014/main" id="{4BC83CB3-686D-9D7B-8369-F242735BB692}"/>
              </a:ext>
            </a:extLst>
          </p:cNvPr>
          <p:cNvSpPr txBox="1"/>
          <p:nvPr/>
        </p:nvSpPr>
        <p:spPr>
          <a:xfrm>
            <a:off x="498021" y="3931103"/>
            <a:ext cx="6419850" cy="1323439"/>
          </a:xfrm>
          <a:prstGeom prst="rect">
            <a:avLst/>
          </a:prstGeom>
          <a:noFill/>
        </p:spPr>
        <p:txBody>
          <a:bodyPr wrap="square" rtlCol="0">
            <a:spAutoFit/>
          </a:bodyPr>
          <a:lstStyle/>
          <a:p>
            <a:r>
              <a:rPr lang="en-US" sz="8000" b="1" spc="300" dirty="0">
                <a:solidFill>
                  <a:schemeClr val="bg1"/>
                </a:solidFill>
                <a:latin typeface="Vancouver V.20" panose="00000506000000000000" pitchFamily="2" charset="0"/>
                <a:cs typeface="Arial" panose="020B0604020202020204" pitchFamily="34" charset="0"/>
              </a:rPr>
              <a:t>TITLE HERE</a:t>
            </a:r>
          </a:p>
        </p:txBody>
      </p:sp>
      <p:pic>
        <p:nvPicPr>
          <p:cNvPr id="5" name="Picture 4" descr="A city with tall buildings&#10;&#10;Description automatically generated">
            <a:extLst>
              <a:ext uri="{FF2B5EF4-FFF2-40B4-BE49-F238E27FC236}">
                <a16:creationId xmlns:a16="http://schemas.microsoft.com/office/drawing/2014/main" id="{D9684E57-D90E-844E-0F19-95E7F40C1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C3BC926-0375-65CC-66C9-907DD5D068E6}"/>
              </a:ext>
            </a:extLst>
          </p:cNvPr>
          <p:cNvSpPr txBox="1"/>
          <p:nvPr/>
        </p:nvSpPr>
        <p:spPr>
          <a:xfrm>
            <a:off x="122383" y="3053939"/>
            <a:ext cx="10866826" cy="1754326"/>
          </a:xfrm>
          <a:prstGeom prst="rect">
            <a:avLst/>
          </a:prstGeom>
          <a:noFill/>
        </p:spPr>
        <p:txBody>
          <a:bodyPr wrap="square" rtlCol="0">
            <a:spAutoFit/>
          </a:bodyPr>
          <a:lstStyle/>
          <a:p>
            <a:r>
              <a:rPr lang="en-US" sz="6000" b="1" dirty="0">
                <a:solidFill>
                  <a:schemeClr val="bg1"/>
                </a:solidFill>
              </a:rPr>
              <a:t>INVESTING IN MIDLAND: </a:t>
            </a:r>
            <a:r>
              <a:rPr lang="en-US" sz="4800" b="1" dirty="0">
                <a:solidFill>
                  <a:schemeClr val="bg1"/>
                </a:solidFill>
              </a:rPr>
              <a:t>INFRASTRUCTURE AND PUBLIC SAFETY</a:t>
            </a:r>
          </a:p>
        </p:txBody>
      </p:sp>
    </p:spTree>
    <p:extLst>
      <p:ext uri="{BB962C8B-B14F-4D97-AF65-F5344CB8AC3E}">
        <p14:creationId xmlns:p14="http://schemas.microsoft.com/office/powerpoint/2010/main" val="365971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55584F-F35C-50BC-1A6D-DB362A0822AD}"/>
              </a:ext>
            </a:extLst>
          </p:cNvPr>
          <p:cNvSpPr txBox="1">
            <a:spLocks/>
          </p:cNvSpPr>
          <p:nvPr/>
        </p:nvSpPr>
        <p:spPr>
          <a:xfrm>
            <a:off x="576261" y="370997"/>
            <a:ext cx="10961618"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p:txBody>
      </p:sp>
      <p:sp>
        <p:nvSpPr>
          <p:cNvPr id="6" name="Slide Number Placeholder 4">
            <a:extLst>
              <a:ext uri="{FF2B5EF4-FFF2-40B4-BE49-F238E27FC236}">
                <a16:creationId xmlns:a16="http://schemas.microsoft.com/office/drawing/2014/main" id="{8AF8205E-1D05-718E-56C8-0637A756C6DC}"/>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61C70832-71DC-8486-A860-D816A4FC5A53}"/>
              </a:ext>
            </a:extLst>
          </p:cNvPr>
          <p:cNvGraphicFramePr>
            <a:graphicFrameLocks noGrp="1"/>
          </p:cNvGraphicFramePr>
          <p:nvPr>
            <p:extLst>
              <p:ext uri="{D42A27DB-BD31-4B8C-83A1-F6EECF244321}">
                <p14:modId xmlns:p14="http://schemas.microsoft.com/office/powerpoint/2010/main" val="3730106609"/>
              </p:ext>
            </p:extLst>
          </p:nvPr>
        </p:nvGraphicFramePr>
        <p:xfrm>
          <a:off x="1017270" y="1679425"/>
          <a:ext cx="10131989" cy="4324497"/>
        </p:xfrm>
        <a:graphic>
          <a:graphicData uri="http://schemas.openxmlformats.org/drawingml/2006/table">
            <a:tbl>
              <a:tblPr firstRow="1" bandRow="1">
                <a:tableStyleId>{5C22544A-7EE6-4342-B048-85BDC9FD1C3A}</a:tableStyleId>
              </a:tblPr>
              <a:tblGrid>
                <a:gridCol w="7133517">
                  <a:extLst>
                    <a:ext uri="{9D8B030D-6E8A-4147-A177-3AD203B41FA5}">
                      <a16:colId xmlns:a16="http://schemas.microsoft.com/office/drawing/2014/main" val="4107342342"/>
                    </a:ext>
                  </a:extLst>
                </a:gridCol>
                <a:gridCol w="2998472">
                  <a:extLst>
                    <a:ext uri="{9D8B030D-6E8A-4147-A177-3AD203B41FA5}">
                      <a16:colId xmlns:a16="http://schemas.microsoft.com/office/drawing/2014/main" val="3300484598"/>
                    </a:ext>
                  </a:extLst>
                </a:gridCol>
              </a:tblGrid>
              <a:tr h="701854">
                <a:tc>
                  <a:txBody>
                    <a:bodyPr/>
                    <a:lstStyle/>
                    <a:p>
                      <a:pPr algn="l"/>
                      <a:r>
                        <a:rPr lang="en-US" sz="2000" dirty="0">
                          <a:latin typeface="Arial" panose="020B0604020202020204" pitchFamily="34" charset="0"/>
                          <a:cs typeface="Arial" panose="020B0604020202020204" pitchFamily="34" charset="0"/>
                        </a:rPr>
                        <a:t>PROJECT</a:t>
                      </a:r>
                    </a:p>
                  </a:txBody>
                  <a:tcPr anchor="ctr">
                    <a:solidFill>
                      <a:schemeClr val="accent1">
                        <a:lumMod val="75000"/>
                      </a:schemeClr>
                    </a:solidFill>
                  </a:tcPr>
                </a:tc>
                <a:tc>
                  <a:txBody>
                    <a:bodyPr/>
                    <a:lstStyle/>
                    <a:p>
                      <a:pPr algn="ctr"/>
                      <a:r>
                        <a:rPr lang="en-US" sz="2000" dirty="0">
                          <a:latin typeface="Arial" panose="020B0604020202020204" pitchFamily="34" charset="0"/>
                          <a:cs typeface="Arial" panose="020B0604020202020204" pitchFamily="34" charset="0"/>
                        </a:rPr>
                        <a:t>INVESTMENT</a:t>
                      </a:r>
                    </a:p>
                  </a:txBody>
                  <a:tcPr anchor="ctr">
                    <a:solidFill>
                      <a:schemeClr val="accent1">
                        <a:lumMod val="75000"/>
                      </a:schemeClr>
                    </a:solidFill>
                  </a:tcPr>
                </a:tc>
                <a:extLst>
                  <a:ext uri="{0D108BD9-81ED-4DB2-BD59-A6C34878D82A}">
                    <a16:rowId xmlns:a16="http://schemas.microsoft.com/office/drawing/2014/main" val="2683540985"/>
                  </a:ext>
                </a:extLst>
              </a:tr>
              <a:tr h="701854">
                <a:tc>
                  <a:txBody>
                    <a:bodyPr/>
                    <a:lstStyle/>
                    <a:p>
                      <a:pPr algn="l"/>
                      <a:r>
                        <a:rPr lang="en-US" sz="2000" dirty="0">
                          <a:latin typeface="Arial" panose="020B0604020202020204" pitchFamily="34" charset="0"/>
                          <a:cs typeface="Arial" panose="020B0604020202020204" pitchFamily="34" charset="0"/>
                        </a:rPr>
                        <a:t>North Citizen Collection Station – N. 349</a:t>
                      </a:r>
                    </a:p>
                  </a:txBody>
                  <a:tcPr anchor="ctr">
                    <a:noFill/>
                  </a:tcPr>
                </a:tc>
                <a:tc>
                  <a:txBody>
                    <a:bodyPr/>
                    <a:lstStyle/>
                    <a:p>
                      <a:pPr algn="ctr"/>
                      <a:r>
                        <a:rPr lang="en-US" sz="2000" dirty="0">
                          <a:latin typeface="Arial" panose="020B0604020202020204" pitchFamily="34" charset="0"/>
                          <a:cs typeface="Arial" panose="020B0604020202020204" pitchFamily="34" charset="0"/>
                        </a:rPr>
                        <a:t>$4.1 M</a:t>
                      </a:r>
                    </a:p>
                  </a:txBody>
                  <a:tcPr anchor="ctr">
                    <a:noFill/>
                  </a:tcPr>
                </a:tc>
                <a:extLst>
                  <a:ext uri="{0D108BD9-81ED-4DB2-BD59-A6C34878D82A}">
                    <a16:rowId xmlns:a16="http://schemas.microsoft.com/office/drawing/2014/main" val="4211329489"/>
                  </a:ext>
                </a:extLst>
              </a:tr>
              <a:tr h="815227">
                <a:tc>
                  <a:txBody>
                    <a:bodyPr/>
                    <a:lstStyle/>
                    <a:p>
                      <a:pPr algn="l"/>
                      <a:r>
                        <a:rPr lang="en-US" sz="2000" dirty="0">
                          <a:latin typeface="Arial" panose="020B0604020202020204" pitchFamily="34" charset="0"/>
                          <a:cs typeface="Arial" panose="020B0604020202020204" pitchFamily="34" charset="0"/>
                        </a:rPr>
                        <a:t>West Citizen Collection Station – W. Hwy 80</a:t>
                      </a:r>
                    </a:p>
                  </a:txBody>
                  <a:tcPr anchor="ctr">
                    <a:solidFill>
                      <a:schemeClr val="accent5">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$4.4 M</a:t>
                      </a:r>
                    </a:p>
                  </a:txBody>
                  <a:tcPr anchor="ctr">
                    <a:solidFill>
                      <a:schemeClr val="accent5">
                        <a:lumMod val="20000"/>
                        <a:lumOff val="80000"/>
                      </a:schemeClr>
                    </a:solidFill>
                  </a:tcPr>
                </a:tc>
                <a:extLst>
                  <a:ext uri="{0D108BD9-81ED-4DB2-BD59-A6C34878D82A}">
                    <a16:rowId xmlns:a16="http://schemas.microsoft.com/office/drawing/2014/main" val="74635462"/>
                  </a:ext>
                </a:extLst>
              </a:tr>
              <a:tr h="701854">
                <a:tc>
                  <a:txBody>
                    <a:bodyPr/>
                    <a:lstStyle/>
                    <a:p>
                      <a:pPr algn="l"/>
                      <a:r>
                        <a:rPr lang="en-US" sz="2000" dirty="0">
                          <a:latin typeface="Arial" panose="020B0604020202020204" pitchFamily="34" charset="0"/>
                          <a:cs typeface="Arial" panose="020B0604020202020204" pitchFamily="34" charset="0"/>
                        </a:rPr>
                        <a:t>Landfill Entrance Road Reconstruction</a:t>
                      </a:r>
                    </a:p>
                  </a:txBody>
                  <a:tcPr anchor="ctr">
                    <a:noFill/>
                  </a:tcPr>
                </a:tc>
                <a:tc>
                  <a:txBody>
                    <a:bodyPr/>
                    <a:lstStyle/>
                    <a:p>
                      <a:pPr algn="ctr"/>
                      <a:r>
                        <a:rPr lang="en-US" sz="2000" dirty="0">
                          <a:latin typeface="Arial" panose="020B0604020202020204" pitchFamily="34" charset="0"/>
                          <a:cs typeface="Arial" panose="020B0604020202020204" pitchFamily="34" charset="0"/>
                        </a:rPr>
                        <a:t>$4.4 M</a:t>
                      </a:r>
                    </a:p>
                  </a:txBody>
                  <a:tcPr anchor="ctr">
                    <a:noFill/>
                  </a:tcPr>
                </a:tc>
                <a:extLst>
                  <a:ext uri="{0D108BD9-81ED-4DB2-BD59-A6C34878D82A}">
                    <a16:rowId xmlns:a16="http://schemas.microsoft.com/office/drawing/2014/main" val="2173661146"/>
                  </a:ext>
                </a:extLst>
              </a:tr>
              <a:tr h="701854">
                <a:tc>
                  <a:txBody>
                    <a:bodyPr/>
                    <a:lstStyle/>
                    <a:p>
                      <a:pPr algn="l"/>
                      <a:r>
                        <a:rPr lang="en-US" sz="2000" dirty="0">
                          <a:latin typeface="Arial" panose="020B0604020202020204" pitchFamily="34" charset="0"/>
                          <a:cs typeface="Arial" panose="020B0604020202020204" pitchFamily="34" charset="0"/>
                        </a:rPr>
                        <a:t>Landfill Cell Design &amp; Construction</a:t>
                      </a:r>
                    </a:p>
                  </a:txBody>
                  <a:tcPr anchor="ctr">
                    <a:solidFill>
                      <a:schemeClr val="accent5">
                        <a:lumMod val="20000"/>
                        <a:lumOff val="80000"/>
                      </a:schemeClr>
                    </a:solidFill>
                  </a:tcPr>
                </a:tc>
                <a:tc>
                  <a:txBody>
                    <a:bodyPr/>
                    <a:lstStyle/>
                    <a:p>
                      <a:pPr algn="ctr"/>
                      <a:r>
                        <a:rPr lang="en-US" sz="2000" dirty="0">
                          <a:latin typeface="Arial" panose="020B0604020202020204" pitchFamily="34" charset="0"/>
                          <a:cs typeface="Arial" panose="020B0604020202020204" pitchFamily="34" charset="0"/>
                        </a:rPr>
                        <a:t>$11.0 M</a:t>
                      </a:r>
                    </a:p>
                  </a:txBody>
                  <a:tcPr anchor="ctr">
                    <a:solidFill>
                      <a:schemeClr val="accent5">
                        <a:lumMod val="20000"/>
                        <a:lumOff val="80000"/>
                      </a:schemeClr>
                    </a:solidFill>
                  </a:tcPr>
                </a:tc>
                <a:extLst>
                  <a:ext uri="{0D108BD9-81ED-4DB2-BD59-A6C34878D82A}">
                    <a16:rowId xmlns:a16="http://schemas.microsoft.com/office/drawing/2014/main" val="1579535169"/>
                  </a:ext>
                </a:extLst>
              </a:tr>
              <a:tr h="701854">
                <a:tc>
                  <a:txBody>
                    <a:bodyPr/>
                    <a:lstStyle/>
                    <a:p>
                      <a:pPr algn="l"/>
                      <a:r>
                        <a:rPr lang="en-US" sz="2000" b="1" dirty="0">
                          <a:latin typeface="Arial" panose="020B0604020202020204" pitchFamily="34" charset="0"/>
                          <a:cs typeface="Arial" panose="020B0604020202020204" pitchFamily="34" charset="0"/>
                        </a:rPr>
                        <a:t>Total</a:t>
                      </a:r>
                    </a:p>
                  </a:txBody>
                  <a:tcPr anchor="ctr">
                    <a:noFill/>
                  </a:tcPr>
                </a:tc>
                <a:tc>
                  <a:txBody>
                    <a:bodyPr/>
                    <a:lstStyle/>
                    <a:p>
                      <a:pPr algn="ctr"/>
                      <a:r>
                        <a:rPr lang="en-US" sz="2000" b="1" dirty="0">
                          <a:latin typeface="Arial" panose="020B0604020202020204" pitchFamily="34" charset="0"/>
                          <a:cs typeface="Arial" panose="020B0604020202020204" pitchFamily="34" charset="0"/>
                        </a:rPr>
                        <a:t>$23.9 M</a:t>
                      </a:r>
                    </a:p>
                  </a:txBody>
                  <a:tcPr anchor="ctr">
                    <a:noFill/>
                  </a:tcPr>
                </a:tc>
                <a:extLst>
                  <a:ext uri="{0D108BD9-81ED-4DB2-BD59-A6C34878D82A}">
                    <a16:rowId xmlns:a16="http://schemas.microsoft.com/office/drawing/2014/main" val="1577389310"/>
                  </a:ext>
                </a:extLst>
              </a:tr>
            </a:tbl>
          </a:graphicData>
        </a:graphic>
      </p:graphicFrame>
      <p:sp>
        <p:nvSpPr>
          <p:cNvPr id="3" name="Title 1">
            <a:extLst>
              <a:ext uri="{FF2B5EF4-FFF2-40B4-BE49-F238E27FC236}">
                <a16:creationId xmlns:a16="http://schemas.microsoft.com/office/drawing/2014/main" id="{1BD504A6-71D9-8629-3471-8ED24C76AB04}"/>
              </a:ext>
            </a:extLst>
          </p:cNvPr>
          <p:cNvSpPr txBox="1">
            <a:spLocks/>
          </p:cNvSpPr>
          <p:nvPr/>
        </p:nvSpPr>
        <p:spPr>
          <a:xfrm>
            <a:off x="325768" y="420825"/>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SANITATION</a:t>
            </a:r>
            <a:endParaRPr lang="en-US" sz="3200" b="1" dirty="0">
              <a:solidFill>
                <a:schemeClr val="tx2">
                  <a:lumMod val="75000"/>
                  <a:lumOff val="25000"/>
                </a:schemeClr>
              </a:solidFill>
              <a:latin typeface="Century Gothic" panose="020B0502020202020204" pitchFamily="34" charset="0"/>
              <a:cs typeface="Arial"/>
            </a:endParaRPr>
          </a:p>
        </p:txBody>
      </p:sp>
    </p:spTree>
    <p:extLst>
      <p:ext uri="{BB962C8B-B14F-4D97-AF65-F5344CB8AC3E}">
        <p14:creationId xmlns:p14="http://schemas.microsoft.com/office/powerpoint/2010/main" val="57812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FC6CB36-A2A7-BFA2-2C7E-933079282984}"/>
              </a:ext>
            </a:extLst>
          </p:cNvPr>
          <p:cNvSpPr txBox="1"/>
          <p:nvPr/>
        </p:nvSpPr>
        <p:spPr>
          <a:xfrm>
            <a:off x="1537113" y="6179953"/>
            <a:ext cx="9145845" cy="523220"/>
          </a:xfrm>
          <a:prstGeom prst="rect">
            <a:avLst/>
          </a:prstGeom>
          <a:noFill/>
        </p:spPr>
        <p:txBody>
          <a:bodyPr wrap="square" lIns="91440" tIns="45720" rIns="91440" bIns="45720" rtlCol="0" anchor="t">
            <a:spAutoFit/>
          </a:bodyPr>
          <a:lstStyle/>
          <a:p>
            <a:r>
              <a:rPr lang="en-US" sz="2800" b="1" dirty="0">
                <a:latin typeface="Arial"/>
                <a:cs typeface="Arial"/>
              </a:rPr>
              <a:t>~70% of the Above Costs are Possibly Grant Funded </a:t>
            </a:r>
          </a:p>
        </p:txBody>
      </p:sp>
      <p:pic>
        <p:nvPicPr>
          <p:cNvPr id="3" name="Picture 2">
            <a:extLst>
              <a:ext uri="{FF2B5EF4-FFF2-40B4-BE49-F238E27FC236}">
                <a16:creationId xmlns:a16="http://schemas.microsoft.com/office/drawing/2014/main" id="{76E6EC9D-BC8C-BF06-2698-671D6480F60C}"/>
              </a:ext>
            </a:extLst>
          </p:cNvPr>
          <p:cNvPicPr>
            <a:picLocks noChangeAspect="1"/>
          </p:cNvPicPr>
          <p:nvPr/>
        </p:nvPicPr>
        <p:blipFill>
          <a:blip r:embed="rId3"/>
          <a:stretch>
            <a:fillRect/>
          </a:stretch>
        </p:blipFill>
        <p:spPr>
          <a:xfrm>
            <a:off x="1536631" y="1849120"/>
            <a:ext cx="9156837" cy="4340859"/>
          </a:xfrm>
          <a:prstGeom prst="rect">
            <a:avLst/>
          </a:prstGeom>
        </p:spPr>
      </p:pic>
      <p:pic>
        <p:nvPicPr>
          <p:cNvPr id="5" name="Picture 4">
            <a:extLst>
              <a:ext uri="{FF2B5EF4-FFF2-40B4-BE49-F238E27FC236}">
                <a16:creationId xmlns:a16="http://schemas.microsoft.com/office/drawing/2014/main" id="{9FB5D262-91E7-2F12-E19B-4287AC44BD7D}"/>
              </a:ext>
            </a:extLst>
          </p:cNvPr>
          <p:cNvPicPr>
            <a:picLocks noChangeAspect="1"/>
          </p:cNvPicPr>
          <p:nvPr/>
        </p:nvPicPr>
        <p:blipFill>
          <a:blip r:embed="rId4"/>
          <a:stretch>
            <a:fillRect/>
          </a:stretch>
        </p:blipFill>
        <p:spPr>
          <a:xfrm>
            <a:off x="4408098" y="910255"/>
            <a:ext cx="2584928" cy="938865"/>
          </a:xfrm>
          <a:prstGeom prst="rect">
            <a:avLst/>
          </a:prstGeom>
        </p:spPr>
      </p:pic>
      <p:sp>
        <p:nvSpPr>
          <p:cNvPr id="4" name="Slide Number Placeholder 4">
            <a:extLst>
              <a:ext uri="{FF2B5EF4-FFF2-40B4-BE49-F238E27FC236}">
                <a16:creationId xmlns:a16="http://schemas.microsoft.com/office/drawing/2014/main" id="{1406C6F0-F7E4-844D-B7C2-C53DB8087E76}"/>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30AF75F7-BBFB-D936-566B-D2B933FD6057}"/>
              </a:ext>
            </a:extLst>
          </p:cNvPr>
          <p:cNvSpPr txBox="1">
            <a:spLocks/>
          </p:cNvSpPr>
          <p:nvPr/>
        </p:nvSpPr>
        <p:spPr>
          <a:xfrm>
            <a:off x="325768" y="420825"/>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AIRPORT</a:t>
            </a:r>
            <a:endParaRPr lang="en-US" sz="3200" b="1" dirty="0">
              <a:solidFill>
                <a:schemeClr val="tx2">
                  <a:lumMod val="75000"/>
                  <a:lumOff val="25000"/>
                </a:schemeClr>
              </a:solidFill>
              <a:latin typeface="Century Gothic" panose="020B0502020202020204" pitchFamily="34" charset="0"/>
              <a:cs typeface="Arial"/>
            </a:endParaRPr>
          </a:p>
        </p:txBody>
      </p:sp>
    </p:spTree>
    <p:extLst>
      <p:ext uri="{BB962C8B-B14F-4D97-AF65-F5344CB8AC3E}">
        <p14:creationId xmlns:p14="http://schemas.microsoft.com/office/powerpoint/2010/main" val="105040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919AC-85DD-4299-F220-F83DD426F5C7}"/>
            </a:ext>
          </a:extLst>
        </p:cNvPr>
        <p:cNvGrpSpPr/>
        <p:nvPr/>
      </p:nvGrpSpPr>
      <p:grpSpPr>
        <a:xfrm>
          <a:off x="0" y="0"/>
          <a:ext cx="0" cy="0"/>
          <a:chOff x="0" y="0"/>
          <a:chExt cx="0" cy="0"/>
        </a:xfrm>
      </p:grpSpPr>
      <p:pic>
        <p:nvPicPr>
          <p:cNvPr id="9" name="Picture 8" descr="A city skyline with a bridge and a blue sky&#10;&#10;Description automatically generated with medium confidence">
            <a:extLst>
              <a:ext uri="{FF2B5EF4-FFF2-40B4-BE49-F238E27FC236}">
                <a16:creationId xmlns:a16="http://schemas.microsoft.com/office/drawing/2014/main" id="{5B3CE83B-BA5B-9C71-CF6E-7B4194B17AAA}"/>
              </a:ext>
            </a:extLst>
          </p:cNvPr>
          <p:cNvPicPr>
            <a:picLocks noChangeAspect="1"/>
          </p:cNvPicPr>
          <p:nvPr/>
        </p:nvPicPr>
        <p:blipFill>
          <a:blip r:embed="rId3">
            <a:extLst>
              <a:ext uri="{28A0092B-C50C-407E-A947-70E740481C1C}">
                <a14:useLocalDpi xmlns:a14="http://schemas.microsoft.com/office/drawing/2010/main" val="0"/>
              </a:ext>
            </a:extLst>
          </a:blip>
          <a:srcRect t="60488"/>
          <a:stretch/>
        </p:blipFill>
        <p:spPr>
          <a:xfrm>
            <a:off x="0" y="4148254"/>
            <a:ext cx="12192000" cy="2709746"/>
          </a:xfrm>
          <a:prstGeom prst="rect">
            <a:avLst/>
          </a:prstGeom>
        </p:spPr>
      </p:pic>
      <p:sp>
        <p:nvSpPr>
          <p:cNvPr id="4" name="Slide Number Placeholder 4">
            <a:extLst>
              <a:ext uri="{FF2B5EF4-FFF2-40B4-BE49-F238E27FC236}">
                <a16:creationId xmlns:a16="http://schemas.microsoft.com/office/drawing/2014/main" id="{9121BBF4-3EE9-358F-3E62-25779CF19152}"/>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a typeface="+mn-ea"/>
              <a:cs typeface="+mn-cs"/>
            </a:endParaRPr>
          </a:p>
        </p:txBody>
      </p:sp>
      <p:sp>
        <p:nvSpPr>
          <p:cNvPr id="5" name="Title 1">
            <a:extLst>
              <a:ext uri="{FF2B5EF4-FFF2-40B4-BE49-F238E27FC236}">
                <a16:creationId xmlns:a16="http://schemas.microsoft.com/office/drawing/2014/main" id="{28E4D9C0-5155-B359-F9DC-3F386EB798F2}"/>
              </a:ext>
            </a:extLst>
          </p:cNvPr>
          <p:cNvSpPr txBox="1">
            <a:spLocks/>
          </p:cNvSpPr>
          <p:nvPr/>
        </p:nvSpPr>
        <p:spPr>
          <a:xfrm>
            <a:off x="325768" y="420825"/>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HOGAN GOLF COURSE</a:t>
            </a:r>
            <a:endParaRPr lang="en-US" sz="3200" b="1" dirty="0">
              <a:solidFill>
                <a:schemeClr val="tx2">
                  <a:lumMod val="75000"/>
                  <a:lumOff val="25000"/>
                </a:schemeClr>
              </a:solidFill>
              <a:latin typeface="Century Gothic" panose="020B0502020202020204" pitchFamily="34" charset="0"/>
              <a:cs typeface="Arial"/>
            </a:endParaRPr>
          </a:p>
        </p:txBody>
      </p:sp>
      <p:sp>
        <p:nvSpPr>
          <p:cNvPr id="6" name="TextBox 5">
            <a:extLst>
              <a:ext uri="{FF2B5EF4-FFF2-40B4-BE49-F238E27FC236}">
                <a16:creationId xmlns:a16="http://schemas.microsoft.com/office/drawing/2014/main" id="{E5BAD036-1B8F-11B4-7967-EADF68B66A4F}"/>
              </a:ext>
            </a:extLst>
          </p:cNvPr>
          <p:cNvSpPr txBox="1"/>
          <p:nvPr/>
        </p:nvSpPr>
        <p:spPr>
          <a:xfrm>
            <a:off x="679795" y="2709746"/>
            <a:ext cx="7873897" cy="156966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defRPr/>
            </a:pPr>
            <a:r>
              <a:rPr lang="en-US" sz="3200" b="1" dirty="0">
                <a:latin typeface="Arial"/>
                <a:cs typeface="Arial"/>
              </a:rPr>
              <a:t>$24.5 M </a:t>
            </a:r>
            <a:r>
              <a:rPr lang="en-US" sz="3200" dirty="0">
                <a:latin typeface="Arial"/>
                <a:cs typeface="Arial"/>
              </a:rPr>
              <a:t>Investment in Current and Future Projects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Arial" panose="020B0604020202020204" pitchFamily="34" charset="0"/>
                <a:cs typeface="Arial" panose="020B0604020202020204" pitchFamily="34" charset="0"/>
              </a:rPr>
              <a:t>Greater detail after the Master Plan</a:t>
            </a:r>
            <a:endPar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99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background with black and white clouds&#10;&#10;Description automatically generated">
            <a:extLst>
              <a:ext uri="{FF2B5EF4-FFF2-40B4-BE49-F238E27FC236}">
                <a16:creationId xmlns:a16="http://schemas.microsoft.com/office/drawing/2014/main" id="{7E8A2847-590C-2A18-C11F-0862D2B8508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79411"/>
          <a:stretch/>
        </p:blipFill>
        <p:spPr>
          <a:xfrm>
            <a:off x="9681780" y="0"/>
            <a:ext cx="2510219" cy="6858000"/>
          </a:xfrm>
          <a:prstGeom prst="rect">
            <a:avLst/>
          </a:prstGeom>
        </p:spPr>
      </p:pic>
      <p:sp>
        <p:nvSpPr>
          <p:cNvPr id="3" name="Slide Number Placeholder 4">
            <a:extLst>
              <a:ext uri="{FF2B5EF4-FFF2-40B4-BE49-F238E27FC236}">
                <a16:creationId xmlns:a16="http://schemas.microsoft.com/office/drawing/2014/main" id="{EF24B21E-310B-6638-E400-42AE58ADD738}"/>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5" name="Title 1">
            <a:extLst>
              <a:ext uri="{FF2B5EF4-FFF2-40B4-BE49-F238E27FC236}">
                <a16:creationId xmlns:a16="http://schemas.microsoft.com/office/drawing/2014/main" id="{11EF1560-4FFA-F7B3-9B54-06B1180491C4}"/>
              </a:ext>
            </a:extLst>
          </p:cNvPr>
          <p:cNvSpPr txBox="1">
            <a:spLocks/>
          </p:cNvSpPr>
          <p:nvPr/>
        </p:nvSpPr>
        <p:spPr>
          <a:xfrm>
            <a:off x="325769" y="420825"/>
            <a:ext cx="8383334"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rgbClr val="4472C4">
                    <a:lumMod val="75000"/>
                  </a:srgbClr>
                </a:solidFill>
                <a:latin typeface="Century Gothic" panose="020B0502020202020204" pitchFamily="34" charset="0"/>
                <a:ea typeface="Roboto Slab" pitchFamily="2" charset="0"/>
                <a:cs typeface="BrowalliaUPC" panose="020B0502040204020203" pitchFamily="34" charset="-34"/>
              </a:rPr>
              <a:t>PARK IMPROVEMENTS</a:t>
            </a:r>
            <a:endParaRPr lang="en-US" sz="3200" b="1" dirty="0">
              <a:solidFill>
                <a:schemeClr val="tx2">
                  <a:lumMod val="75000"/>
                  <a:lumOff val="25000"/>
                </a:schemeClr>
              </a:solidFill>
              <a:latin typeface="Century Gothic" panose="020B0502020202020204" pitchFamily="34" charset="0"/>
              <a:cs typeface="Arial"/>
            </a:endParaRPr>
          </a:p>
        </p:txBody>
      </p:sp>
      <p:graphicFrame>
        <p:nvGraphicFramePr>
          <p:cNvPr id="2" name="Table 1">
            <a:extLst>
              <a:ext uri="{FF2B5EF4-FFF2-40B4-BE49-F238E27FC236}">
                <a16:creationId xmlns:a16="http://schemas.microsoft.com/office/drawing/2014/main" id="{11DD77C4-FDE9-8809-9A37-A8DC8E070AD4}"/>
              </a:ext>
            </a:extLst>
          </p:cNvPr>
          <p:cNvGraphicFramePr>
            <a:graphicFrameLocks noGrp="1"/>
          </p:cNvGraphicFramePr>
          <p:nvPr>
            <p:extLst>
              <p:ext uri="{D42A27DB-BD31-4B8C-83A1-F6EECF244321}">
                <p14:modId xmlns:p14="http://schemas.microsoft.com/office/powerpoint/2010/main" val="1698414098"/>
              </p:ext>
            </p:extLst>
          </p:nvPr>
        </p:nvGraphicFramePr>
        <p:xfrm>
          <a:off x="779806" y="1404535"/>
          <a:ext cx="8383334" cy="4048929"/>
        </p:xfrm>
        <a:graphic>
          <a:graphicData uri="http://schemas.openxmlformats.org/drawingml/2006/table">
            <a:tbl>
              <a:tblPr firstRow="1" bandRow="1"/>
              <a:tblGrid>
                <a:gridCol w="5902361">
                  <a:extLst>
                    <a:ext uri="{9D8B030D-6E8A-4147-A177-3AD203B41FA5}">
                      <a16:colId xmlns:a16="http://schemas.microsoft.com/office/drawing/2014/main" val="4107342342"/>
                    </a:ext>
                  </a:extLst>
                </a:gridCol>
                <a:gridCol w="2480973">
                  <a:extLst>
                    <a:ext uri="{9D8B030D-6E8A-4147-A177-3AD203B41FA5}">
                      <a16:colId xmlns:a16="http://schemas.microsoft.com/office/drawing/2014/main" val="3300484598"/>
                    </a:ext>
                  </a:extLst>
                </a:gridCol>
              </a:tblGrid>
              <a:tr h="78444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l"/>
                      <a:r>
                        <a:rPr lang="en-US" sz="2000" dirty="0">
                          <a:latin typeface="Arial" panose="020B0604020202020204" pitchFamily="34" charset="0"/>
                          <a:cs typeface="Arial" panose="020B0604020202020204" pitchFamily="34" charset="0"/>
                        </a:rPr>
                        <a:t>PROJECT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lumMod val="75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000" dirty="0">
                          <a:latin typeface="Arial" panose="020B0604020202020204" pitchFamily="34" charset="0"/>
                          <a:cs typeface="Arial" panose="020B0604020202020204" pitchFamily="34" charset="0"/>
                        </a:rPr>
                        <a:t>INVESTMENT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lumMod val="75000"/>
                      </a:srgbClr>
                    </a:solidFill>
                  </a:tcPr>
                </a:tc>
                <a:extLst>
                  <a:ext uri="{0D108BD9-81ED-4DB2-BD59-A6C34878D82A}">
                    <a16:rowId xmlns:a16="http://schemas.microsoft.com/office/drawing/2014/main" val="2683540985"/>
                  </a:ext>
                </a:extLst>
              </a:tr>
              <a:tr h="7844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2000" b="0" dirty="0">
                          <a:solidFill>
                            <a:schemeClr val="tx1"/>
                          </a:solidFill>
                          <a:latin typeface="Arial" panose="020B0604020202020204" pitchFamily="34" charset="0"/>
                          <a:cs typeface="Arial" panose="020B0604020202020204" pitchFamily="34" charset="0"/>
                        </a:rPr>
                        <a:t>Reyes Mashburn Nelms </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r"/>
                      <a:r>
                        <a:rPr lang="en-US" sz="2000" b="0" dirty="0">
                          <a:solidFill>
                            <a:schemeClr val="tx1"/>
                          </a:solidFill>
                          <a:latin typeface="Arial" panose="020B0604020202020204" pitchFamily="34" charset="0"/>
                          <a:cs typeface="Arial" panose="020B0604020202020204" pitchFamily="34" charset="0"/>
                        </a:rPr>
                        <a:t>$16.7 Million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1329489"/>
                  </a:ext>
                </a:extLst>
              </a:tr>
              <a:tr h="911157">
                <a:tc>
                  <a:txBody>
                    <a:bodyPr/>
                    <a:lstStyle/>
                    <a:p>
                      <a:pPr algn="l"/>
                      <a:r>
                        <a:rPr lang="en-US" sz="2000" b="0" dirty="0">
                          <a:solidFill>
                            <a:schemeClr val="tx1"/>
                          </a:solidFill>
                          <a:latin typeface="Arial" panose="020B0604020202020204" pitchFamily="34" charset="0"/>
                          <a:cs typeface="Arial" panose="020B0604020202020204" pitchFamily="34" charset="0"/>
                        </a:rPr>
                        <a:t>Beal Park Improvements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20000"/>
                        <a:lumOff val="8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Arial" panose="020B0604020202020204" pitchFamily="34" charset="0"/>
                          <a:cs typeface="Arial" panose="020B0604020202020204" pitchFamily="34" charset="0"/>
                        </a:rPr>
                        <a:t>$28.0 Million</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74635462"/>
                  </a:ext>
                </a:extLst>
              </a:tr>
              <a:tr h="784443">
                <a:tc>
                  <a:txBody>
                    <a:bodyPr/>
                    <a:lstStyle/>
                    <a:p>
                      <a:pPr algn="l"/>
                      <a:r>
                        <a:rPr lang="en-US" sz="2000" b="0" dirty="0">
                          <a:solidFill>
                            <a:schemeClr val="tx1"/>
                          </a:solidFill>
                          <a:latin typeface="Arial"/>
                          <a:cs typeface="Arial"/>
                        </a:rPr>
                        <a:t>Beal Park Public Private Partnerships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dirty="0">
                          <a:solidFill>
                            <a:schemeClr val="tx1"/>
                          </a:solidFill>
                          <a:latin typeface="Arial" panose="020B0604020202020204" pitchFamily="34" charset="0"/>
                          <a:cs typeface="Arial" panose="020B0604020202020204" pitchFamily="34" charset="0"/>
                        </a:rPr>
                        <a:t>$16.8 Million</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3661146"/>
                  </a:ext>
                </a:extLst>
              </a:tr>
              <a:tr h="784443">
                <a:tc>
                  <a:txBody>
                    <a:bodyPr/>
                    <a:lstStyle/>
                    <a:p>
                      <a:pPr algn="l"/>
                      <a:r>
                        <a:rPr lang="en-US" sz="2000" b="1" dirty="0">
                          <a:latin typeface="Arial" panose="020B0604020202020204" pitchFamily="34" charset="0"/>
                          <a:cs typeface="Arial" panose="020B0604020202020204" pitchFamily="34" charset="0"/>
                        </a:rPr>
                        <a:t>TOTALS</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20000"/>
                        <a:lumOff val="80000"/>
                      </a:srgbClr>
                    </a:solidFill>
                  </a:tcPr>
                </a:tc>
                <a:tc>
                  <a:txBody>
                    <a:bodyPr/>
                    <a:lstStyle/>
                    <a:p>
                      <a:pPr algn="r"/>
                      <a:r>
                        <a:rPr lang="en-US" sz="2000" b="1" dirty="0">
                          <a:latin typeface="Arial" panose="020B0604020202020204" pitchFamily="34" charset="0"/>
                          <a:cs typeface="Arial" panose="020B0604020202020204" pitchFamily="34" charset="0"/>
                        </a:rPr>
                        <a:t>$61.5 Million</a:t>
                      </a:r>
                    </a:p>
                  </a:txBody>
                  <a:tcPr anchor="ct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5B9BD5">
                        <a:lumMod val="20000"/>
                        <a:lumOff val="80000"/>
                      </a:srgbClr>
                    </a:solidFill>
                  </a:tcPr>
                </a:tc>
                <a:extLst>
                  <a:ext uri="{0D108BD9-81ED-4DB2-BD59-A6C34878D82A}">
                    <a16:rowId xmlns:a16="http://schemas.microsoft.com/office/drawing/2014/main" val="1579535169"/>
                  </a:ext>
                </a:extLst>
              </a:tr>
            </a:tbl>
          </a:graphicData>
        </a:graphic>
      </p:graphicFrame>
    </p:spTree>
    <p:extLst>
      <p:ext uri="{BB962C8B-B14F-4D97-AF65-F5344CB8AC3E}">
        <p14:creationId xmlns:p14="http://schemas.microsoft.com/office/powerpoint/2010/main" val="2134737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skyline with a bridge and a blue sky&#10;&#10;Description automatically generated with medium confidence">
            <a:extLst>
              <a:ext uri="{FF2B5EF4-FFF2-40B4-BE49-F238E27FC236}">
                <a16:creationId xmlns:a16="http://schemas.microsoft.com/office/drawing/2014/main" id="{3A561A35-4152-5D08-3814-15E0647C9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344129" y="152401"/>
            <a:ext cx="12071735" cy="102580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SAFE &amp; SECURE CITY: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FIRE RETIREMENT FUND</a:t>
            </a:r>
          </a:p>
        </p:txBody>
      </p:sp>
      <p:sp>
        <p:nvSpPr>
          <p:cNvPr id="6" name="TextBox 5">
            <a:extLst>
              <a:ext uri="{FF2B5EF4-FFF2-40B4-BE49-F238E27FC236}">
                <a16:creationId xmlns:a16="http://schemas.microsoft.com/office/drawing/2014/main" id="{5DA4D082-FBEF-4B03-98F1-74B50CF89213}"/>
              </a:ext>
            </a:extLst>
          </p:cNvPr>
          <p:cNvSpPr txBox="1"/>
          <p:nvPr/>
        </p:nvSpPr>
        <p:spPr>
          <a:xfrm>
            <a:off x="493087" y="2114048"/>
            <a:ext cx="8141627" cy="2923877"/>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Arial"/>
                <a:cs typeface="Arial"/>
              </a:rPr>
              <a:t>Approximately </a:t>
            </a:r>
            <a:r>
              <a:rPr lang="en-US" sz="3200" b="1" dirty="0">
                <a:latin typeface="Arial"/>
                <a:cs typeface="Arial"/>
              </a:rPr>
              <a:t>$50M+</a:t>
            </a:r>
            <a:r>
              <a:rPr lang="en-US" sz="3200" dirty="0">
                <a:latin typeface="Arial"/>
                <a:cs typeface="Arial"/>
              </a:rPr>
              <a:t> to fund Firefighter Retirement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atin typeface="Arial" panose="020B0604020202020204" pitchFamily="34" charset="0"/>
                <a:cs typeface="Arial" panose="020B0604020202020204" pitchFamily="34" charset="0"/>
              </a:rPr>
              <a:t>Ensure future stability of fund with Actuarily Determined Contribution (ADC)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7879989C-97F7-1797-DEFA-353266CADB0A}"/>
              </a:ext>
            </a:extLst>
          </p:cNvPr>
          <p:cNvSpPr/>
          <p:nvPr/>
        </p:nvSpPr>
        <p:spPr>
          <a:xfrm>
            <a:off x="10331786" y="1770977"/>
            <a:ext cx="1219218" cy="10858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 name="Slide Number Placeholder 4">
            <a:extLst>
              <a:ext uri="{FF2B5EF4-FFF2-40B4-BE49-F238E27FC236}">
                <a16:creationId xmlns:a16="http://schemas.microsoft.com/office/drawing/2014/main" id="{3DB9185C-6FAB-085E-6DCF-828EBCC49401}"/>
              </a:ext>
            </a:extLst>
          </p:cNvPr>
          <p:cNvSpPr txBox="1">
            <a:spLocks/>
          </p:cNvSpPr>
          <p:nvPr/>
        </p:nvSpPr>
        <p:spPr>
          <a:xfrm>
            <a:off x="344129" y="6003924"/>
            <a:ext cx="894362"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3596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DD69D-808C-8320-4687-371B4B6001C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908B345-A49D-56B8-CD8A-8860662C8B13}"/>
              </a:ext>
            </a:extLst>
          </p:cNvPr>
          <p:cNvSpPr txBox="1">
            <a:spLocks/>
          </p:cNvSpPr>
          <p:nvPr/>
        </p:nvSpPr>
        <p:spPr>
          <a:xfrm>
            <a:off x="211356" y="1031397"/>
            <a:ext cx="10961618"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endParaRPr>
          </a:p>
        </p:txBody>
      </p:sp>
      <p:sp>
        <p:nvSpPr>
          <p:cNvPr id="4" name="Title 1">
            <a:extLst>
              <a:ext uri="{FF2B5EF4-FFF2-40B4-BE49-F238E27FC236}">
                <a16:creationId xmlns:a16="http://schemas.microsoft.com/office/drawing/2014/main" id="{C2AC9B80-EDD9-06F1-04B0-5B119001F03A}"/>
              </a:ext>
            </a:extLst>
          </p:cNvPr>
          <p:cNvSpPr txBox="1">
            <a:spLocks/>
          </p:cNvSpPr>
          <p:nvPr/>
        </p:nvSpPr>
        <p:spPr>
          <a:xfrm>
            <a:off x="94346" y="152401"/>
            <a:ext cx="11598543"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INFRASTRUCTURE &amp; PUBLIC SAFEY:         </a:t>
            </a:r>
            <a:r>
              <a:rPr lang="en-US" sz="3200" b="1" dirty="0">
                <a:solidFill>
                  <a:srgbClr val="4472C4">
                    <a:lumMod val="75000"/>
                  </a:srgbClr>
                </a:solidFill>
                <a:latin typeface="Century Gothic" panose="020B0502020202020204" pitchFamily="34" charset="0"/>
                <a:ea typeface="Roboto Slab" pitchFamily="2" charset="0"/>
                <a:cs typeface="BrowalliaUPC" panose="020B0502040204020203" pitchFamily="34" charset="-34"/>
              </a:rPr>
              <a:t>TOTAL INVESTMENT</a:t>
            </a: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 </a:t>
            </a:r>
            <a:endParaRPr kumimoji="0" lang="en-US" sz="32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mn-ea"/>
              <a:cs typeface="Arial"/>
            </a:endParaRPr>
          </a:p>
        </p:txBody>
      </p:sp>
      <p:sp>
        <p:nvSpPr>
          <p:cNvPr id="6" name="Slide Number Placeholder 4">
            <a:extLst>
              <a:ext uri="{FF2B5EF4-FFF2-40B4-BE49-F238E27FC236}">
                <a16:creationId xmlns:a16="http://schemas.microsoft.com/office/drawing/2014/main" id="{730EC73D-E0E0-5778-4F08-96BCB8015DC0}"/>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C8DE3486-365F-A186-2DAC-99C3C966A82D}"/>
              </a:ext>
            </a:extLst>
          </p:cNvPr>
          <p:cNvSpPr txBox="1"/>
          <p:nvPr/>
        </p:nvSpPr>
        <p:spPr>
          <a:xfrm>
            <a:off x="572581" y="1172457"/>
            <a:ext cx="10480230" cy="5447645"/>
          </a:xfrm>
          <a:prstGeom prst="rect">
            <a:avLst/>
          </a:prstGeom>
          <a:noFill/>
        </p:spPr>
        <p:txBody>
          <a:bodyPr wrap="square" rtlCol="0">
            <a:spAutoFit/>
          </a:bodyPr>
          <a:lstStyle/>
          <a:p>
            <a:r>
              <a:rPr lang="en-US" sz="3200" dirty="0">
                <a:solidFill>
                  <a:schemeClr val="accent1">
                    <a:lumMod val="75000"/>
                  </a:schemeClr>
                </a:solidFill>
                <a:latin typeface="Arial" panose="020B0604020202020204" pitchFamily="34" charset="0"/>
                <a:cs typeface="Arial" panose="020B0604020202020204" pitchFamily="34" charset="0"/>
              </a:rPr>
              <a:t>			</a:t>
            </a:r>
          </a:p>
          <a:p>
            <a:r>
              <a:rPr lang="en-US" sz="2800" dirty="0">
                <a:solidFill>
                  <a:schemeClr val="accent1">
                    <a:lumMod val="75000"/>
                  </a:schemeClr>
                </a:solidFill>
                <a:latin typeface="Arial" panose="020B0604020202020204" pitchFamily="34" charset="0"/>
                <a:cs typeface="Arial" panose="020B0604020202020204" pitchFamily="34" charset="0"/>
              </a:rPr>
              <a:t>ROADS</a:t>
            </a:r>
            <a:r>
              <a:rPr lang="en-US" sz="2800" dirty="0">
                <a:latin typeface="Arial" panose="020B0604020202020204" pitchFamily="34" charset="0"/>
                <a:cs typeface="Arial" panose="020B0604020202020204" pitchFamily="34" charset="0"/>
              </a:rPr>
              <a:t>: 					  $34.5 million*</a:t>
            </a:r>
          </a:p>
          <a:p>
            <a:r>
              <a:rPr lang="en-US" sz="2800" dirty="0">
                <a:solidFill>
                  <a:schemeClr val="accent1">
                    <a:lumMod val="75000"/>
                  </a:schemeClr>
                </a:solidFill>
                <a:latin typeface="Arial" panose="020B0604020202020204" pitchFamily="34" charset="0"/>
                <a:cs typeface="Arial" panose="020B0604020202020204" pitchFamily="34" charset="0"/>
              </a:rPr>
              <a:t>PARKS:		</a:t>
            </a:r>
            <a:r>
              <a:rPr lang="en-US" sz="2800" dirty="0">
                <a:latin typeface="Arial" panose="020B0604020202020204" pitchFamily="34" charset="0"/>
                <a:cs typeface="Arial" panose="020B0604020202020204" pitchFamily="34" charset="0"/>
              </a:rPr>
              <a:t>			  $61.5 million</a:t>
            </a:r>
          </a:p>
          <a:p>
            <a:r>
              <a:rPr lang="en-US" sz="2800" dirty="0">
                <a:solidFill>
                  <a:schemeClr val="accent1">
                    <a:lumMod val="75000"/>
                  </a:schemeClr>
                </a:solidFill>
                <a:latin typeface="Arial" panose="020B0604020202020204" pitchFamily="34" charset="0"/>
                <a:cs typeface="Arial" panose="020B0604020202020204" pitchFamily="34" charset="0"/>
              </a:rPr>
              <a:t>WATER</a:t>
            </a:r>
            <a:r>
              <a:rPr lang="en-US" sz="2800" dirty="0">
                <a:latin typeface="Arial" panose="020B0604020202020204" pitchFamily="34" charset="0"/>
                <a:cs typeface="Arial" panose="020B0604020202020204" pitchFamily="34" charset="0"/>
              </a:rPr>
              <a:t>:   					$102.3 million</a:t>
            </a:r>
          </a:p>
          <a:p>
            <a:r>
              <a:rPr lang="en-US" sz="2800" dirty="0">
                <a:solidFill>
                  <a:schemeClr val="accent1">
                    <a:lumMod val="75000"/>
                  </a:schemeClr>
                </a:solidFill>
                <a:latin typeface="Arial" panose="020B0604020202020204" pitchFamily="34" charset="0"/>
                <a:cs typeface="Arial" panose="020B0604020202020204" pitchFamily="34" charset="0"/>
              </a:rPr>
              <a:t>SANITATION</a:t>
            </a:r>
            <a:r>
              <a:rPr lang="en-US" sz="2800" dirty="0">
                <a:latin typeface="Arial" panose="020B0604020202020204" pitchFamily="34" charset="0"/>
                <a:cs typeface="Arial" panose="020B0604020202020204" pitchFamily="34" charset="0"/>
              </a:rPr>
              <a:t>:  				  $23.9 million</a:t>
            </a:r>
          </a:p>
          <a:p>
            <a:r>
              <a:rPr lang="en-US" sz="2800" dirty="0">
                <a:solidFill>
                  <a:schemeClr val="accent1">
                    <a:lumMod val="75000"/>
                  </a:schemeClr>
                </a:solidFill>
                <a:latin typeface="Arial" panose="020B0604020202020204" pitchFamily="34" charset="0"/>
                <a:cs typeface="Arial" panose="020B0604020202020204" pitchFamily="34" charset="0"/>
              </a:rPr>
              <a:t>AIRPORT</a:t>
            </a:r>
            <a:r>
              <a:rPr lang="en-US" sz="2800" dirty="0">
                <a:latin typeface="Arial" panose="020B0604020202020204" pitchFamily="34" charset="0"/>
                <a:cs typeface="Arial" panose="020B0604020202020204" pitchFamily="34" charset="0"/>
              </a:rPr>
              <a:t>: 					$158.0 million </a:t>
            </a:r>
          </a:p>
          <a:p>
            <a:r>
              <a:rPr lang="en-US" sz="2800" dirty="0">
                <a:solidFill>
                  <a:schemeClr val="accent1">
                    <a:lumMod val="75000"/>
                  </a:schemeClr>
                </a:solidFill>
                <a:latin typeface="Arial" panose="020B0604020202020204" pitchFamily="34" charset="0"/>
                <a:cs typeface="Arial" panose="020B0604020202020204" pitchFamily="34" charset="0"/>
              </a:rPr>
              <a:t>GOLF</a:t>
            </a:r>
            <a:r>
              <a:rPr lang="en-US" sz="2800" dirty="0">
                <a:latin typeface="Arial" panose="020B0604020202020204" pitchFamily="34" charset="0"/>
                <a:cs typeface="Arial" panose="020B0604020202020204" pitchFamily="34" charset="0"/>
              </a:rPr>
              <a:t>: 					  $24.5 million</a:t>
            </a:r>
          </a:p>
          <a:p>
            <a:r>
              <a:rPr lang="en-US" sz="2800" dirty="0">
                <a:solidFill>
                  <a:schemeClr val="accent1">
                    <a:lumMod val="75000"/>
                  </a:schemeClr>
                </a:solidFill>
                <a:latin typeface="Arial" panose="020B0604020202020204" pitchFamily="34" charset="0"/>
                <a:cs typeface="Arial" panose="020B0604020202020204" pitchFamily="34" charset="0"/>
              </a:rPr>
              <a:t>FIRE:					  	  </a:t>
            </a:r>
            <a:r>
              <a:rPr lang="en-US" sz="2800" dirty="0">
                <a:latin typeface="Arial" panose="020B0604020202020204" pitchFamily="34" charset="0"/>
                <a:cs typeface="Arial" panose="020B0604020202020204" pitchFamily="34" charset="0"/>
              </a:rPr>
              <a:t>$50.0 million</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TOTAL:		</a:t>
            </a:r>
            <a:r>
              <a:rPr lang="en-US" sz="2800" b="1" dirty="0">
                <a:latin typeface="Arial" panose="020B0604020202020204" pitchFamily="34" charset="0"/>
                <a:cs typeface="Arial" panose="020B0604020202020204" pitchFamily="34" charset="0"/>
              </a:rPr>
              <a:t>			$454.7 Million</a:t>
            </a:r>
          </a:p>
          <a:p>
            <a:r>
              <a:rPr lang="en-US" sz="3200" b="1" dirty="0">
                <a:latin typeface="Arial" panose="020B0604020202020204" pitchFamily="34" charset="0"/>
                <a:cs typeface="Arial" panose="020B0604020202020204" pitchFamily="34" charset="0"/>
              </a:rPr>
              <a:t>		</a:t>
            </a:r>
          </a:p>
          <a:p>
            <a:r>
              <a:rPr lang="en-US" sz="32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does not include 2018 Road Bond of $100 million</a:t>
            </a:r>
          </a:p>
        </p:txBody>
      </p:sp>
    </p:spTree>
    <p:extLst>
      <p:ext uri="{BB962C8B-B14F-4D97-AF65-F5344CB8AC3E}">
        <p14:creationId xmlns:p14="http://schemas.microsoft.com/office/powerpoint/2010/main" val="969422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ity with many tall buildings&#10;&#10;Description automatically generated">
            <a:extLst>
              <a:ext uri="{FF2B5EF4-FFF2-40B4-BE49-F238E27FC236}">
                <a16:creationId xmlns:a16="http://schemas.microsoft.com/office/drawing/2014/main" id="{51589F11-EA88-C9AE-2B60-4AC70244F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E222140-EA12-0351-4677-EAA8A83E0408}"/>
              </a:ext>
            </a:extLst>
          </p:cNvPr>
          <p:cNvSpPr txBox="1"/>
          <p:nvPr/>
        </p:nvSpPr>
        <p:spPr>
          <a:xfrm>
            <a:off x="3468103" y="81573"/>
            <a:ext cx="7420131" cy="1569660"/>
          </a:xfrm>
          <a:prstGeom prst="rect">
            <a:avLst/>
          </a:prstGeom>
          <a:noFill/>
        </p:spPr>
        <p:txBody>
          <a:bodyPr wrap="square" rtlCol="0">
            <a:spAutoFit/>
          </a:bodyPr>
          <a:lstStyle/>
          <a:p>
            <a:r>
              <a:rPr lang="en-US" sz="9600" b="1" dirty="0">
                <a:solidFill>
                  <a:schemeClr val="bg1"/>
                </a:solidFill>
                <a:effectLst>
                  <a:outerShdw blurRad="50800" dist="38100" dir="2700000" algn="tl" rotWithShape="0">
                    <a:prstClr val="black">
                      <a:alpha val="40000"/>
                    </a:prstClr>
                  </a:outerShdw>
                </a:effectLst>
              </a:rPr>
              <a:t>MISSION</a:t>
            </a:r>
          </a:p>
        </p:txBody>
      </p:sp>
      <p:sp>
        <p:nvSpPr>
          <p:cNvPr id="7" name="TextBox 6">
            <a:extLst>
              <a:ext uri="{FF2B5EF4-FFF2-40B4-BE49-F238E27FC236}">
                <a16:creationId xmlns:a16="http://schemas.microsoft.com/office/drawing/2014/main" id="{54F0E07A-49CB-3DAE-9F49-5C2E0682245F}"/>
              </a:ext>
            </a:extLst>
          </p:cNvPr>
          <p:cNvSpPr txBox="1"/>
          <p:nvPr/>
        </p:nvSpPr>
        <p:spPr>
          <a:xfrm>
            <a:off x="371006" y="1518196"/>
            <a:ext cx="11449987" cy="1200329"/>
          </a:xfrm>
          <a:prstGeom prst="rect">
            <a:avLst/>
          </a:prstGeom>
          <a:noFill/>
        </p:spPr>
        <p:txBody>
          <a:bodyPr wrap="square" rtlCol="0">
            <a:spAutoFit/>
          </a:bodyPr>
          <a:lstStyle/>
          <a:p>
            <a:pPr algn="ctr"/>
            <a:r>
              <a:rPr lang="en-US" sz="3600" b="1" dirty="0">
                <a:solidFill>
                  <a:schemeClr val="bg1"/>
                </a:solidFill>
                <a:effectLst>
                  <a:outerShdw blurRad="50800" dist="38100" dir="2700000" algn="tl" rotWithShape="0">
                    <a:prstClr val="black">
                      <a:alpha val="40000"/>
                    </a:prstClr>
                  </a:outerShdw>
                </a:effectLst>
              </a:rPr>
              <a:t>Deliver exceptional services and promote a high quality of life and place for ALL our citizens.</a:t>
            </a:r>
          </a:p>
        </p:txBody>
      </p:sp>
    </p:spTree>
    <p:extLst>
      <p:ext uri="{BB962C8B-B14F-4D97-AF65-F5344CB8AC3E}">
        <p14:creationId xmlns:p14="http://schemas.microsoft.com/office/powerpoint/2010/main" val="293666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E0007DC-E9AC-E95A-9369-A120028EE361}"/>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44DC55F9-C51E-2157-F52D-4989E8A4B9A3}"/>
              </a:ext>
            </a:extLst>
          </p:cNvPr>
          <p:cNvSpPr txBox="1">
            <a:spLocks/>
          </p:cNvSpPr>
          <p:nvPr/>
        </p:nvSpPr>
        <p:spPr>
          <a:xfrm>
            <a:off x="325768" y="420825"/>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DETAIL OF GOAL OVERLAP</a:t>
            </a:r>
            <a:endParaRPr lang="en-US" sz="3200" b="1" dirty="0">
              <a:solidFill>
                <a:schemeClr val="tx2">
                  <a:lumMod val="75000"/>
                  <a:lumOff val="25000"/>
                </a:schemeClr>
              </a:solidFill>
              <a:latin typeface="Century Gothic" panose="020B0502020202020204" pitchFamily="34" charset="0"/>
              <a:cs typeface="Arial"/>
            </a:endParaRPr>
          </a:p>
        </p:txBody>
      </p:sp>
      <p:sp>
        <p:nvSpPr>
          <p:cNvPr id="3" name="Slide Number Placeholder 4">
            <a:extLst>
              <a:ext uri="{FF2B5EF4-FFF2-40B4-BE49-F238E27FC236}">
                <a16:creationId xmlns:a16="http://schemas.microsoft.com/office/drawing/2014/main" id="{276A942D-3312-AF9E-DEBD-BEFEFB85B06C}"/>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3215E1D4-64B7-A8E1-DE97-333DDFB77CBF}"/>
              </a:ext>
            </a:extLst>
          </p:cNvPr>
          <p:cNvGraphicFramePr>
            <a:graphicFrameLocks noGrp="1"/>
          </p:cNvGraphicFramePr>
          <p:nvPr>
            <p:extLst>
              <p:ext uri="{D42A27DB-BD31-4B8C-83A1-F6EECF244321}">
                <p14:modId xmlns:p14="http://schemas.microsoft.com/office/powerpoint/2010/main" val="735782498"/>
              </p:ext>
            </p:extLst>
          </p:nvPr>
        </p:nvGraphicFramePr>
        <p:xfrm>
          <a:off x="519500" y="1075081"/>
          <a:ext cx="11195636" cy="5279680"/>
        </p:xfrm>
        <a:graphic>
          <a:graphicData uri="http://schemas.openxmlformats.org/drawingml/2006/table">
            <a:tbl>
              <a:tblPr/>
              <a:tblGrid>
                <a:gridCol w="2698262">
                  <a:extLst>
                    <a:ext uri="{9D8B030D-6E8A-4147-A177-3AD203B41FA5}">
                      <a16:colId xmlns:a16="http://schemas.microsoft.com/office/drawing/2014/main" val="3580164995"/>
                    </a:ext>
                  </a:extLst>
                </a:gridCol>
                <a:gridCol w="2720051">
                  <a:extLst>
                    <a:ext uri="{9D8B030D-6E8A-4147-A177-3AD203B41FA5}">
                      <a16:colId xmlns:a16="http://schemas.microsoft.com/office/drawing/2014/main" val="2078298849"/>
                    </a:ext>
                  </a:extLst>
                </a:gridCol>
                <a:gridCol w="4606724">
                  <a:extLst>
                    <a:ext uri="{9D8B030D-6E8A-4147-A177-3AD203B41FA5}">
                      <a16:colId xmlns:a16="http://schemas.microsoft.com/office/drawing/2014/main" val="2896574599"/>
                    </a:ext>
                  </a:extLst>
                </a:gridCol>
                <a:gridCol w="1170599">
                  <a:extLst>
                    <a:ext uri="{9D8B030D-6E8A-4147-A177-3AD203B41FA5}">
                      <a16:colId xmlns:a16="http://schemas.microsoft.com/office/drawing/2014/main" val="819627769"/>
                    </a:ext>
                  </a:extLst>
                </a:gridCol>
              </a:tblGrid>
              <a:tr h="377120">
                <a:tc>
                  <a:txBody>
                    <a:bodyPr/>
                    <a:lstStyle/>
                    <a:p>
                      <a:r>
                        <a:rPr lang="en-US" sz="1400" b="1" dirty="0">
                          <a:latin typeface="Arial" panose="020B0604020202020204" pitchFamily="34" charset="0"/>
                          <a:cs typeface="Arial" panose="020B0604020202020204" pitchFamily="34" charset="0"/>
                        </a:rPr>
                        <a:t>Goal</a:t>
                      </a:r>
                    </a:p>
                  </a:txBody>
                  <a:tcPr marL="41840" marR="41840" marT="20920" marB="20920" anchor="ctr">
                    <a:lnL>
                      <a:noFill/>
                    </a:lnL>
                    <a:lnR>
                      <a:noFill/>
                    </a:lnR>
                    <a:lnT>
                      <a:noFill/>
                    </a:lnT>
                    <a:lnB>
                      <a:noFill/>
                    </a:lnB>
                    <a:noFill/>
                  </a:tcPr>
                </a:tc>
                <a:tc>
                  <a:txBody>
                    <a:bodyPr/>
                    <a:lstStyle/>
                    <a:p>
                      <a:r>
                        <a:rPr lang="en-US" sz="1400" b="1" dirty="0">
                          <a:latin typeface="Arial" panose="020B0604020202020204" pitchFamily="34" charset="0"/>
                          <a:cs typeface="Arial" panose="020B0604020202020204" pitchFamily="34" charset="0"/>
                        </a:rPr>
                        <a:t>Expense Type</a:t>
                      </a:r>
                    </a:p>
                  </a:txBody>
                  <a:tcPr marL="41840" marR="41840" marT="20920" marB="20920" anchor="ctr">
                    <a:lnL>
                      <a:noFill/>
                    </a:lnL>
                    <a:lnR>
                      <a:noFill/>
                    </a:lnR>
                    <a:lnT>
                      <a:noFill/>
                    </a:lnT>
                    <a:lnB>
                      <a:noFill/>
                    </a:lnB>
                    <a:noFill/>
                  </a:tcPr>
                </a:tc>
                <a:tc>
                  <a:txBody>
                    <a:bodyPr/>
                    <a:lstStyle/>
                    <a:p>
                      <a:r>
                        <a:rPr lang="en-US" sz="1400" b="1" dirty="0">
                          <a:latin typeface="Arial" panose="020B0604020202020204" pitchFamily="34" charset="0"/>
                          <a:cs typeface="Arial" panose="020B0604020202020204" pitchFamily="34" charset="0"/>
                        </a:rPr>
                        <a:t>Notes</a:t>
                      </a:r>
                    </a:p>
                  </a:txBody>
                  <a:tcPr marL="41840" marR="41840" marT="20920" marB="20920" anchor="ctr">
                    <a:lnL>
                      <a:noFill/>
                    </a:lnL>
                    <a:lnR>
                      <a:noFill/>
                    </a:lnR>
                    <a:lnT>
                      <a:noFill/>
                    </a:lnT>
                    <a:lnB>
                      <a:noFill/>
                    </a:lnB>
                    <a:noFill/>
                  </a:tcPr>
                </a:tc>
                <a:tc>
                  <a:txBody>
                    <a:bodyPr/>
                    <a:lstStyle/>
                    <a:p>
                      <a:pPr algn="r"/>
                      <a:r>
                        <a:rPr lang="en-US" sz="1400" b="1" dirty="0">
                          <a:latin typeface="Arial" panose="020B0604020202020204" pitchFamily="34" charset="0"/>
                          <a:cs typeface="Arial" panose="020B0604020202020204" pitchFamily="34" charset="0"/>
                        </a:rPr>
                        <a:t>Amount</a:t>
                      </a:r>
                    </a:p>
                  </a:txBody>
                  <a:tcPr marL="41840" marR="41840" marT="20920" marB="20920" anchor="ctr">
                    <a:lnL>
                      <a:noFill/>
                    </a:lnL>
                    <a:lnR>
                      <a:noFill/>
                    </a:lnR>
                    <a:lnT>
                      <a:noFill/>
                    </a:lnT>
                    <a:lnB>
                      <a:noFill/>
                    </a:lnB>
                    <a:noFill/>
                  </a:tcPr>
                </a:tc>
                <a:extLst>
                  <a:ext uri="{0D108BD9-81ED-4DB2-BD59-A6C34878D82A}">
                    <a16:rowId xmlns:a16="http://schemas.microsoft.com/office/drawing/2014/main" val="891797079"/>
                  </a:ext>
                </a:extLst>
              </a:tr>
              <a:tr h="377120">
                <a:tc>
                  <a:txBody>
                    <a:bodyPr/>
                    <a:lstStyle/>
                    <a:p>
                      <a:r>
                        <a:rPr lang="en-US" sz="1400" dirty="0">
                          <a:latin typeface="Arial" panose="020B0604020202020204" pitchFamily="34" charset="0"/>
                          <a:cs typeface="Arial" panose="020B0604020202020204" pitchFamily="34" charset="0"/>
                        </a:rPr>
                        <a:t>Goal 1 - Economy</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Debt payment on Convention Center</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1,794,800  </a:t>
                      </a:r>
                    </a:p>
                  </a:txBody>
                  <a:tcPr marL="41840" marR="41840" marT="20920" marB="20920" anchor="ctr">
                    <a:lnL>
                      <a:noFill/>
                    </a:lnL>
                    <a:lnR>
                      <a:noFill/>
                    </a:lnR>
                    <a:lnT>
                      <a:noFill/>
                    </a:lnT>
                    <a:lnB>
                      <a:noFill/>
                    </a:lnB>
                    <a:noFill/>
                  </a:tcPr>
                </a:tc>
                <a:extLst>
                  <a:ext uri="{0D108BD9-81ED-4DB2-BD59-A6C34878D82A}">
                    <a16:rowId xmlns:a16="http://schemas.microsoft.com/office/drawing/2014/main" val="890822180"/>
                  </a:ext>
                </a:extLst>
              </a:tr>
              <a:tr h="377120">
                <a:tc>
                  <a:txBody>
                    <a:bodyPr/>
                    <a:lstStyle/>
                    <a:p>
                      <a:r>
                        <a:rPr lang="en-US" sz="1400" dirty="0">
                          <a:latin typeface="Arial" panose="020B0604020202020204" pitchFamily="34" charset="0"/>
                          <a:cs typeface="Arial" panose="020B0604020202020204" pitchFamily="34" charset="0"/>
                        </a:rPr>
                        <a:t>Goal 1 - Economy</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Maint. Structures &amp; Equip</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Maintenance for Airport</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674,877</a:t>
                      </a:r>
                    </a:p>
                  </a:txBody>
                  <a:tcPr marL="41840" marR="41840" marT="20920" marB="20920" anchor="ctr">
                    <a:lnL>
                      <a:noFill/>
                    </a:lnL>
                    <a:lnR>
                      <a:noFill/>
                    </a:lnR>
                    <a:lnT>
                      <a:noFill/>
                    </a:lnT>
                    <a:lnB>
                      <a:noFill/>
                    </a:lnB>
                    <a:noFill/>
                  </a:tcPr>
                </a:tc>
                <a:extLst>
                  <a:ext uri="{0D108BD9-81ED-4DB2-BD59-A6C34878D82A}">
                    <a16:rowId xmlns:a16="http://schemas.microsoft.com/office/drawing/2014/main" val="296344082"/>
                  </a:ext>
                </a:extLst>
              </a:tr>
              <a:tr h="377120">
                <a:tc>
                  <a:txBody>
                    <a:bodyPr/>
                    <a:lstStyle/>
                    <a:p>
                      <a:r>
                        <a:rPr lang="en-US" sz="1400" dirty="0">
                          <a:latin typeface="Arial" panose="020B0604020202020204" pitchFamily="34" charset="0"/>
                          <a:cs typeface="Arial" panose="020B0604020202020204" pitchFamily="34" charset="0"/>
                        </a:rPr>
                        <a:t>Goal 3 - Quality of Life</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Parks Capital Vehicles             </a:t>
                      </a:r>
                    </a:p>
                  </a:txBody>
                  <a:tcPr marL="41840" marR="41840" marT="20920" marB="20920" anchor="ctr">
                    <a:lnL>
                      <a:noFill/>
                    </a:lnL>
                    <a:lnR>
                      <a:noFill/>
                    </a:lnR>
                    <a:lnT>
                      <a:noFill/>
                    </a:lnT>
                    <a:lnB>
                      <a:noFill/>
                    </a:lnB>
                    <a:noFill/>
                  </a:tcPr>
                </a:tc>
                <a:tc>
                  <a:txBody>
                    <a:bodyPr/>
                    <a:lstStyle/>
                    <a:p>
                      <a:pPr algn="r"/>
                      <a:r>
                        <a:rPr lang="en-US" sz="1400">
                          <a:latin typeface="Arial" panose="020B0604020202020204" pitchFamily="34" charset="0"/>
                          <a:cs typeface="Arial" panose="020B0604020202020204" pitchFamily="34" charset="0"/>
                        </a:rPr>
                        <a:t>40,500</a:t>
                      </a:r>
                    </a:p>
                  </a:txBody>
                  <a:tcPr marL="41840" marR="41840" marT="20920" marB="20920" anchor="ctr">
                    <a:lnL>
                      <a:noFill/>
                    </a:lnL>
                    <a:lnR>
                      <a:noFill/>
                    </a:lnR>
                    <a:lnT>
                      <a:noFill/>
                    </a:lnT>
                    <a:lnB>
                      <a:noFill/>
                    </a:lnB>
                    <a:noFill/>
                  </a:tcPr>
                </a:tc>
                <a:extLst>
                  <a:ext uri="{0D108BD9-81ED-4DB2-BD59-A6C34878D82A}">
                    <a16:rowId xmlns:a16="http://schemas.microsoft.com/office/drawing/2014/main" val="1553558131"/>
                  </a:ext>
                </a:extLst>
              </a:tr>
              <a:tr h="377120">
                <a:tc>
                  <a:txBody>
                    <a:bodyPr/>
                    <a:lstStyle/>
                    <a:p>
                      <a:r>
                        <a:rPr lang="en-US" sz="1400">
                          <a:latin typeface="Arial" panose="020B0604020202020204" pitchFamily="34" charset="0"/>
                          <a:cs typeface="Arial" panose="020B0604020202020204" pitchFamily="34" charset="0"/>
                        </a:rPr>
                        <a:t>Goal 3 - Quality of Life</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Sports Complex Capital Building &amp; Structures</a:t>
                      </a:r>
                    </a:p>
                  </a:txBody>
                  <a:tcPr marL="41840" marR="41840" marT="20920" marB="20920" anchor="ctr">
                    <a:lnL>
                      <a:noFill/>
                    </a:lnL>
                    <a:lnR>
                      <a:noFill/>
                    </a:lnR>
                    <a:lnT>
                      <a:noFill/>
                    </a:lnT>
                    <a:lnB>
                      <a:noFill/>
                    </a:lnB>
                    <a:noFill/>
                  </a:tcPr>
                </a:tc>
                <a:tc>
                  <a:txBody>
                    <a:bodyPr/>
                    <a:lstStyle/>
                    <a:p>
                      <a:pPr algn="r"/>
                      <a:r>
                        <a:rPr lang="en-US" sz="1400">
                          <a:latin typeface="Arial" panose="020B0604020202020204" pitchFamily="34" charset="0"/>
                          <a:cs typeface="Arial" panose="020B0604020202020204" pitchFamily="34" charset="0"/>
                        </a:rPr>
                        <a:t>140,000</a:t>
                      </a:r>
                    </a:p>
                  </a:txBody>
                  <a:tcPr marL="41840" marR="41840" marT="20920" marB="20920" anchor="ctr">
                    <a:lnL>
                      <a:noFill/>
                    </a:lnL>
                    <a:lnR>
                      <a:noFill/>
                    </a:lnR>
                    <a:lnT>
                      <a:noFill/>
                    </a:lnT>
                    <a:lnB>
                      <a:noFill/>
                    </a:lnB>
                    <a:noFill/>
                  </a:tcPr>
                </a:tc>
                <a:extLst>
                  <a:ext uri="{0D108BD9-81ED-4DB2-BD59-A6C34878D82A}">
                    <a16:rowId xmlns:a16="http://schemas.microsoft.com/office/drawing/2014/main" val="1177622334"/>
                  </a:ext>
                </a:extLst>
              </a:tr>
              <a:tr h="377120">
                <a:tc>
                  <a:txBody>
                    <a:bodyPr/>
                    <a:lstStyle/>
                    <a:p>
                      <a:r>
                        <a:rPr lang="en-US" sz="1400">
                          <a:latin typeface="Arial" panose="020B0604020202020204" pitchFamily="34" charset="0"/>
                          <a:cs typeface="Arial" panose="020B0604020202020204" pitchFamily="34" charset="0"/>
                        </a:rPr>
                        <a:t>Goal 3 - Quality of Life</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Golf Course Interest &amp; Sinking Transfer   </a:t>
                      </a:r>
                    </a:p>
                  </a:txBody>
                  <a:tcPr marL="41840" marR="41840" marT="20920" marB="20920" anchor="ctr">
                    <a:lnL>
                      <a:noFill/>
                    </a:lnL>
                    <a:lnR>
                      <a:noFill/>
                    </a:lnR>
                    <a:lnT>
                      <a:noFill/>
                    </a:lnT>
                    <a:lnB>
                      <a:noFill/>
                    </a:lnB>
                    <a:noFill/>
                  </a:tcPr>
                </a:tc>
                <a:tc>
                  <a:txBody>
                    <a:bodyPr/>
                    <a:lstStyle/>
                    <a:p>
                      <a:pPr algn="r"/>
                      <a:r>
                        <a:rPr lang="en-US" sz="1400">
                          <a:latin typeface="Arial" panose="020B0604020202020204" pitchFamily="34" charset="0"/>
                          <a:cs typeface="Arial" panose="020B0604020202020204" pitchFamily="34" charset="0"/>
                        </a:rPr>
                        <a:t>541,532</a:t>
                      </a:r>
                    </a:p>
                  </a:txBody>
                  <a:tcPr marL="41840" marR="41840" marT="20920" marB="20920" anchor="ctr">
                    <a:lnL>
                      <a:noFill/>
                    </a:lnL>
                    <a:lnR>
                      <a:noFill/>
                    </a:lnR>
                    <a:lnT>
                      <a:noFill/>
                    </a:lnT>
                    <a:lnB>
                      <a:noFill/>
                    </a:lnB>
                    <a:noFill/>
                  </a:tcPr>
                </a:tc>
                <a:extLst>
                  <a:ext uri="{0D108BD9-81ED-4DB2-BD59-A6C34878D82A}">
                    <a16:rowId xmlns:a16="http://schemas.microsoft.com/office/drawing/2014/main" val="3077465343"/>
                  </a:ext>
                </a:extLst>
              </a:tr>
              <a:tr h="377120">
                <a:tc>
                  <a:txBody>
                    <a:bodyPr/>
                    <a:lstStyle/>
                    <a:p>
                      <a:r>
                        <a:rPr lang="en-US" sz="1400">
                          <a:latin typeface="Arial" panose="020B0604020202020204" pitchFamily="34" charset="0"/>
                          <a:cs typeface="Arial" panose="020B0604020202020204" pitchFamily="34" charset="0"/>
                        </a:rPr>
                        <a:t>Goal 3 - Quality of Life</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Parks Oil &amp; Gas Transfer out to Parks </a:t>
                      </a:r>
                      <a:r>
                        <a:rPr lang="en-US" sz="1400" dirty="0" err="1">
                          <a:latin typeface="Arial" panose="020B0604020202020204" pitchFamily="34" charset="0"/>
                          <a:cs typeface="Arial" panose="020B0604020202020204" pitchFamily="34" charset="0"/>
                        </a:rPr>
                        <a:t>Maint</a:t>
                      </a:r>
                      <a:r>
                        <a:rPr lang="en-US" sz="1400" dirty="0">
                          <a:latin typeface="Arial" panose="020B0604020202020204" pitchFamily="34" charset="0"/>
                          <a:cs typeface="Arial" panose="020B0604020202020204" pitchFamily="34" charset="0"/>
                        </a:rPr>
                        <a:t> Fund         </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2,000,000</a:t>
                      </a:r>
                    </a:p>
                  </a:txBody>
                  <a:tcPr marL="41840" marR="41840" marT="20920" marB="20920" anchor="ctr">
                    <a:lnL>
                      <a:noFill/>
                    </a:lnL>
                    <a:lnR>
                      <a:noFill/>
                    </a:lnR>
                    <a:lnT>
                      <a:noFill/>
                    </a:lnT>
                    <a:lnB>
                      <a:noFill/>
                    </a:lnB>
                    <a:noFill/>
                  </a:tcPr>
                </a:tc>
                <a:extLst>
                  <a:ext uri="{0D108BD9-81ED-4DB2-BD59-A6C34878D82A}">
                    <a16:rowId xmlns:a16="http://schemas.microsoft.com/office/drawing/2014/main" val="3922019642"/>
                  </a:ext>
                </a:extLst>
              </a:tr>
              <a:tr h="377120">
                <a:tc>
                  <a:txBody>
                    <a:bodyPr/>
                    <a:lstStyle/>
                    <a:p>
                      <a:r>
                        <a:rPr lang="en-US" sz="1400">
                          <a:latin typeface="Arial" panose="020B0604020202020204" pitchFamily="34" charset="0"/>
                          <a:cs typeface="Arial" panose="020B0604020202020204" pitchFamily="34" charset="0"/>
                        </a:rPr>
                        <a:t>Goal 3 - Quality of Life</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Parks Oil &amp; Gas Capital Improv Other Than Bldg</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18,500,000</a:t>
                      </a:r>
                    </a:p>
                  </a:txBody>
                  <a:tcPr marL="41840" marR="41840" marT="20920" marB="20920" anchor="ctr">
                    <a:lnL>
                      <a:noFill/>
                    </a:lnL>
                    <a:lnR>
                      <a:noFill/>
                    </a:lnR>
                    <a:lnT>
                      <a:noFill/>
                    </a:lnT>
                    <a:lnB>
                      <a:noFill/>
                    </a:lnB>
                    <a:noFill/>
                  </a:tcPr>
                </a:tc>
                <a:extLst>
                  <a:ext uri="{0D108BD9-81ED-4DB2-BD59-A6C34878D82A}">
                    <a16:rowId xmlns:a16="http://schemas.microsoft.com/office/drawing/2014/main" val="3286678494"/>
                  </a:ext>
                </a:extLst>
              </a:tr>
              <a:tr h="377120">
                <a:tc>
                  <a:txBody>
                    <a:bodyPr/>
                    <a:lstStyle/>
                    <a:p>
                      <a:r>
                        <a:rPr lang="en-US" sz="1400">
                          <a:latin typeface="Arial" panose="020B0604020202020204" pitchFamily="34" charset="0"/>
                          <a:cs typeface="Arial" panose="020B0604020202020204" pitchFamily="34" charset="0"/>
                        </a:rPr>
                        <a:t>Goal 3 - Quality of Life</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Maint. Structures &amp; Equip</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Parks Maintenance (General Fund)</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2,069,302</a:t>
                      </a:r>
                    </a:p>
                  </a:txBody>
                  <a:tcPr marL="41840" marR="41840" marT="20920" marB="20920" anchor="ctr">
                    <a:lnL>
                      <a:noFill/>
                    </a:lnL>
                    <a:lnR>
                      <a:noFill/>
                    </a:lnR>
                    <a:lnT>
                      <a:noFill/>
                    </a:lnT>
                    <a:lnB>
                      <a:noFill/>
                    </a:lnB>
                    <a:noFill/>
                  </a:tcPr>
                </a:tc>
                <a:extLst>
                  <a:ext uri="{0D108BD9-81ED-4DB2-BD59-A6C34878D82A}">
                    <a16:rowId xmlns:a16="http://schemas.microsoft.com/office/drawing/2014/main" val="2804027525"/>
                  </a:ext>
                </a:extLst>
              </a:tr>
              <a:tr h="377120">
                <a:tc>
                  <a:txBody>
                    <a:bodyPr/>
                    <a:lstStyle/>
                    <a:p>
                      <a:r>
                        <a:rPr lang="en-US" sz="1400">
                          <a:latin typeface="Arial" panose="020B0604020202020204" pitchFamily="34" charset="0"/>
                          <a:cs typeface="Arial" panose="020B0604020202020204" pitchFamily="34" charset="0"/>
                        </a:rPr>
                        <a:t>Goal 4 - Transparency</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Dispatch (Emergency Comm)</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Under ITSD</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3,695,927</a:t>
                      </a:r>
                    </a:p>
                  </a:txBody>
                  <a:tcPr marL="41840" marR="41840" marT="20920" marB="20920" anchor="ctr">
                    <a:lnL>
                      <a:noFill/>
                    </a:lnL>
                    <a:lnR>
                      <a:noFill/>
                    </a:lnR>
                    <a:lnT>
                      <a:noFill/>
                    </a:lnT>
                    <a:lnB>
                      <a:noFill/>
                    </a:lnB>
                    <a:noFill/>
                  </a:tcPr>
                </a:tc>
                <a:extLst>
                  <a:ext uri="{0D108BD9-81ED-4DB2-BD59-A6C34878D82A}">
                    <a16:rowId xmlns:a16="http://schemas.microsoft.com/office/drawing/2014/main" val="798472641"/>
                  </a:ext>
                </a:extLst>
              </a:tr>
              <a:tr h="377120">
                <a:tc>
                  <a:txBody>
                    <a:bodyPr/>
                    <a:lstStyle/>
                    <a:p>
                      <a:r>
                        <a:rPr lang="en-US" sz="1400">
                          <a:latin typeface="Arial" panose="020B0604020202020204" pitchFamily="34" charset="0"/>
                          <a:cs typeface="Arial" panose="020B0604020202020204" pitchFamily="34" charset="0"/>
                        </a:rPr>
                        <a:t>Goal 5 - Governance</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Capital</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Garage Vehicle/Equipment Purchases</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15,836,551</a:t>
                      </a:r>
                    </a:p>
                  </a:txBody>
                  <a:tcPr marL="41840" marR="41840" marT="20920" marB="20920" anchor="ctr">
                    <a:lnL>
                      <a:noFill/>
                    </a:lnL>
                    <a:lnR>
                      <a:noFill/>
                    </a:lnR>
                    <a:lnT>
                      <a:noFill/>
                    </a:lnT>
                    <a:lnB>
                      <a:noFill/>
                    </a:lnB>
                    <a:noFill/>
                  </a:tcPr>
                </a:tc>
                <a:extLst>
                  <a:ext uri="{0D108BD9-81ED-4DB2-BD59-A6C34878D82A}">
                    <a16:rowId xmlns:a16="http://schemas.microsoft.com/office/drawing/2014/main" val="2839318914"/>
                  </a:ext>
                </a:extLst>
              </a:tr>
              <a:tr h="377120">
                <a:tc>
                  <a:txBody>
                    <a:bodyPr/>
                    <a:lstStyle/>
                    <a:p>
                      <a:r>
                        <a:rPr lang="en-US" sz="1400">
                          <a:latin typeface="Arial" panose="020B0604020202020204" pitchFamily="34" charset="0"/>
                          <a:cs typeface="Arial" panose="020B0604020202020204" pitchFamily="34" charset="0"/>
                        </a:rPr>
                        <a:t>Goal 5 - Governance</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Maint. Structures &amp; Equip</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Facilities Maintenance</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399,200</a:t>
                      </a:r>
                    </a:p>
                  </a:txBody>
                  <a:tcPr marL="41840" marR="41840" marT="20920" marB="20920" anchor="ctr">
                    <a:lnL>
                      <a:noFill/>
                    </a:lnL>
                    <a:lnR>
                      <a:noFill/>
                    </a:lnR>
                    <a:lnT>
                      <a:noFill/>
                    </a:lnT>
                    <a:lnB>
                      <a:noFill/>
                    </a:lnB>
                    <a:noFill/>
                  </a:tcPr>
                </a:tc>
                <a:extLst>
                  <a:ext uri="{0D108BD9-81ED-4DB2-BD59-A6C34878D82A}">
                    <a16:rowId xmlns:a16="http://schemas.microsoft.com/office/drawing/2014/main" val="2295882783"/>
                  </a:ext>
                </a:extLst>
              </a:tr>
              <a:tr h="377120">
                <a:tc>
                  <a:txBody>
                    <a:bodyPr/>
                    <a:lstStyle/>
                    <a:p>
                      <a:r>
                        <a:rPr lang="en-US" sz="1400">
                          <a:latin typeface="Arial" panose="020B0604020202020204" pitchFamily="34" charset="0"/>
                          <a:cs typeface="Arial" panose="020B0604020202020204" pitchFamily="34" charset="0"/>
                        </a:rPr>
                        <a:t>Goal 5 - Governance</a:t>
                      </a:r>
                    </a:p>
                  </a:txBody>
                  <a:tcPr marL="41840" marR="41840" marT="20920" marB="20920" anchor="ctr">
                    <a:lnL>
                      <a:noFill/>
                    </a:lnL>
                    <a:lnR>
                      <a:noFill/>
                    </a:lnR>
                    <a:lnT>
                      <a:noFill/>
                    </a:lnT>
                    <a:lnB>
                      <a:noFill/>
                    </a:lnB>
                    <a:noFill/>
                  </a:tcPr>
                </a:tc>
                <a:tc>
                  <a:txBody>
                    <a:bodyPr/>
                    <a:lstStyle/>
                    <a:p>
                      <a:r>
                        <a:rPr lang="en-US" sz="1400">
                          <a:latin typeface="Arial" panose="020B0604020202020204" pitchFamily="34" charset="0"/>
                          <a:cs typeface="Arial" panose="020B0604020202020204" pitchFamily="34" charset="0"/>
                        </a:rPr>
                        <a:t>Maint. Structures &amp; Equip</a:t>
                      </a:r>
                    </a:p>
                  </a:txBody>
                  <a:tcPr marL="41840" marR="41840" marT="20920" marB="20920" anchor="ctr">
                    <a:lnL>
                      <a:noFill/>
                    </a:lnL>
                    <a:lnR>
                      <a:noFill/>
                    </a:lnR>
                    <a:lnT>
                      <a:noFill/>
                    </a:lnT>
                    <a:lnB>
                      <a:noFill/>
                    </a:lnB>
                    <a:noFill/>
                  </a:tcPr>
                </a:tc>
                <a:tc>
                  <a:txBody>
                    <a:bodyPr/>
                    <a:lstStyle/>
                    <a:p>
                      <a:r>
                        <a:rPr lang="en-US" sz="1400" dirty="0">
                          <a:latin typeface="Arial" panose="020B0604020202020204" pitchFamily="34" charset="0"/>
                          <a:cs typeface="Arial" panose="020B0604020202020204" pitchFamily="34" charset="0"/>
                        </a:rPr>
                        <a:t>Garage Maintenance</a:t>
                      </a: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5,104,106</a:t>
                      </a:r>
                    </a:p>
                  </a:txBody>
                  <a:tcPr marL="41840" marR="41840" marT="20920" marB="20920" anchor="ctr">
                    <a:lnL>
                      <a:noFill/>
                    </a:lnL>
                    <a:lnR>
                      <a:noFill/>
                    </a:lnR>
                    <a:lnT>
                      <a:noFill/>
                    </a:lnT>
                    <a:lnB>
                      <a:noFill/>
                    </a:lnB>
                    <a:noFill/>
                  </a:tcPr>
                </a:tc>
                <a:extLst>
                  <a:ext uri="{0D108BD9-81ED-4DB2-BD59-A6C34878D82A}">
                    <a16:rowId xmlns:a16="http://schemas.microsoft.com/office/drawing/2014/main" val="1579366603"/>
                  </a:ext>
                </a:extLst>
              </a:tr>
              <a:tr h="377120">
                <a:tc>
                  <a:txBody>
                    <a:bodyPr/>
                    <a:lstStyle/>
                    <a:p>
                      <a:r>
                        <a:rPr lang="en-US" sz="1400">
                          <a:latin typeface="Arial" panose="020B0604020202020204" pitchFamily="34" charset="0"/>
                          <a:cs typeface="Arial" panose="020B0604020202020204" pitchFamily="34" charset="0"/>
                        </a:rPr>
                        <a:t> </a:t>
                      </a:r>
                    </a:p>
                  </a:txBody>
                  <a:tcPr marL="41840" marR="41840" marT="20920" marB="20920" anchor="ctr">
                    <a:lnL>
                      <a:noFill/>
                    </a:lnL>
                    <a:lnR>
                      <a:noFill/>
                    </a:lnR>
                    <a:lnT>
                      <a:noFill/>
                    </a:lnT>
                    <a:lnB>
                      <a:noFill/>
                    </a:lnB>
                    <a:noFill/>
                  </a:tcPr>
                </a:tc>
                <a:tc>
                  <a:txBody>
                    <a:bodyPr/>
                    <a:lstStyle/>
                    <a:p>
                      <a:endParaRPr lang="en-US" sz="1400" dirty="0">
                        <a:latin typeface="Arial" panose="020B0604020202020204" pitchFamily="34" charset="0"/>
                        <a:cs typeface="Arial" panose="020B0604020202020204" pitchFamily="34" charset="0"/>
                      </a:endParaRPr>
                    </a:p>
                  </a:txBody>
                  <a:tcPr marL="41840" marR="41840" marT="20920" marB="20920" anchor="ctr">
                    <a:lnL>
                      <a:noFill/>
                    </a:lnL>
                    <a:lnR>
                      <a:noFill/>
                    </a:lnR>
                    <a:lnT>
                      <a:noFill/>
                    </a:lnT>
                    <a:lnB>
                      <a:noFill/>
                    </a:lnB>
                    <a:noFill/>
                  </a:tcPr>
                </a:tc>
                <a:tc>
                  <a:txBody>
                    <a:bodyPr/>
                    <a:lstStyle/>
                    <a:p>
                      <a:pPr algn="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Total</a:t>
                      </a:r>
                      <a:endParaRPr lang="en-US" sz="1400" dirty="0">
                        <a:latin typeface="Arial" panose="020B0604020202020204" pitchFamily="34" charset="0"/>
                        <a:cs typeface="Arial" panose="020B0604020202020204" pitchFamily="34" charset="0"/>
                      </a:endParaRPr>
                    </a:p>
                  </a:txBody>
                  <a:tcPr marL="41840" marR="41840" marT="20920" marB="20920" anchor="ctr">
                    <a:lnL>
                      <a:noFill/>
                    </a:lnL>
                    <a:lnR>
                      <a:noFill/>
                    </a:lnR>
                    <a:lnT>
                      <a:noFill/>
                    </a:lnT>
                    <a:lnB>
                      <a:noFill/>
                    </a:lnB>
                    <a:noFill/>
                  </a:tcPr>
                </a:tc>
                <a:tc>
                  <a:txBody>
                    <a:bodyPr/>
                    <a:lstStyle/>
                    <a:p>
                      <a:pPr algn="r"/>
                      <a:r>
                        <a:rPr lang="en-US" sz="1400" b="1" dirty="0">
                          <a:latin typeface="Arial" panose="020B0604020202020204" pitchFamily="34" charset="0"/>
                          <a:cs typeface="Arial" panose="020B0604020202020204" pitchFamily="34" charset="0"/>
                        </a:rPr>
                        <a:t>50,796,794</a:t>
                      </a:r>
                      <a:endParaRPr lang="en-US" sz="1400" dirty="0">
                        <a:latin typeface="Arial" panose="020B0604020202020204" pitchFamily="34" charset="0"/>
                        <a:cs typeface="Arial" panose="020B0604020202020204" pitchFamily="34" charset="0"/>
                      </a:endParaRPr>
                    </a:p>
                  </a:txBody>
                  <a:tcPr marL="41840" marR="41840" marT="20920" marB="20920" anchor="ctr">
                    <a:lnL>
                      <a:noFill/>
                    </a:lnL>
                    <a:lnR>
                      <a:noFill/>
                    </a:lnR>
                    <a:lnT>
                      <a:noFill/>
                    </a:lnT>
                    <a:lnB>
                      <a:noFill/>
                    </a:lnB>
                    <a:noFill/>
                  </a:tcPr>
                </a:tc>
                <a:extLst>
                  <a:ext uri="{0D108BD9-81ED-4DB2-BD59-A6C34878D82A}">
                    <a16:rowId xmlns:a16="http://schemas.microsoft.com/office/drawing/2014/main" val="1990620662"/>
                  </a:ext>
                </a:extLst>
              </a:tr>
            </a:tbl>
          </a:graphicData>
        </a:graphic>
      </p:graphicFrame>
    </p:spTree>
    <p:extLst>
      <p:ext uri="{BB962C8B-B14F-4D97-AF65-F5344CB8AC3E}">
        <p14:creationId xmlns:p14="http://schemas.microsoft.com/office/powerpoint/2010/main" val="1955681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11229230"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kumimoji="0" lang="en-US" sz="44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4400" b="1"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 </a:t>
            </a:r>
            <a:r>
              <a:rPr kumimoji="0" lang="en-US" sz="3200" b="1"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2018 ROAD BOND </a:t>
            </a:r>
            <a:endParaRPr kumimoji="0" lang="en-US" sz="4400" b="1"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p:txBody>
      </p:sp>
      <p:sp>
        <p:nvSpPr>
          <p:cNvPr id="8" name="Rectangle 7">
            <a:extLst>
              <a:ext uri="{FF2B5EF4-FFF2-40B4-BE49-F238E27FC236}">
                <a16:creationId xmlns:a16="http://schemas.microsoft.com/office/drawing/2014/main" id="{5C99E8D5-F463-49FF-98DE-B606AFD1E3E5}"/>
              </a:ext>
            </a:extLst>
          </p:cNvPr>
          <p:cNvSpPr/>
          <p:nvPr/>
        </p:nvSpPr>
        <p:spPr>
          <a:xfrm>
            <a:off x="361121" y="2166425"/>
            <a:ext cx="2780634" cy="36435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8441D1A-E8C9-468C-A716-278868B4E818}"/>
              </a:ext>
            </a:extLst>
          </p:cNvPr>
          <p:cNvSpPr/>
          <p:nvPr/>
        </p:nvSpPr>
        <p:spPr>
          <a:xfrm>
            <a:off x="8957945" y="2166425"/>
            <a:ext cx="2780633" cy="36435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2A4A628-BD77-4542-B976-2BF2EB6F4EC1}"/>
              </a:ext>
            </a:extLst>
          </p:cNvPr>
          <p:cNvSpPr/>
          <p:nvPr/>
        </p:nvSpPr>
        <p:spPr>
          <a:xfrm>
            <a:off x="6092337" y="2166425"/>
            <a:ext cx="2780633" cy="36435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BE8B2495-93F4-42B1-AA9D-3B9D0371F568}"/>
              </a:ext>
            </a:extLst>
          </p:cNvPr>
          <p:cNvSpPr/>
          <p:nvPr/>
        </p:nvSpPr>
        <p:spPr>
          <a:xfrm>
            <a:off x="3226729" y="2166425"/>
            <a:ext cx="2780633" cy="364353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5DD112FD-C5C2-49C1-867A-00298B4A49F1}"/>
              </a:ext>
            </a:extLst>
          </p:cNvPr>
          <p:cNvSpPr txBox="1"/>
          <p:nvPr/>
        </p:nvSpPr>
        <p:spPr>
          <a:xfrm>
            <a:off x="3267272" y="2413800"/>
            <a:ext cx="26781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Time Frame</a:t>
            </a:r>
          </a:p>
        </p:txBody>
      </p:sp>
      <p:sp>
        <p:nvSpPr>
          <p:cNvPr id="27" name="TextBox 26">
            <a:extLst>
              <a:ext uri="{FF2B5EF4-FFF2-40B4-BE49-F238E27FC236}">
                <a16:creationId xmlns:a16="http://schemas.microsoft.com/office/drawing/2014/main" id="{30219A2C-D266-469A-8586-92AD3CD9FB38}"/>
              </a:ext>
            </a:extLst>
          </p:cNvPr>
          <p:cNvSpPr txBox="1"/>
          <p:nvPr/>
        </p:nvSpPr>
        <p:spPr>
          <a:xfrm>
            <a:off x="6115368" y="2198357"/>
            <a:ext cx="27310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Roads Constructed</a:t>
            </a:r>
          </a:p>
        </p:txBody>
      </p:sp>
      <p:sp>
        <p:nvSpPr>
          <p:cNvPr id="28" name="TextBox 27">
            <a:extLst>
              <a:ext uri="{FF2B5EF4-FFF2-40B4-BE49-F238E27FC236}">
                <a16:creationId xmlns:a16="http://schemas.microsoft.com/office/drawing/2014/main" id="{D218544B-44E3-4B45-BF04-1934DF927893}"/>
              </a:ext>
            </a:extLst>
          </p:cNvPr>
          <p:cNvSpPr txBox="1"/>
          <p:nvPr/>
        </p:nvSpPr>
        <p:spPr>
          <a:xfrm>
            <a:off x="9101649" y="2413800"/>
            <a:ext cx="2678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Final Projects</a:t>
            </a:r>
          </a:p>
        </p:txBody>
      </p:sp>
      <p:sp>
        <p:nvSpPr>
          <p:cNvPr id="29" name="TextBox 28">
            <a:extLst>
              <a:ext uri="{FF2B5EF4-FFF2-40B4-BE49-F238E27FC236}">
                <a16:creationId xmlns:a16="http://schemas.microsoft.com/office/drawing/2014/main" id="{7858C529-3DEF-4916-8AA0-C8CD06FF4A9C}"/>
              </a:ext>
            </a:extLst>
          </p:cNvPr>
          <p:cNvSpPr txBox="1"/>
          <p:nvPr/>
        </p:nvSpPr>
        <p:spPr>
          <a:xfrm>
            <a:off x="486638" y="2413800"/>
            <a:ext cx="2678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Bond Amount</a:t>
            </a:r>
          </a:p>
        </p:txBody>
      </p:sp>
      <p:sp>
        <p:nvSpPr>
          <p:cNvPr id="42" name="TextBox 41">
            <a:extLst>
              <a:ext uri="{FF2B5EF4-FFF2-40B4-BE49-F238E27FC236}">
                <a16:creationId xmlns:a16="http://schemas.microsoft.com/office/drawing/2014/main" id="{FDFBF403-3FEC-499A-B99B-7D565FFD31B1}"/>
              </a:ext>
            </a:extLst>
          </p:cNvPr>
          <p:cNvSpPr txBox="1"/>
          <p:nvPr/>
        </p:nvSpPr>
        <p:spPr>
          <a:xfrm>
            <a:off x="3316358" y="3928682"/>
            <a:ext cx="269100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2017 – Vote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2018 – first $25M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2023 – final $25M</a:t>
            </a:r>
          </a:p>
        </p:txBody>
      </p:sp>
      <p:sp>
        <p:nvSpPr>
          <p:cNvPr id="43" name="TextBox 42">
            <a:extLst>
              <a:ext uri="{FF2B5EF4-FFF2-40B4-BE49-F238E27FC236}">
                <a16:creationId xmlns:a16="http://schemas.microsoft.com/office/drawing/2014/main" id="{4D76594A-3582-42CB-A7C5-698E73B2BEC9}"/>
              </a:ext>
            </a:extLst>
          </p:cNvPr>
          <p:cNvSpPr txBox="1"/>
          <p:nvPr/>
        </p:nvSpPr>
        <p:spPr>
          <a:xfrm>
            <a:off x="6400908" y="3919622"/>
            <a:ext cx="21001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24 out of 26 roads completed</a:t>
            </a:r>
          </a:p>
        </p:txBody>
      </p:sp>
      <p:sp>
        <p:nvSpPr>
          <p:cNvPr id="44" name="TextBox 43">
            <a:extLst>
              <a:ext uri="{FF2B5EF4-FFF2-40B4-BE49-F238E27FC236}">
                <a16:creationId xmlns:a16="http://schemas.microsoft.com/office/drawing/2014/main" id="{996E4FFD-03F3-4938-A915-AD6A7E3D26EE}"/>
              </a:ext>
            </a:extLst>
          </p:cNvPr>
          <p:cNvSpPr txBox="1"/>
          <p:nvPr/>
        </p:nvSpPr>
        <p:spPr>
          <a:xfrm>
            <a:off x="9333666" y="3932135"/>
            <a:ext cx="20291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Main Street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Garfield</a:t>
            </a:r>
          </a:p>
        </p:txBody>
      </p:sp>
      <p:sp>
        <p:nvSpPr>
          <p:cNvPr id="45" name="TextBox 44">
            <a:extLst>
              <a:ext uri="{FF2B5EF4-FFF2-40B4-BE49-F238E27FC236}">
                <a16:creationId xmlns:a16="http://schemas.microsoft.com/office/drawing/2014/main" id="{77D98A9E-6BD4-4E7E-B841-1C1EDB76ECC8}"/>
              </a:ext>
            </a:extLst>
          </p:cNvPr>
          <p:cNvSpPr txBox="1"/>
          <p:nvPr/>
        </p:nvSpPr>
        <p:spPr>
          <a:xfrm>
            <a:off x="752777" y="3934983"/>
            <a:ext cx="20260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$100 Million</a:t>
            </a:r>
          </a:p>
        </p:txBody>
      </p:sp>
      <p:sp>
        <p:nvSpPr>
          <p:cNvPr id="17" name="Rectangle 16">
            <a:extLst>
              <a:ext uri="{FF2B5EF4-FFF2-40B4-BE49-F238E27FC236}">
                <a16:creationId xmlns:a16="http://schemas.microsoft.com/office/drawing/2014/main" id="{FA68FEDA-2223-4349-8975-777B2ADD9845}"/>
              </a:ext>
            </a:extLst>
          </p:cNvPr>
          <p:cNvSpPr/>
          <p:nvPr/>
        </p:nvSpPr>
        <p:spPr>
          <a:xfrm>
            <a:off x="316155" y="3219166"/>
            <a:ext cx="11422423" cy="695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Slide Number Placeholder 4">
            <a:extLst>
              <a:ext uri="{FF2B5EF4-FFF2-40B4-BE49-F238E27FC236}">
                <a16:creationId xmlns:a16="http://schemas.microsoft.com/office/drawing/2014/main" id="{B2843A91-CB19-5B85-024E-8A15F60D7EA8}"/>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55930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80CFF5-2F71-BB00-09AE-C71A6698ABA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C4E1D7-4DF8-D36D-DEAE-FDE38A4751E3}"/>
              </a:ext>
            </a:extLst>
          </p:cNvPr>
          <p:cNvSpPr txBox="1"/>
          <p:nvPr/>
        </p:nvSpPr>
        <p:spPr>
          <a:xfrm>
            <a:off x="344129" y="1897693"/>
            <a:ext cx="11627625" cy="2677656"/>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t>
            </a:r>
            <a:r>
              <a:rPr lang="en-US" sz="2800" dirty="0">
                <a:solidFill>
                  <a:schemeClr val="tx2">
                    <a:lumMod val="75000"/>
                    <a:lumOff val="25000"/>
                  </a:schemeClr>
                </a:solidFill>
                <a:latin typeface="Arial" panose="020B0604020202020204" pitchFamily="34" charset="0"/>
                <a:cs typeface="Arial" panose="020B0604020202020204" pitchFamily="34" charset="0"/>
              </a:rPr>
              <a:t>4M Annually </a:t>
            </a:r>
            <a:r>
              <a:rPr lang="en-US" sz="2800" dirty="0">
                <a:latin typeface="Arial" panose="020B0604020202020204" pitchFamily="34" charset="0"/>
                <a:cs typeface="Arial" panose="020B0604020202020204" pitchFamily="34" charset="0"/>
              </a:rPr>
              <a:t>Over the Next 5 Years to replace aging and failing Water Mains and Valves throughout City</a:t>
            </a:r>
          </a:p>
          <a:p>
            <a:r>
              <a:rPr lang="en-US" sz="28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t>
            </a:r>
            <a:r>
              <a:rPr lang="en-US" sz="2800" dirty="0">
                <a:solidFill>
                  <a:schemeClr val="tx2">
                    <a:lumMod val="75000"/>
                    <a:lumOff val="25000"/>
                  </a:schemeClr>
                </a:solidFill>
                <a:latin typeface="Arial" panose="020B0604020202020204" pitchFamily="34" charset="0"/>
                <a:cs typeface="Arial" panose="020B0604020202020204" pitchFamily="34" charset="0"/>
              </a:rPr>
              <a:t>2M</a:t>
            </a:r>
            <a:r>
              <a:rPr lang="en-US" sz="2800" dirty="0">
                <a:latin typeface="Arial" panose="020B0604020202020204" pitchFamily="34" charset="0"/>
                <a:cs typeface="Arial" panose="020B0604020202020204" pitchFamily="34" charset="0"/>
              </a:rPr>
              <a:t> Wastewater Manholes &amp; Draws Rehab</a:t>
            </a:r>
          </a:p>
          <a:p>
            <a:pPr marL="457200" indent="-4572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t>
            </a:r>
            <a:r>
              <a:rPr lang="en-US" sz="2800" dirty="0">
                <a:solidFill>
                  <a:schemeClr val="tx2">
                    <a:lumMod val="75000"/>
                    <a:lumOff val="25000"/>
                  </a:schemeClr>
                </a:solidFill>
                <a:latin typeface="Arial" panose="020B0604020202020204" pitchFamily="34" charset="0"/>
                <a:cs typeface="Arial" panose="020B0604020202020204" pitchFamily="34" charset="0"/>
              </a:rPr>
              <a:t>500k</a:t>
            </a:r>
            <a:r>
              <a:rPr lang="en-US" sz="2800" dirty="0">
                <a:latin typeface="Arial" panose="020B0604020202020204" pitchFamily="34" charset="0"/>
                <a:cs typeface="Arial" panose="020B0604020202020204" pitchFamily="34" charset="0"/>
              </a:rPr>
              <a:t> Line Maintenance from Operating Budget</a:t>
            </a:r>
          </a:p>
        </p:txBody>
      </p:sp>
      <p:sp>
        <p:nvSpPr>
          <p:cNvPr id="6" name="Title 1">
            <a:extLst>
              <a:ext uri="{FF2B5EF4-FFF2-40B4-BE49-F238E27FC236}">
                <a16:creationId xmlns:a16="http://schemas.microsoft.com/office/drawing/2014/main" id="{0E87B59E-C16B-48F5-395B-519F59CA1CC7}"/>
              </a:ext>
            </a:extLst>
          </p:cNvPr>
          <p:cNvSpPr txBox="1">
            <a:spLocks/>
          </p:cNvSpPr>
          <p:nvPr/>
        </p:nvSpPr>
        <p:spPr>
          <a:xfrm>
            <a:off x="325768" y="420825"/>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WATER</a:t>
            </a:r>
            <a:endParaRPr lang="en-US" sz="3200" b="1" dirty="0">
              <a:solidFill>
                <a:schemeClr val="tx2">
                  <a:lumMod val="75000"/>
                  <a:lumOff val="25000"/>
                </a:schemeClr>
              </a:solidFill>
              <a:latin typeface="Century Gothic" panose="020B0502020202020204" pitchFamily="34" charset="0"/>
              <a:cs typeface="Arial"/>
            </a:endParaRPr>
          </a:p>
        </p:txBody>
      </p:sp>
      <p:sp>
        <p:nvSpPr>
          <p:cNvPr id="3" name="Slide Number Placeholder 4">
            <a:extLst>
              <a:ext uri="{FF2B5EF4-FFF2-40B4-BE49-F238E27FC236}">
                <a16:creationId xmlns:a16="http://schemas.microsoft.com/office/drawing/2014/main" id="{72D24812-6225-EF72-56B9-E00D60595C7B}"/>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485637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lake&#10;&#10;Description automatically generated">
            <a:extLst>
              <a:ext uri="{FF2B5EF4-FFF2-40B4-BE49-F238E27FC236}">
                <a16:creationId xmlns:a16="http://schemas.microsoft.com/office/drawing/2014/main" id="{CBF9986C-1AE9-E7A1-6DB2-A75E46D10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0459DD8-3062-D851-E71C-85B2A994BE38}"/>
              </a:ext>
            </a:extLst>
          </p:cNvPr>
          <p:cNvSpPr txBox="1"/>
          <p:nvPr/>
        </p:nvSpPr>
        <p:spPr>
          <a:xfrm>
            <a:off x="129209" y="1030226"/>
            <a:ext cx="9257860" cy="5324535"/>
          </a:xfrm>
          <a:prstGeom prst="rect">
            <a:avLst/>
          </a:prstGeom>
          <a:noFill/>
        </p:spPr>
        <p:txBody>
          <a:bodyPr wrap="square" rtlCol="0">
            <a:spAutoFit/>
          </a:bodyPr>
          <a:lstStyle/>
          <a:p>
            <a:r>
              <a:rPr lang="en-US" sz="2000" b="1" dirty="0">
                <a:latin typeface="Arial" panose="020B0604020202020204" pitchFamily="34" charset="0"/>
                <a:ea typeface="+mn-lt"/>
                <a:cs typeface="Arial" panose="020B0604020202020204" pitchFamily="34" charset="0"/>
              </a:rPr>
              <a:t>Goal 2:  Set the Standard for a Safe and Secure City</a:t>
            </a:r>
          </a:p>
          <a:p>
            <a:pPr marL="342900" indent="-342900">
              <a:buFont typeface="Arial" panose="020B0604020202020204" pitchFamily="34" charset="0"/>
              <a:buChar char="•"/>
            </a:pPr>
            <a:r>
              <a:rPr lang="en-US" sz="2000" b="1" dirty="0">
                <a:latin typeface="Arial" panose="020B0604020202020204" pitchFamily="34" charset="0"/>
                <a:ea typeface="Calibri" panose="020F0502020204030204"/>
                <a:cs typeface="Arial" panose="020B0604020202020204" pitchFamily="34" charset="0"/>
              </a:rPr>
              <a:t>2.6</a:t>
            </a:r>
            <a:r>
              <a:rPr lang="en-US" sz="2000" dirty="0">
                <a:latin typeface="Arial" panose="020B0604020202020204" pitchFamily="34" charset="0"/>
                <a:ea typeface="Calibri" panose="020F0502020204030204"/>
                <a:cs typeface="Arial" panose="020B0604020202020204" pitchFamily="34" charset="0"/>
              </a:rPr>
              <a:t> </a:t>
            </a:r>
            <a:r>
              <a:rPr lang="en-US" sz="2000" b="1" dirty="0">
                <a:latin typeface="Arial" panose="020B0604020202020204" pitchFamily="34" charset="0"/>
                <a:ea typeface="Calibri" panose="020F0502020204030204"/>
                <a:cs typeface="Arial" panose="020B0604020202020204" pitchFamily="34" charset="0"/>
              </a:rPr>
              <a:t>Grow and Retain Public Safety Resources</a:t>
            </a:r>
            <a:r>
              <a:rPr lang="en-US" sz="2000" dirty="0">
                <a:latin typeface="Arial" panose="020B0604020202020204" pitchFamily="34" charset="0"/>
                <a:ea typeface="Calibri" panose="020F0502020204030204"/>
                <a:cs typeface="Arial" panose="020B0604020202020204" pitchFamily="34" charset="0"/>
              </a:rPr>
              <a:t>: Expand law enforcement presence as well as fire reduction and prevention programs while reducing attrition.</a:t>
            </a:r>
          </a:p>
          <a:p>
            <a:pPr marL="342900" indent="-342900">
              <a:buFont typeface="Arial" panose="020B0604020202020204" pitchFamily="34" charset="0"/>
              <a:buChar char="•"/>
            </a:pPr>
            <a:endParaRPr lang="en-US" sz="2000" b="1" dirty="0">
              <a:latin typeface="Arial" panose="020B0604020202020204" pitchFamily="34" charset="0"/>
              <a:ea typeface="+mn-lt"/>
              <a:cs typeface="Arial" panose="020B0604020202020204" pitchFamily="34" charset="0"/>
            </a:endParaRPr>
          </a:p>
          <a:p>
            <a:r>
              <a:rPr lang="en-US" sz="2000" b="1" dirty="0">
                <a:latin typeface="Arial" panose="020B0604020202020204" pitchFamily="34" charset="0"/>
                <a:cs typeface="Arial" panose="020B0604020202020204" pitchFamily="34" charset="0"/>
              </a:rPr>
              <a:t>Goal 5: Provide Sound Governance &amp; Fiscal Management</a:t>
            </a:r>
          </a:p>
          <a:p>
            <a:pPr marL="342900" indent="-342900">
              <a:buFont typeface="Arial" panose="020B0604020202020204" pitchFamily="34" charset="0"/>
              <a:buChar char="•"/>
            </a:pPr>
            <a:r>
              <a:rPr lang="en-US" sz="2000" b="1" dirty="0">
                <a:latin typeface="Arial" panose="020B0604020202020204" pitchFamily="34" charset="0"/>
                <a:ea typeface="+mn-lt"/>
                <a:cs typeface="Arial" panose="020B0604020202020204" pitchFamily="34" charset="0"/>
              </a:rPr>
              <a:t>5.1  Recruit and Retain a Skilled and Diverse Workforce: </a:t>
            </a:r>
            <a:r>
              <a:rPr lang="en-US" sz="2000" dirty="0">
                <a:latin typeface="Arial" panose="020B0604020202020204" pitchFamily="34" charset="0"/>
                <a:ea typeface="+mn-lt"/>
                <a:cs typeface="Arial" panose="020B0604020202020204" pitchFamily="34" charset="0"/>
              </a:rPr>
              <a:t>Invest in talent and diversity; grow local pipeline of skilled employees.</a:t>
            </a:r>
          </a:p>
          <a:p>
            <a:pPr marL="342900" indent="-342900">
              <a:buFont typeface="Arial" panose="020B0604020202020204" pitchFamily="34" charset="0"/>
              <a:buChar char="•"/>
            </a:pPr>
            <a:r>
              <a:rPr lang="en-US" sz="2000" b="1" dirty="0">
                <a:latin typeface="Arial" panose="020B0604020202020204" pitchFamily="34" charset="0"/>
                <a:ea typeface="+mn-lt"/>
                <a:cs typeface="Arial" panose="020B0604020202020204" pitchFamily="34" charset="0"/>
              </a:rPr>
              <a:t>5.7</a:t>
            </a:r>
            <a:r>
              <a:rPr lang="en-US" sz="2000" dirty="0">
                <a:latin typeface="Arial" panose="020B0604020202020204" pitchFamily="34" charset="0"/>
                <a:ea typeface="+mn-lt"/>
                <a:cs typeface="Arial" panose="020B0604020202020204" pitchFamily="34" charset="0"/>
              </a:rPr>
              <a:t>  </a:t>
            </a:r>
            <a:r>
              <a:rPr lang="en-US" sz="2000" b="1" dirty="0">
                <a:latin typeface="Arial" panose="020B0604020202020204" pitchFamily="34" charset="0"/>
                <a:ea typeface="+mn-lt"/>
                <a:cs typeface="Arial" panose="020B0604020202020204" pitchFamily="34" charset="0"/>
              </a:rPr>
              <a:t>Ensure Continued Financial Stability and Accountability</a:t>
            </a:r>
            <a:r>
              <a:rPr lang="en-US" sz="2000" dirty="0">
                <a:latin typeface="Arial" panose="020B0604020202020204" pitchFamily="34" charset="0"/>
                <a:ea typeface="+mn-lt"/>
                <a:cs typeface="Arial" panose="020B0604020202020204" pitchFamily="34" charset="0"/>
              </a:rPr>
              <a:t>: Maintain financial transparency.</a:t>
            </a:r>
          </a:p>
          <a:p>
            <a:pPr marL="342900" indent="-342900">
              <a:buFont typeface="Arial" panose="020B0604020202020204" pitchFamily="34" charset="0"/>
              <a:buChar char="•"/>
            </a:pPr>
            <a:endParaRPr lang="en-US" sz="2000" dirty="0">
              <a:latin typeface="Arial" panose="020B0604020202020204" pitchFamily="34" charset="0"/>
              <a:ea typeface="+mn-lt"/>
              <a:cs typeface="Arial" panose="020B0604020202020204" pitchFamily="34" charset="0"/>
            </a:endParaRPr>
          </a:p>
          <a:p>
            <a:r>
              <a:rPr lang="en-US" sz="2000" b="1" dirty="0">
                <a:latin typeface="Arial" panose="020B0604020202020204" pitchFamily="34" charset="0"/>
                <a:cs typeface="Arial" panose="020B0604020202020204" pitchFamily="34" charset="0"/>
              </a:rPr>
              <a:t>Goal 6: Strengthen and Sustain Our Infrastructure</a:t>
            </a:r>
          </a:p>
          <a:p>
            <a:pPr marL="342900" indent="-342900">
              <a:buFont typeface="Arial" panose="020B0604020202020204" pitchFamily="34" charset="0"/>
              <a:buChar char="•"/>
            </a:pPr>
            <a:r>
              <a:rPr lang="en-US" sz="2000" b="1" dirty="0">
                <a:latin typeface="Arial" panose="020B0604020202020204" pitchFamily="34" charset="0"/>
                <a:ea typeface="+mn-lt"/>
                <a:cs typeface="Arial" panose="020B0604020202020204" pitchFamily="34" charset="0"/>
              </a:rPr>
              <a:t>6.5  Implement Funding Stream for Infrastructure: </a:t>
            </a:r>
            <a:r>
              <a:rPr lang="en-US" sz="2000" dirty="0">
                <a:latin typeface="Arial" panose="020B0604020202020204" pitchFamily="34" charset="0"/>
                <a:ea typeface="+mn-lt"/>
                <a:cs typeface="Arial" panose="020B0604020202020204" pitchFamily="34" charset="0"/>
              </a:rPr>
              <a:t>Establish reliable funding for continual improvements.</a:t>
            </a:r>
          </a:p>
          <a:p>
            <a:pPr marL="342900" indent="-342900">
              <a:buFont typeface="Arial" panose="020B0604020202020204" pitchFamily="34" charset="0"/>
              <a:buChar char="•"/>
            </a:pPr>
            <a:r>
              <a:rPr lang="en-US" sz="2000" b="1" dirty="0">
                <a:latin typeface="Arial" panose="020B0604020202020204" pitchFamily="34" charset="0"/>
                <a:ea typeface="+mn-lt"/>
                <a:cs typeface="Arial" panose="020B0604020202020204" pitchFamily="34" charset="0"/>
              </a:rPr>
              <a:t>6.6</a:t>
            </a:r>
            <a:r>
              <a:rPr lang="en-US" sz="2000" dirty="0">
                <a:latin typeface="Arial" panose="020B0604020202020204" pitchFamily="34" charset="0"/>
                <a:ea typeface="+mn-lt"/>
                <a:cs typeface="Arial" panose="020B0604020202020204" pitchFamily="34" charset="0"/>
              </a:rPr>
              <a:t>  </a:t>
            </a:r>
            <a:r>
              <a:rPr lang="en-US" sz="2000" b="1" dirty="0">
                <a:latin typeface="Arial" panose="020B0604020202020204" pitchFamily="34" charset="0"/>
                <a:ea typeface="+mn-lt"/>
                <a:cs typeface="Arial" panose="020B0604020202020204" pitchFamily="34" charset="0"/>
              </a:rPr>
              <a:t>Strategize for and Monitor City Growth</a:t>
            </a:r>
            <a:r>
              <a:rPr lang="en-US" sz="2000" dirty="0">
                <a:latin typeface="Arial" panose="020B0604020202020204" pitchFamily="34" charset="0"/>
                <a:ea typeface="+mn-lt"/>
                <a:cs typeface="Arial" panose="020B0604020202020204" pitchFamily="34" charset="0"/>
              </a:rPr>
              <a:t>: Develop proactive responses to growth rather than reactive.</a:t>
            </a:r>
          </a:p>
          <a:p>
            <a:pPr marL="342900" indent="-342900">
              <a:buFont typeface="Arial" panose="020B0604020202020204" pitchFamily="34" charset="0"/>
              <a:buChar char="•"/>
            </a:pPr>
            <a:endParaRPr lang="en-US" sz="2000" b="1" dirty="0">
              <a:latin typeface="Arial" panose="020B0604020202020204" pitchFamily="34" charset="0"/>
              <a:ea typeface="+mn-lt"/>
              <a:cs typeface="Arial" panose="020B0604020202020204" pitchFamily="34" charset="0"/>
            </a:endParaRPr>
          </a:p>
        </p:txBody>
      </p:sp>
      <p:sp>
        <p:nvSpPr>
          <p:cNvPr id="4" name="Title 1">
            <a:extLst>
              <a:ext uri="{FF2B5EF4-FFF2-40B4-BE49-F238E27FC236}">
                <a16:creationId xmlns:a16="http://schemas.microsoft.com/office/drawing/2014/main" id="{4CCED85C-9B70-B030-EC7E-C7C744D95ED9}"/>
              </a:ext>
            </a:extLst>
          </p:cNvPr>
          <p:cNvSpPr txBox="1">
            <a:spLocks/>
          </p:cNvSpPr>
          <p:nvPr/>
        </p:nvSpPr>
        <p:spPr>
          <a:xfrm>
            <a:off x="344129" y="374144"/>
            <a:ext cx="11423801"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tx2">
                    <a:lumMod val="75000"/>
                    <a:lumOff val="25000"/>
                  </a:schemeClr>
                </a:solidFill>
                <a:cs typeface="Arial"/>
              </a:rPr>
              <a:t>STRATEGIC GOAL CONNECTIONS</a:t>
            </a:r>
          </a:p>
        </p:txBody>
      </p:sp>
      <p:sp>
        <p:nvSpPr>
          <p:cNvPr id="6" name="Slide Number Placeholder 4">
            <a:extLst>
              <a:ext uri="{FF2B5EF4-FFF2-40B4-BE49-F238E27FC236}">
                <a16:creationId xmlns:a16="http://schemas.microsoft.com/office/drawing/2014/main" id="{EB049639-9CE4-C3BD-F513-16FF1DB66ACF}"/>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498843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city skyline with a bridge and a blue sky&#10;&#10;Description automatically generated with medium confidence">
            <a:extLst>
              <a:ext uri="{FF2B5EF4-FFF2-40B4-BE49-F238E27FC236}">
                <a16:creationId xmlns:a16="http://schemas.microsoft.com/office/drawing/2014/main" id="{2711A24B-9EE2-D8C9-9301-3A66B5B5A0AE}"/>
              </a:ext>
            </a:extLst>
          </p:cNvPr>
          <p:cNvPicPr>
            <a:picLocks noChangeAspect="1"/>
          </p:cNvPicPr>
          <p:nvPr/>
        </p:nvPicPr>
        <p:blipFill>
          <a:blip r:embed="rId3">
            <a:extLst>
              <a:ext uri="{28A0092B-C50C-407E-A947-70E740481C1C}">
                <a14:useLocalDpi xmlns:a14="http://schemas.microsoft.com/office/drawing/2010/main" val="0"/>
              </a:ext>
            </a:extLst>
          </a:blip>
          <a:srcRect t="60488"/>
          <a:stretch/>
        </p:blipFill>
        <p:spPr>
          <a:xfrm>
            <a:off x="0" y="4148254"/>
            <a:ext cx="12192000" cy="2709746"/>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344129" y="397831"/>
            <a:ext cx="11269033" cy="7016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lang="en-US" sz="3200" b="1" dirty="0">
                <a:solidFill>
                  <a:srgbClr val="4472C4">
                    <a:lumMod val="75000"/>
                  </a:srgbClr>
                </a:solidFill>
                <a:latin typeface="Century Gothic" panose="020B0502020202020204" pitchFamily="34" charset="0"/>
                <a:cs typeface="Arial" panose="020B0604020202020204" pitchFamily="34" charset="0"/>
              </a:rPr>
              <a:t>ROADS</a:t>
            </a:r>
            <a:r>
              <a:rPr kumimoji="0" lang="en-US" sz="32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panose="020B0604020202020204" pitchFamily="34" charset="0"/>
              </a:rPr>
              <a:t> AND DRAINAGE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endParaRPr>
          </a:p>
        </p:txBody>
      </p:sp>
      <p:sp>
        <p:nvSpPr>
          <p:cNvPr id="5" name="TextBox 4">
            <a:extLst>
              <a:ext uri="{FF2B5EF4-FFF2-40B4-BE49-F238E27FC236}">
                <a16:creationId xmlns:a16="http://schemas.microsoft.com/office/drawing/2014/main" id="{78B1C7E5-E7A1-D193-6553-AC44492C57CB}"/>
              </a:ext>
            </a:extLst>
          </p:cNvPr>
          <p:cNvSpPr txBox="1"/>
          <p:nvPr/>
        </p:nvSpPr>
        <p:spPr>
          <a:xfrm>
            <a:off x="1035903" y="1720840"/>
            <a:ext cx="7911756"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Completed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Idlewilde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Storm Drain and Basin </a:t>
            </a:r>
            <a:r>
              <a:rPr kumimoji="0" lang="en-US" sz="24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$2.0 million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COMPASS 2023 </a:t>
            </a:r>
            <a:r>
              <a:rPr kumimoji="0" lang="en-US" sz="24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$3.5 million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SH 191 Wastewater Extension </a:t>
            </a:r>
            <a:r>
              <a:rPr kumimoji="0" lang="en-US" sz="240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$3.9 million</a:t>
            </a:r>
          </a:p>
          <a:p>
            <a:pPr marR="0" lvl="0" algn="l"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Arial" panose="020B0604020202020204" pitchFamily="34" charset="0"/>
                <a:cs typeface="Arial" panose="020B0604020202020204" pitchFamily="34" charset="0"/>
              </a:rPr>
              <a:t>In Progress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$5.7M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for Road Maintenance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Resurfacing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Corridors and Vision Zero Focus</a:t>
            </a:r>
            <a:endParaRPr kumimoji="0" lang="en-US" sz="2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Wildcatte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 Trail to begin construction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Garfield</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Main Street nearing completion</a:t>
            </a:r>
          </a:p>
          <a:p>
            <a:pPr>
              <a:defRPr/>
            </a:pPr>
            <a:r>
              <a:rPr lang="en-US" sz="2400" b="1" dirty="0">
                <a:latin typeface="Arial" panose="020B0604020202020204" pitchFamily="34" charset="0"/>
                <a:cs typeface="Arial" panose="020B0604020202020204" pitchFamily="34" charset="0"/>
              </a:rPr>
              <a:t>Upcoming</a:t>
            </a:r>
          </a:p>
          <a:p>
            <a:pPr>
              <a:defRPr/>
            </a:pPr>
            <a:r>
              <a:rPr lang="en-US" sz="2400" b="1" dirty="0">
                <a:solidFill>
                  <a:schemeClr val="accent1">
                    <a:lumMod val="75000"/>
                  </a:schemeClr>
                </a:solidFill>
                <a:latin typeface="Arial" panose="020B0604020202020204" pitchFamily="34" charset="0"/>
                <a:cs typeface="Arial" panose="020B0604020202020204" pitchFamily="34" charset="0"/>
              </a:rPr>
              <a:t>$28.8M</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Road and Public Infrastructure Projects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4">
            <a:extLst>
              <a:ext uri="{FF2B5EF4-FFF2-40B4-BE49-F238E27FC236}">
                <a16:creationId xmlns:a16="http://schemas.microsoft.com/office/drawing/2014/main" id="{4D15D621-2D0B-7288-8890-09D20FD83E9E}"/>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1911563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226DDE-6F42-E4E7-0709-3F38B4B8C9AF}"/>
            </a:ext>
          </a:extLst>
        </p:cNvPr>
        <p:cNvGrpSpPr/>
        <p:nvPr/>
      </p:nvGrpSpPr>
      <p:grpSpPr>
        <a:xfrm>
          <a:off x="0" y="0"/>
          <a:ext cx="0" cy="0"/>
          <a:chOff x="0" y="0"/>
          <a:chExt cx="0" cy="0"/>
        </a:xfrm>
      </p:grpSpPr>
      <p:pic>
        <p:nvPicPr>
          <p:cNvPr id="11" name="Picture 10" descr="A black and blue city skyline&#10;&#10;Description automatically generated">
            <a:extLst>
              <a:ext uri="{FF2B5EF4-FFF2-40B4-BE49-F238E27FC236}">
                <a16:creationId xmlns:a16="http://schemas.microsoft.com/office/drawing/2014/main" id="{A8B3C33C-AD5D-E687-EF43-8AB1A0C4C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306" y="494612"/>
            <a:ext cx="2331646" cy="1095873"/>
          </a:xfrm>
          <a:prstGeom prst="rect">
            <a:avLst/>
          </a:prstGeom>
        </p:spPr>
      </p:pic>
      <p:sp>
        <p:nvSpPr>
          <p:cNvPr id="2" name="Rectangle 1">
            <a:extLst>
              <a:ext uri="{FF2B5EF4-FFF2-40B4-BE49-F238E27FC236}">
                <a16:creationId xmlns:a16="http://schemas.microsoft.com/office/drawing/2014/main" id="{983CC83A-9B88-7912-1FC1-7E6E8DC1BBD4}"/>
              </a:ext>
            </a:extLst>
          </p:cNvPr>
          <p:cNvSpPr/>
          <p:nvPr/>
        </p:nvSpPr>
        <p:spPr>
          <a:xfrm>
            <a:off x="702015" y="1816854"/>
            <a:ext cx="10477849" cy="390876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Streets Maintenance - 	$7 M of </a:t>
            </a: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$35 M in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Parks Maintenance - $8.7M of </a:t>
            </a:r>
            <a:r>
              <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$11.6 M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Decreased General Fund Revenue Consequences: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Deteriorating Infrastructure, Roads, Utilities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Maintaining Parks, Community Centers, Attractions to the City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Less flexibility to address emergencies or downturns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Necessitates Prioritization of Needs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4">
            <a:extLst>
              <a:ext uri="{FF2B5EF4-FFF2-40B4-BE49-F238E27FC236}">
                <a16:creationId xmlns:a16="http://schemas.microsoft.com/office/drawing/2014/main" id="{12AD565B-3FF5-38A3-F9D1-BEA548B8A5D3}"/>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6" name="Title 1">
            <a:extLst>
              <a:ext uri="{FF2B5EF4-FFF2-40B4-BE49-F238E27FC236}">
                <a16:creationId xmlns:a16="http://schemas.microsoft.com/office/drawing/2014/main" id="{ED19277D-26FA-65EB-1F02-BDCB2C6F827D}"/>
              </a:ext>
            </a:extLst>
          </p:cNvPr>
          <p:cNvSpPr txBox="1">
            <a:spLocks/>
          </p:cNvSpPr>
          <p:nvPr/>
        </p:nvSpPr>
        <p:spPr>
          <a:xfrm>
            <a:off x="344129" y="397831"/>
            <a:ext cx="5833647" cy="7016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GENERAL FUND</a:t>
            </a:r>
            <a:endParaRPr kumimoji="0" lang="en-US" sz="32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endParaRPr>
          </a:p>
        </p:txBody>
      </p:sp>
    </p:spTree>
    <p:extLst>
      <p:ext uri="{BB962C8B-B14F-4D97-AF65-F5344CB8AC3E}">
        <p14:creationId xmlns:p14="http://schemas.microsoft.com/office/powerpoint/2010/main" val="3365002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group of people in a field&#10;&#10;Description automatically generated">
            <a:extLst>
              <a:ext uri="{FF2B5EF4-FFF2-40B4-BE49-F238E27FC236}">
                <a16:creationId xmlns:a16="http://schemas.microsoft.com/office/drawing/2014/main" id="{F11DB40F-1EC4-2351-22DA-EBA47F4AA5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C5AE5FD0-3597-978D-51DA-B9B93906767E}"/>
              </a:ext>
            </a:extLst>
          </p:cNvPr>
          <p:cNvSpPr txBox="1">
            <a:spLocks/>
          </p:cNvSpPr>
          <p:nvPr/>
        </p:nvSpPr>
        <p:spPr>
          <a:xfrm>
            <a:off x="344129" y="33506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4400" b="1" dirty="0">
              <a:solidFill>
                <a:schemeClr val="accent1">
                  <a:lumMod val="75000"/>
                </a:schemeClr>
              </a:solidFill>
              <a:latin typeface="Proxima Nova Extrabold"/>
              <a:cs typeface="Arial"/>
            </a:endParaRPr>
          </a:p>
        </p:txBody>
      </p:sp>
      <p:sp>
        <p:nvSpPr>
          <p:cNvPr id="2" name="Title 1">
            <a:extLst>
              <a:ext uri="{FF2B5EF4-FFF2-40B4-BE49-F238E27FC236}">
                <a16:creationId xmlns:a16="http://schemas.microsoft.com/office/drawing/2014/main" id="{101936A4-BC98-9C40-0FF2-04751663E1B2}"/>
              </a:ext>
            </a:extLst>
          </p:cNvPr>
          <p:cNvSpPr txBox="1">
            <a:spLocks/>
          </p:cNvSpPr>
          <p:nvPr/>
        </p:nvSpPr>
        <p:spPr>
          <a:xfrm>
            <a:off x="344129" y="416842"/>
            <a:ext cx="9973351"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tx2">
                    <a:lumMod val="75000"/>
                    <a:lumOff val="25000"/>
                  </a:schemeClr>
                </a:solidFill>
                <a:cs typeface="Arial"/>
              </a:rPr>
              <a:t>ENTERPRISE FUNDS	</a:t>
            </a:r>
          </a:p>
        </p:txBody>
      </p:sp>
      <p:sp>
        <p:nvSpPr>
          <p:cNvPr id="3" name="TextBox 2">
            <a:extLst>
              <a:ext uri="{FF2B5EF4-FFF2-40B4-BE49-F238E27FC236}">
                <a16:creationId xmlns:a16="http://schemas.microsoft.com/office/drawing/2014/main" id="{CF1632F8-42E8-DCD1-2F49-C8C19BA10368}"/>
              </a:ext>
            </a:extLst>
          </p:cNvPr>
          <p:cNvSpPr txBox="1"/>
          <p:nvPr/>
        </p:nvSpPr>
        <p:spPr>
          <a:xfrm>
            <a:off x="671332" y="1723302"/>
            <a:ext cx="7176304" cy="3046988"/>
          </a:xfrm>
          <a:prstGeom prst="rect">
            <a:avLst/>
          </a:prstGeom>
          <a:solidFill>
            <a:schemeClr val="bg1"/>
          </a:solidFill>
        </p:spPr>
        <p:txBody>
          <a:bodyPr wrap="square" rtlCol="0">
            <a:spAutoFit/>
          </a:bodyPr>
          <a:lstStyle/>
          <a:p>
            <a:pPr lvl="2"/>
            <a:r>
              <a:rPr lang="en-US" sz="2400" dirty="0">
                <a:latin typeface="Arial" panose="020B0604020202020204" pitchFamily="34" charset="0"/>
                <a:cs typeface="Arial" panose="020B0604020202020204" pitchFamily="34" charset="0"/>
              </a:rPr>
              <a:t>WATER AND SEWER</a:t>
            </a:r>
          </a:p>
          <a:p>
            <a:pPr marL="1257300" lvl="2"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2"/>
            <a:r>
              <a:rPr lang="en-US" sz="2400" dirty="0">
                <a:latin typeface="Arial" panose="020B0604020202020204" pitchFamily="34" charset="0"/>
                <a:cs typeface="Arial" panose="020B0604020202020204" pitchFamily="34" charset="0"/>
              </a:rPr>
              <a:t>HOGAN GOLF COURSE*</a:t>
            </a:r>
          </a:p>
          <a:p>
            <a:pPr marL="1371600" lvl="2"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lvl="2"/>
            <a:r>
              <a:rPr lang="en-US" sz="2400" dirty="0">
                <a:latin typeface="Arial" panose="020B0604020202020204" pitchFamily="34" charset="0"/>
                <a:cs typeface="Arial" panose="020B0604020202020204" pitchFamily="34" charset="0"/>
              </a:rPr>
              <a:t>SANITATION</a:t>
            </a:r>
          </a:p>
          <a:p>
            <a:pPr lvl="2"/>
            <a:endParaRPr lang="en-US" sz="2400" dirty="0">
              <a:latin typeface="Arial" panose="020B0604020202020204" pitchFamily="34" charset="0"/>
              <a:cs typeface="Arial" panose="020B0604020202020204" pitchFamily="34" charset="0"/>
            </a:endParaRPr>
          </a:p>
          <a:p>
            <a:pPr lvl="2"/>
            <a:r>
              <a:rPr lang="en-US" sz="2400" dirty="0">
                <a:latin typeface="Arial" panose="020B0604020202020204" pitchFamily="34" charset="0"/>
                <a:cs typeface="Arial" panose="020B0604020202020204" pitchFamily="34" charset="0"/>
              </a:rPr>
              <a:t>AIRPORT</a:t>
            </a:r>
          </a:p>
          <a:p>
            <a:pPr lvl="2"/>
            <a:endParaRPr lang="en-US" sz="2400" dirty="0">
              <a:latin typeface="Arial" panose="020B0604020202020204" pitchFamily="34" charset="0"/>
              <a:cs typeface="Arial" panose="020B0604020202020204" pitchFamily="34" charset="0"/>
            </a:endParaRPr>
          </a:p>
        </p:txBody>
      </p:sp>
      <p:sp>
        <p:nvSpPr>
          <p:cNvPr id="7" name="Slide Number Placeholder 4">
            <a:extLst>
              <a:ext uri="{FF2B5EF4-FFF2-40B4-BE49-F238E27FC236}">
                <a16:creationId xmlns:a16="http://schemas.microsoft.com/office/drawing/2014/main" id="{E3CB4931-181E-3207-6103-D91A037B2A43}"/>
              </a:ext>
            </a:extLst>
          </p:cNvPr>
          <p:cNvSpPr txBox="1">
            <a:spLocks/>
          </p:cNvSpPr>
          <p:nvPr/>
        </p:nvSpPr>
        <p:spPr>
          <a:xfrm>
            <a:off x="344129" y="6003924"/>
            <a:ext cx="917512"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953340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906455-428C-71D5-7F75-604DB71990A3}"/>
            </a:ext>
          </a:extLst>
        </p:cNvPr>
        <p:cNvGrpSpPr/>
        <p:nvPr/>
      </p:nvGrpSpPr>
      <p:grpSpPr>
        <a:xfrm>
          <a:off x="0" y="0"/>
          <a:ext cx="0" cy="0"/>
          <a:chOff x="0" y="0"/>
          <a:chExt cx="0" cy="0"/>
        </a:xfrm>
      </p:grpSpPr>
      <p:pic>
        <p:nvPicPr>
          <p:cNvPr id="1030" name="Picture 6" descr="A blue sky with clouds and a city&#10;&#10;Description automatically generated with medium confidence">
            <a:extLst>
              <a:ext uri="{FF2B5EF4-FFF2-40B4-BE49-F238E27FC236}">
                <a16:creationId xmlns:a16="http://schemas.microsoft.com/office/drawing/2014/main" id="{BB9F36C9-E6E2-2FFB-6F8E-33EE93ACA3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E37B41-C5B4-EE0A-EE11-3C4C9BD7CB72}"/>
              </a:ext>
            </a:extLst>
          </p:cNvPr>
          <p:cNvSpPr txBox="1"/>
          <p:nvPr/>
        </p:nvSpPr>
        <p:spPr>
          <a:xfrm>
            <a:off x="208007" y="95250"/>
            <a:ext cx="1104694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INFRASTRUCTURE</a:t>
            </a:r>
          </a:p>
        </p:txBody>
      </p:sp>
      <p:sp>
        <p:nvSpPr>
          <p:cNvPr id="3" name="TextBox 2">
            <a:extLst>
              <a:ext uri="{FF2B5EF4-FFF2-40B4-BE49-F238E27FC236}">
                <a16:creationId xmlns:a16="http://schemas.microsoft.com/office/drawing/2014/main" id="{6ED06F93-E1C2-2AEE-3AC9-38AA8AC5B382}"/>
              </a:ext>
            </a:extLst>
          </p:cNvPr>
          <p:cNvSpPr txBox="1"/>
          <p:nvPr/>
        </p:nvSpPr>
        <p:spPr>
          <a:xfrm>
            <a:off x="452187" y="1477784"/>
            <a:ext cx="9305424" cy="449353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$30 Million in Proactive </a:t>
            </a:r>
            <a:r>
              <a:rPr lang="en-US" sz="2400" b="1" u="sng" dirty="0">
                <a:solidFill>
                  <a:prstClr val="black"/>
                </a:solidFill>
                <a:latin typeface="Arial" panose="020B0604020202020204" pitchFamily="34" charset="0"/>
                <a:ea typeface="+mn-lt"/>
                <a:cs typeface="Arial" panose="020B0604020202020204" pitchFamily="34" charset="0"/>
              </a:rPr>
              <a:t>I</a:t>
            </a: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mn-lt"/>
                <a:cs typeface="Arial" panose="020B0604020202020204" pitchFamily="34" charset="0"/>
              </a:rPr>
              <a:t>nfrastructure</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a:t>
            </a:r>
            <a:r>
              <a:rPr lang="en-US" sz="2400" b="1" u="sng" dirty="0">
                <a:solidFill>
                  <a:prstClr val="black"/>
                </a:solidFill>
                <a:latin typeface="Arial" panose="020B0604020202020204" pitchFamily="34" charset="0"/>
                <a:ea typeface="+mn-lt"/>
                <a:cs typeface="Arial" panose="020B0604020202020204" pitchFamily="34" charset="0"/>
              </a:rPr>
              <a:t>P</a:t>
            </a:r>
            <a:r>
              <a:rPr kumimoji="0" lang="en-US" sz="2400" b="1" i="0" u="sng" strike="noStrike" kern="1200" cap="none" spc="0" normalizeH="0" baseline="0" noProof="0" dirty="0" err="1">
                <a:ln>
                  <a:noFill/>
                </a:ln>
                <a:solidFill>
                  <a:prstClr val="black"/>
                </a:solidFill>
                <a:effectLst/>
                <a:uLnTx/>
                <a:uFillTx/>
                <a:latin typeface="Arial" panose="020B0604020202020204" pitchFamily="34" charset="0"/>
                <a:ea typeface="+mn-lt"/>
                <a:cs typeface="Arial" panose="020B0604020202020204" pitchFamily="34" charset="0"/>
              </a:rPr>
              <a:t>lanning</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 Partnerships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a:t>
            </a:r>
          </a:p>
          <a:p>
            <a:pPr marL="234950" marR="0" lvl="0" indent="-2349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$13M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contribution from MDC for key roadway projects</a:t>
            </a:r>
          </a:p>
          <a:p>
            <a:pPr marL="234950" marR="0" lvl="0" indent="-2349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$3.3M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City investment in design for MPO projects leading to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$33.2M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in future letting</a:t>
            </a:r>
          </a:p>
          <a:p>
            <a:pPr marL="234950" marR="0" lvl="0" indent="-2349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$8.6M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SS4A grant enabled by Vision Zero</a:t>
            </a:r>
          </a:p>
          <a:p>
            <a:pPr marL="234950" marR="0" lvl="0" indent="-2349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$6.7M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grants for Wildcatter Trail</a:t>
            </a:r>
          </a:p>
          <a:p>
            <a:pPr marL="234950" marR="0" lvl="0" indent="-2349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City-County collaboration on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TIRZ 3 &amp; 4</a:t>
            </a:r>
          </a:p>
          <a:p>
            <a:pPr marL="234950" marR="0" lvl="0" indent="-2349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Partnerships for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Future Growth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Outer-Loop PEL</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lt"/>
                <a:cs typeface="Arial" panose="020B0604020202020204" pitchFamily="34" charset="0"/>
              </a:rPr>
              <a:t>   Study, I-14, and I-27</a:t>
            </a:r>
          </a:p>
        </p:txBody>
      </p:sp>
      <p:sp>
        <p:nvSpPr>
          <p:cNvPr id="5" name="Slide Number Placeholder 4">
            <a:extLst>
              <a:ext uri="{FF2B5EF4-FFF2-40B4-BE49-F238E27FC236}">
                <a16:creationId xmlns:a16="http://schemas.microsoft.com/office/drawing/2014/main" id="{B31AF0E3-A241-86F8-ABEE-89A49FE89BB3}"/>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2985743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actus with a sunset behind it&#10;&#10;Description automatically generated">
            <a:extLst>
              <a:ext uri="{FF2B5EF4-FFF2-40B4-BE49-F238E27FC236}">
                <a16:creationId xmlns:a16="http://schemas.microsoft.com/office/drawing/2014/main" id="{E038BB86-7284-D475-3DD6-48A5A0DAD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sp>
        <p:nvSpPr>
          <p:cNvPr id="3" name="Title 1">
            <a:extLst>
              <a:ext uri="{FF2B5EF4-FFF2-40B4-BE49-F238E27FC236}">
                <a16:creationId xmlns:a16="http://schemas.microsoft.com/office/drawing/2014/main" id="{575AA234-FB2F-613E-2B7B-4CCFAB309FD8}"/>
              </a:ext>
            </a:extLst>
          </p:cNvPr>
          <p:cNvSpPr txBox="1">
            <a:spLocks/>
          </p:cNvSpPr>
          <p:nvPr/>
        </p:nvSpPr>
        <p:spPr>
          <a:xfrm>
            <a:off x="344129" y="225533"/>
            <a:ext cx="791459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FY2025 KEY DELIVERABLES</a:t>
            </a:r>
          </a:p>
        </p:txBody>
      </p:sp>
      <p:sp>
        <p:nvSpPr>
          <p:cNvPr id="2" name="TextBox 1">
            <a:extLst>
              <a:ext uri="{FF2B5EF4-FFF2-40B4-BE49-F238E27FC236}">
                <a16:creationId xmlns:a16="http://schemas.microsoft.com/office/drawing/2014/main" id="{809AE6F1-22DB-337A-4246-DD938D87D7F5}"/>
              </a:ext>
            </a:extLst>
          </p:cNvPr>
          <p:cNvSpPr txBox="1"/>
          <p:nvPr/>
        </p:nvSpPr>
        <p:spPr>
          <a:xfrm>
            <a:off x="576262" y="982770"/>
            <a:ext cx="7753922" cy="52014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Utilities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Install </a:t>
            </a: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35,900 feet of new water mains </a:t>
            </a: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and </a:t>
            </a: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53,760 feet of new sewer</a:t>
            </a: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 </a:t>
            </a: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mains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Rehab 100 manholes and replace 15</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Implement </a:t>
            </a: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advanced groundwater treatment </a:t>
            </a: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at the T-bar water source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Finalize a </a:t>
            </a: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new surface water contract with CRMWD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Replace a wastewater lift station serving 70% of the airport area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Start construction on the Northeast Sewer project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Addition of a caustic treatment system for chlorine stabilization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Implement a new solids handling system for sludge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Upgrade treatment systems for manganese and zebra mussel </a:t>
            </a:r>
            <a:r>
              <a:rPr kumimoji="0" lang="en-US" altLang="en-US" sz="2200" b="0" i="0" u="none" strike="noStrike" kern="1200" cap="none" spc="0" normalizeH="0" baseline="0" noProof="0" dirty="0">
                <a:ln>
                  <a:noFill/>
                </a:ln>
                <a:solidFill>
                  <a:prstClr val="black"/>
                </a:solidFill>
                <a:effectLst/>
                <a:uLnTx/>
                <a:uFillTx/>
                <a:latin typeface="Century Gothic" panose="020B0502020202020204" pitchFamily="34" charset="0"/>
                <a:cs typeface="Arial" panose="020B0604020202020204" pitchFamily="34" charset="0"/>
              </a:rPr>
              <a:t>mitigation </a:t>
            </a:r>
          </a:p>
        </p:txBody>
      </p:sp>
    </p:spTree>
    <p:extLst>
      <p:ext uri="{BB962C8B-B14F-4D97-AF65-F5344CB8AC3E}">
        <p14:creationId xmlns:p14="http://schemas.microsoft.com/office/powerpoint/2010/main" val="398238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3DBC47-F337-AEA4-F781-18C1FA9A1AA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3DC759-06B6-FA98-FA86-D0C0E4BBAA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5D683F-4782-4DCB-9A60-97378277621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Slide Number Placeholder 4">
            <a:extLst>
              <a:ext uri="{FF2B5EF4-FFF2-40B4-BE49-F238E27FC236}">
                <a16:creationId xmlns:a16="http://schemas.microsoft.com/office/drawing/2014/main" id="{AA77B1D9-88D7-CF15-1EB6-CE8E96CABC46}"/>
              </a:ext>
            </a:extLst>
          </p:cNvPr>
          <p:cNvSpPr txBox="1">
            <a:spLocks/>
          </p:cNvSpPr>
          <p:nvPr/>
        </p:nvSpPr>
        <p:spPr>
          <a:xfrm>
            <a:off x="344129" y="6003924"/>
            <a:ext cx="875071"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sp>
        <p:nvSpPr>
          <p:cNvPr id="7" name="Title 1">
            <a:extLst>
              <a:ext uri="{FF2B5EF4-FFF2-40B4-BE49-F238E27FC236}">
                <a16:creationId xmlns:a16="http://schemas.microsoft.com/office/drawing/2014/main" id="{06EF0D42-E439-43EA-6A9D-2EFB1EECF482}"/>
              </a:ext>
            </a:extLst>
          </p:cNvPr>
          <p:cNvSpPr txBox="1">
            <a:spLocks/>
          </p:cNvSpPr>
          <p:nvPr/>
        </p:nvSpPr>
        <p:spPr>
          <a:xfrm>
            <a:off x="576261" y="503238"/>
            <a:ext cx="1028352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SOLID WASTE </a:t>
            </a:r>
            <a:r>
              <a:rPr lang="en-US" sz="4400" b="1" dirty="0">
                <a:solidFill>
                  <a:srgbClr val="4472C4">
                    <a:lumMod val="75000"/>
                  </a:srgbClr>
                </a:solidFill>
                <a:latin typeface="Century Gothic" panose="020B0502020202020204" pitchFamily="34" charset="0"/>
                <a:cs typeface="Arial"/>
              </a:rPr>
              <a:t>IDENTIFIED NEEDS</a:t>
            </a: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p:txBody>
      </p:sp>
      <p:sp>
        <p:nvSpPr>
          <p:cNvPr id="4" name="TextBox 3">
            <a:extLst>
              <a:ext uri="{FF2B5EF4-FFF2-40B4-BE49-F238E27FC236}">
                <a16:creationId xmlns:a16="http://schemas.microsoft.com/office/drawing/2014/main" id="{93066C20-5B28-9750-FE24-877D6476F6FE}"/>
              </a:ext>
            </a:extLst>
          </p:cNvPr>
          <p:cNvSpPr txBox="1"/>
          <p:nvPr/>
        </p:nvSpPr>
        <p:spPr>
          <a:xfrm>
            <a:off x="576261" y="1260475"/>
            <a:ext cx="10530103" cy="4708981"/>
          </a:xfrm>
          <a:prstGeom prst="rect">
            <a:avLst/>
          </a:prstGeom>
          <a:noFill/>
        </p:spPr>
        <p:txBody>
          <a:bodyPr wrap="square">
            <a:spAutoFit/>
          </a:bodyPr>
          <a:lstStyle/>
          <a:p>
            <a:pPr algn="l"/>
            <a:r>
              <a:rPr lang="en-US" sz="2000" b="0" i="0" u="none" strike="noStrike" baseline="0" dirty="0">
                <a:latin typeface="Century Gothic" panose="020B0502020202020204" pitchFamily="34" charset="0"/>
              </a:rPr>
              <a:t>Capital Estimates for Solid Waste CO's</a:t>
            </a:r>
          </a:p>
          <a:p>
            <a:pPr algn="l"/>
            <a:r>
              <a:rPr lang="en-US" sz="2000" b="0" i="0" u="none" strike="noStrike" baseline="0" dirty="0">
                <a:latin typeface="Century Gothic" panose="020B0502020202020204" pitchFamily="34" charset="0"/>
              </a:rPr>
              <a:t>"Exhibit A"</a:t>
            </a:r>
          </a:p>
          <a:p>
            <a:pPr algn="l"/>
            <a:endParaRPr lang="en-US" sz="2000" b="0" i="0" u="none" strike="noStrike" baseline="0" dirty="0">
              <a:latin typeface="Century Gothic" panose="020B0502020202020204" pitchFamily="34" charset="0"/>
            </a:endParaRPr>
          </a:p>
          <a:p>
            <a:pPr algn="l"/>
            <a:r>
              <a:rPr lang="en-US" sz="2000" b="0" i="0" u="none" strike="noStrike" baseline="0" dirty="0">
                <a:latin typeface="Century Gothic" panose="020B0502020202020204" pitchFamily="34" charset="0"/>
              </a:rPr>
              <a:t>1. North Citizen Collection Station $</a:t>
            </a:r>
            <a:r>
              <a:rPr lang="en-US" sz="2000" b="0" i="0" u="none" strike="noStrike" baseline="0" dirty="0">
                <a:solidFill>
                  <a:schemeClr val="accent5">
                    <a:lumMod val="75000"/>
                  </a:schemeClr>
                </a:solidFill>
                <a:latin typeface="Century Gothic" panose="020B0502020202020204" pitchFamily="34" charset="0"/>
              </a:rPr>
              <a:t>4 ,100,000</a:t>
            </a:r>
          </a:p>
          <a:p>
            <a:pPr algn="l"/>
            <a:r>
              <a:rPr lang="en-US" sz="2000" b="0" i="0" u="none" strike="noStrike" baseline="0" dirty="0">
                <a:latin typeface="Century Gothic" panose="020B0502020202020204" pitchFamily="34" charset="0"/>
              </a:rPr>
              <a:t>2. West Citizen Collection Station $</a:t>
            </a:r>
            <a:r>
              <a:rPr lang="en-US" sz="2000" b="0" i="0" u="none" strike="noStrike" baseline="0" dirty="0">
                <a:solidFill>
                  <a:schemeClr val="accent5">
                    <a:lumMod val="75000"/>
                  </a:schemeClr>
                </a:solidFill>
                <a:latin typeface="Century Gothic" panose="020B0502020202020204" pitchFamily="34" charset="0"/>
              </a:rPr>
              <a:t>4,404,346</a:t>
            </a:r>
          </a:p>
          <a:p>
            <a:pPr algn="l"/>
            <a:r>
              <a:rPr lang="en-US" sz="2000" b="0" i="0" u="none" strike="noStrike" baseline="0" dirty="0">
                <a:latin typeface="Century Gothic" panose="020B0502020202020204" pitchFamily="34" charset="0"/>
              </a:rPr>
              <a:t>3. Landfill Entrance Road Reconstruction </a:t>
            </a:r>
            <a:r>
              <a:rPr lang="en-US" sz="2000" b="0" i="0" u="none" strike="noStrike" baseline="0" dirty="0">
                <a:solidFill>
                  <a:schemeClr val="accent5">
                    <a:lumMod val="75000"/>
                  </a:schemeClr>
                </a:solidFill>
                <a:latin typeface="Century Gothic" panose="020B0502020202020204" pitchFamily="34" charset="0"/>
              </a:rPr>
              <a:t>$4,396,843</a:t>
            </a:r>
          </a:p>
          <a:p>
            <a:pPr algn="l"/>
            <a:r>
              <a:rPr lang="en-US" sz="2000" b="0" i="0" u="none" strike="noStrike" baseline="0" dirty="0">
                <a:latin typeface="Century Gothic" panose="020B0502020202020204" pitchFamily="34" charset="0"/>
              </a:rPr>
              <a:t>4. Landfill Gas Flare System 5 ,500,000</a:t>
            </a:r>
          </a:p>
          <a:p>
            <a:pPr algn="l"/>
            <a:r>
              <a:rPr lang="en-US" sz="2000" b="0" i="0" u="none" strike="noStrike" baseline="0" dirty="0">
                <a:latin typeface="Century Gothic" panose="020B0502020202020204" pitchFamily="34" charset="0"/>
              </a:rPr>
              <a:t>5. Cell Construction Costs 11,000,000</a:t>
            </a:r>
          </a:p>
          <a:p>
            <a:pPr algn="l"/>
            <a:r>
              <a:rPr lang="en-US" sz="2000" b="0" i="0" u="none" strike="noStrike" baseline="0" dirty="0">
                <a:latin typeface="Century Gothic" panose="020B0502020202020204" pitchFamily="34" charset="0"/>
              </a:rPr>
              <a:t>6. ITSD Tower Relocation 2 ,000,000</a:t>
            </a:r>
          </a:p>
          <a:p>
            <a:pPr algn="l"/>
            <a:r>
              <a:rPr lang="en-US" sz="2000" b="0" i="0" u="none" strike="noStrike" baseline="0" dirty="0">
                <a:latin typeface="Century Gothic" panose="020B0502020202020204" pitchFamily="34" charset="0"/>
              </a:rPr>
              <a:t>7. Oil Well Relocation 1 ,000,000</a:t>
            </a:r>
          </a:p>
          <a:p>
            <a:pPr algn="l"/>
            <a:r>
              <a:rPr lang="en-US" sz="2000" b="0" i="0" u="none" strike="noStrike" baseline="0" dirty="0">
                <a:latin typeface="Century Gothic" panose="020B0502020202020204" pitchFamily="34" charset="0"/>
              </a:rPr>
              <a:t>8. Other Capital Costs 8 ,000,000</a:t>
            </a:r>
          </a:p>
          <a:p>
            <a:pPr algn="l"/>
            <a:endParaRPr lang="en-US" sz="2000" b="0" i="0" u="none" strike="noStrike" baseline="0" dirty="0">
              <a:latin typeface="Century Gothic" panose="020B0502020202020204" pitchFamily="34" charset="0"/>
            </a:endParaRPr>
          </a:p>
          <a:p>
            <a:pPr algn="l"/>
            <a:r>
              <a:rPr lang="en-US" sz="2000" b="0" i="0" u="none" strike="noStrike" baseline="0" dirty="0">
                <a:latin typeface="Century Gothic" panose="020B0502020202020204" pitchFamily="34" charset="0"/>
              </a:rPr>
              <a:t>Total Capital Needs Solid Waste </a:t>
            </a:r>
            <a:r>
              <a:rPr lang="en-US" sz="2000" b="1" i="0" u="none" strike="noStrike" baseline="0" dirty="0">
                <a:latin typeface="Century Gothic" panose="020B0502020202020204" pitchFamily="34" charset="0"/>
              </a:rPr>
              <a:t>40,000,000</a:t>
            </a:r>
          </a:p>
          <a:p>
            <a:pPr algn="l"/>
            <a:endParaRPr lang="en-US" sz="2000" b="1" dirty="0">
              <a:latin typeface="Century Gothic" panose="020B0502020202020204" pitchFamily="34" charset="0"/>
            </a:endParaRPr>
          </a:p>
          <a:p>
            <a:pPr algn="l"/>
            <a:r>
              <a:rPr lang="en-US" sz="2000" b="1" dirty="0">
                <a:latin typeface="Century Gothic" panose="020B0502020202020204" pitchFamily="34" charset="0"/>
              </a:rPr>
              <a:t>2024 CO ISSUANCE OF $18 Million</a:t>
            </a:r>
          </a:p>
        </p:txBody>
      </p:sp>
    </p:spTree>
    <p:extLst>
      <p:ext uri="{BB962C8B-B14F-4D97-AF65-F5344CB8AC3E}">
        <p14:creationId xmlns:p14="http://schemas.microsoft.com/office/powerpoint/2010/main" val="130658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749885"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132577" y="278854"/>
            <a:ext cx="12059423" cy="12902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SUSTAINABILITY: FUTURE WATER INVESTMENTS</a:t>
            </a:r>
          </a:p>
        </p:txBody>
      </p:sp>
      <p:sp>
        <p:nvSpPr>
          <p:cNvPr id="3" name="TextBox 2">
            <a:extLst>
              <a:ext uri="{FF2B5EF4-FFF2-40B4-BE49-F238E27FC236}">
                <a16:creationId xmlns:a16="http://schemas.microsoft.com/office/drawing/2014/main" id="{35E63D20-C58B-B864-A22B-CA33AC11598F}"/>
              </a:ext>
            </a:extLst>
          </p:cNvPr>
          <p:cNvSpPr txBox="1"/>
          <p:nvPr/>
        </p:nvSpPr>
        <p:spPr>
          <a:xfrm>
            <a:off x="611531" y="1417162"/>
            <a:ext cx="7294647" cy="3559949"/>
          </a:xfrm>
          <a:prstGeom prst="rect">
            <a:avLst/>
          </a:prstGeom>
          <a:noFill/>
        </p:spPr>
        <p:txBody>
          <a:bodyPr wrap="square">
            <a:spAutoFit/>
          </a:bodyPr>
          <a:lstStyle/>
          <a:p>
            <a:pPr marL="422910" marR="0" lvl="0" indent="-28575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1" i="0" u="none" strike="noStrike" kern="0" cap="none" spc="0" normalizeH="0" baseline="0" noProof="0" dirty="0">
                <a:ln>
                  <a:noFill/>
                </a:ln>
                <a:solidFill>
                  <a:srgbClr val="222222"/>
                </a:solidFill>
                <a:effectLst/>
                <a:uLnTx/>
                <a:uFillTx/>
                <a:latin typeface="Century Gothic" panose="020B0502020202020204" pitchFamily="34" charset="0"/>
                <a:cs typeface="Arial" panose="020B0604020202020204" pitchFamily="34" charset="0"/>
                <a:sym typeface="Arial"/>
              </a:rPr>
              <a:t>Capital Project Bond Funding:</a:t>
            </a:r>
          </a:p>
          <a:p>
            <a:pPr marL="880110" marR="0" lvl="1" indent="-28575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0" cap="none" spc="0" normalizeH="0" baseline="0" noProof="0" dirty="0">
                <a:ln>
                  <a:noFill/>
                </a:ln>
                <a:solidFill>
                  <a:srgbClr val="222222"/>
                </a:solidFill>
                <a:effectLst/>
                <a:uLnTx/>
                <a:uFillTx/>
                <a:latin typeface="Century Gothic" panose="020B0502020202020204" pitchFamily="34" charset="0"/>
                <a:cs typeface="Arial" panose="020B0604020202020204" pitchFamily="34" charset="0"/>
                <a:sym typeface="Arial"/>
              </a:rPr>
              <a:t>FY25 refunding and funding of capital projects</a:t>
            </a:r>
          </a:p>
          <a:p>
            <a:pPr marL="880110" marR="0" lvl="1" indent="-28575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0" cap="none" spc="0" normalizeH="0" baseline="0" noProof="0" dirty="0">
                <a:ln>
                  <a:noFill/>
                </a:ln>
                <a:solidFill>
                  <a:srgbClr val="222222"/>
                </a:solidFill>
                <a:effectLst/>
                <a:uLnTx/>
                <a:uFillTx/>
                <a:latin typeface="Century Gothic" panose="020B0502020202020204" pitchFamily="34" charset="0"/>
                <a:cs typeface="Arial" panose="020B0604020202020204" pitchFamily="34" charset="0"/>
                <a:sym typeface="Arial"/>
              </a:rPr>
              <a:t>FY28 funding of advanced treatment and Sludge handling </a:t>
            </a:r>
          </a:p>
          <a:p>
            <a:pPr marL="422910" marR="0" lvl="0" indent="-28575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1" i="0" u="none" strike="noStrike" kern="0" cap="none" spc="0" normalizeH="0" baseline="0" noProof="0" dirty="0">
                <a:ln>
                  <a:noFill/>
                </a:ln>
                <a:solidFill>
                  <a:srgbClr val="222222"/>
                </a:solidFill>
                <a:effectLst/>
                <a:uLnTx/>
                <a:uFillTx/>
                <a:latin typeface="Century Gothic" panose="020B0502020202020204" pitchFamily="34" charset="0"/>
                <a:cs typeface="Arial" panose="020B0604020202020204" pitchFamily="34" charset="0"/>
                <a:sym typeface="Arial"/>
              </a:rPr>
              <a:t>Rate Adjustments:</a:t>
            </a:r>
          </a:p>
          <a:p>
            <a:pPr marL="880110" marR="0" lvl="1" indent="-28575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0" cap="none" spc="0" normalizeH="0" baseline="0" noProof="0" dirty="0">
                <a:ln>
                  <a:noFill/>
                </a:ln>
                <a:solidFill>
                  <a:srgbClr val="222222"/>
                </a:solidFill>
                <a:effectLst/>
                <a:uLnTx/>
                <a:uFillTx/>
                <a:latin typeface="Century Gothic" panose="020B0502020202020204" pitchFamily="34" charset="0"/>
                <a:cs typeface="Arial" panose="020B0604020202020204" pitchFamily="34" charset="0"/>
                <a:sym typeface="Arial"/>
              </a:rPr>
              <a:t>FY25 Catchup increase</a:t>
            </a:r>
          </a:p>
          <a:p>
            <a:pPr marL="880110" marR="0" lvl="1" indent="-285750" algn="l" defTabSz="914400" rtl="0" eaLnBrk="1" fontAlgn="auto" latinLnBrk="0" hangingPunct="1">
              <a:lnSpc>
                <a:spcPct val="100000"/>
              </a:lnSpc>
              <a:spcBef>
                <a:spcPts val="0"/>
              </a:spcBef>
              <a:spcAft>
                <a:spcPts val="800"/>
              </a:spcAft>
              <a:buClr>
                <a:srgbClr val="000000"/>
              </a:buClr>
              <a:buSzPct val="100000"/>
              <a:buFont typeface="Arial" panose="020B0604020202020204" pitchFamily="34" charset="0"/>
              <a:buChar char="•"/>
              <a:tabLst/>
              <a:defRPr/>
            </a:pPr>
            <a:r>
              <a:rPr kumimoji="0" lang="en-US" sz="2400" b="0" i="0" u="none" strike="noStrike" kern="0" cap="none" spc="0" normalizeH="0" baseline="0" noProof="0" dirty="0">
                <a:ln>
                  <a:noFill/>
                </a:ln>
                <a:solidFill>
                  <a:srgbClr val="222222"/>
                </a:solidFill>
                <a:effectLst/>
                <a:uLnTx/>
                <a:uFillTx/>
                <a:latin typeface="Century Gothic" panose="020B0502020202020204" pitchFamily="34" charset="0"/>
                <a:cs typeface="Arial" panose="020B0604020202020204" pitchFamily="34" charset="0"/>
                <a:sym typeface="Arial"/>
              </a:rPr>
              <a:t>FY26-29 Annual increases</a:t>
            </a:r>
          </a:p>
        </p:txBody>
      </p:sp>
    </p:spTree>
    <p:extLst>
      <p:ext uri="{BB962C8B-B14F-4D97-AF65-F5344CB8AC3E}">
        <p14:creationId xmlns:p14="http://schemas.microsoft.com/office/powerpoint/2010/main" val="2480484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0B9D35-E393-815D-21B0-C74FBF22075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6CB827F-F725-6C75-29D5-DB031679050E}"/>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SAFE &amp; SECURE CITY:</a:t>
            </a:r>
          </a:p>
        </p:txBody>
      </p:sp>
      <p:sp>
        <p:nvSpPr>
          <p:cNvPr id="3" name="TextBox 2">
            <a:extLst>
              <a:ext uri="{FF2B5EF4-FFF2-40B4-BE49-F238E27FC236}">
                <a16:creationId xmlns:a16="http://schemas.microsoft.com/office/drawing/2014/main" id="{4B6A5087-7709-B07D-9D7A-7D727A0746E6}"/>
              </a:ext>
            </a:extLst>
          </p:cNvPr>
          <p:cNvSpPr txBox="1"/>
          <p:nvPr/>
        </p:nvSpPr>
        <p:spPr>
          <a:xfrm>
            <a:off x="3116590" y="2145015"/>
            <a:ext cx="2188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2023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2024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3832A78-60CB-E6E5-5BE8-36876858378F}"/>
              </a:ext>
            </a:extLst>
          </p:cNvPr>
          <p:cNvSpPr/>
          <p:nvPr/>
        </p:nvSpPr>
        <p:spPr>
          <a:xfrm>
            <a:off x="3116590" y="2693436"/>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71C5BB3-2BB5-3222-BE7F-F725EE0A7157}"/>
              </a:ext>
            </a:extLst>
          </p:cNvPr>
          <p:cNvSpPr/>
          <p:nvPr/>
        </p:nvSpPr>
        <p:spPr>
          <a:xfrm>
            <a:off x="6127353" y="2693436"/>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BB3802C-D81D-BC95-1B44-85591B8BDEF8}"/>
              </a:ext>
            </a:extLst>
          </p:cNvPr>
          <p:cNvSpPr txBox="1"/>
          <p:nvPr/>
        </p:nvSpPr>
        <p:spPr>
          <a:xfrm>
            <a:off x="3030862" y="3093222"/>
            <a:ext cx="218856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 increase across the board to base pay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Cost: $1.2 M</a:t>
            </a:r>
          </a:p>
        </p:txBody>
      </p:sp>
      <p:sp>
        <p:nvSpPr>
          <p:cNvPr id="20" name="TextBox 19">
            <a:extLst>
              <a:ext uri="{FF2B5EF4-FFF2-40B4-BE49-F238E27FC236}">
                <a16:creationId xmlns:a16="http://schemas.microsoft.com/office/drawing/2014/main" id="{0BDF884C-C640-D8DE-7111-30F18A22E38C}"/>
              </a:ext>
            </a:extLst>
          </p:cNvPr>
          <p:cNvSpPr txBox="1"/>
          <p:nvPr/>
        </p:nvSpPr>
        <p:spPr>
          <a:xfrm>
            <a:off x="6041625" y="3139388"/>
            <a:ext cx="239025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13 positions added: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- 1 training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- 6 EMS crew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- 6 firefighters to cut down on 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Cost: $1.0 M</a:t>
            </a:r>
          </a:p>
        </p:txBody>
      </p:sp>
      <p:cxnSp>
        <p:nvCxnSpPr>
          <p:cNvPr id="23" name="Straight Connector 22">
            <a:extLst>
              <a:ext uri="{FF2B5EF4-FFF2-40B4-BE49-F238E27FC236}">
                <a16:creationId xmlns:a16="http://schemas.microsoft.com/office/drawing/2014/main" id="{F85D4767-5292-D490-8DB4-FE3007E74D31}"/>
              </a:ext>
            </a:extLst>
          </p:cNvPr>
          <p:cNvCxnSpPr/>
          <p:nvPr/>
        </p:nvCxnSpPr>
        <p:spPr>
          <a:xfrm>
            <a:off x="3116590" y="2854710"/>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F4D42B-F456-4A05-EE90-E517672D081D}"/>
              </a:ext>
            </a:extLst>
          </p:cNvPr>
          <p:cNvCxnSpPr/>
          <p:nvPr/>
        </p:nvCxnSpPr>
        <p:spPr>
          <a:xfrm>
            <a:off x="6127353" y="2848438"/>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8B658555-58F8-8445-CB17-0546151BFEB0}"/>
              </a:ext>
            </a:extLst>
          </p:cNvPr>
          <p:cNvSpPr txBox="1">
            <a:spLocks/>
          </p:cNvSpPr>
          <p:nvPr/>
        </p:nvSpPr>
        <p:spPr>
          <a:xfrm>
            <a:off x="287662" y="622048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09ABD2-4574-433D-8B11-1782A1457D95}" type="slidenum">
              <a:rPr kumimoji="0" lang="en-US" sz="4800" b="1" i="0" u="none" strike="noStrike" kern="1200" cap="none" spc="0" normalizeH="0" baseline="0" noProof="0" smtClean="0">
                <a:ln>
                  <a:noFill/>
                </a:ln>
                <a:solidFill>
                  <a:srgbClr val="0E2841">
                    <a:lumMod val="75000"/>
                    <a:lumOff val="25000"/>
                  </a:srgb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4800" b="1" i="0" u="none" strike="noStrike" kern="1200" cap="none" spc="0" normalizeH="0" baseline="0" noProof="0" dirty="0">
              <a:ln>
                <a:noFill/>
              </a:ln>
              <a:solidFill>
                <a:srgbClr val="0E2841">
                  <a:lumMod val="75000"/>
                  <a:lumOff val="25000"/>
                </a:srgbClr>
              </a:solidFill>
              <a:effectLst/>
              <a:uLnTx/>
              <a:uFillTx/>
              <a:latin typeface="Century Gothic"/>
              <a:ea typeface="+mn-ea"/>
              <a:cs typeface="+mn-cs"/>
            </a:endParaRPr>
          </a:p>
        </p:txBody>
      </p:sp>
      <p:graphicFrame>
        <p:nvGraphicFramePr>
          <p:cNvPr id="2" name="Table 1">
            <a:extLst>
              <a:ext uri="{FF2B5EF4-FFF2-40B4-BE49-F238E27FC236}">
                <a16:creationId xmlns:a16="http://schemas.microsoft.com/office/drawing/2014/main" id="{B32E699C-FD3C-A886-9F10-DFC44102A57F}"/>
              </a:ext>
            </a:extLst>
          </p:cNvPr>
          <p:cNvGraphicFramePr>
            <a:graphicFrameLocks noGrp="1"/>
          </p:cNvGraphicFramePr>
          <p:nvPr>
            <p:extLst>
              <p:ext uri="{D42A27DB-BD31-4B8C-83A1-F6EECF244321}">
                <p14:modId xmlns:p14="http://schemas.microsoft.com/office/powerpoint/2010/main" val="3681407006"/>
              </p:ext>
            </p:extLst>
          </p:nvPr>
        </p:nvGraphicFramePr>
        <p:xfrm>
          <a:off x="469127" y="1788637"/>
          <a:ext cx="10775523" cy="4080821"/>
        </p:xfrm>
        <a:graphic>
          <a:graphicData uri="http://schemas.openxmlformats.org/drawingml/2006/table">
            <a:tbl>
              <a:tblPr/>
              <a:tblGrid>
                <a:gridCol w="1355295">
                  <a:extLst>
                    <a:ext uri="{9D8B030D-6E8A-4147-A177-3AD203B41FA5}">
                      <a16:colId xmlns:a16="http://schemas.microsoft.com/office/drawing/2014/main" val="2463377674"/>
                    </a:ext>
                  </a:extLst>
                </a:gridCol>
                <a:gridCol w="2557168">
                  <a:extLst>
                    <a:ext uri="{9D8B030D-6E8A-4147-A177-3AD203B41FA5}">
                      <a16:colId xmlns:a16="http://schemas.microsoft.com/office/drawing/2014/main" val="2706662634"/>
                    </a:ext>
                  </a:extLst>
                </a:gridCol>
                <a:gridCol w="1715765">
                  <a:extLst>
                    <a:ext uri="{9D8B030D-6E8A-4147-A177-3AD203B41FA5}">
                      <a16:colId xmlns:a16="http://schemas.microsoft.com/office/drawing/2014/main" val="3600181618"/>
                    </a:ext>
                  </a:extLst>
                </a:gridCol>
                <a:gridCol w="1715765">
                  <a:extLst>
                    <a:ext uri="{9D8B030D-6E8A-4147-A177-3AD203B41FA5}">
                      <a16:colId xmlns:a16="http://schemas.microsoft.com/office/drawing/2014/main" val="1363605720"/>
                    </a:ext>
                  </a:extLst>
                </a:gridCol>
                <a:gridCol w="1715765">
                  <a:extLst>
                    <a:ext uri="{9D8B030D-6E8A-4147-A177-3AD203B41FA5}">
                      <a16:colId xmlns:a16="http://schemas.microsoft.com/office/drawing/2014/main" val="3483926120"/>
                    </a:ext>
                  </a:extLst>
                </a:gridCol>
                <a:gridCol w="1715765">
                  <a:extLst>
                    <a:ext uri="{9D8B030D-6E8A-4147-A177-3AD203B41FA5}">
                      <a16:colId xmlns:a16="http://schemas.microsoft.com/office/drawing/2014/main" val="391932230"/>
                    </a:ext>
                  </a:extLst>
                </a:gridCol>
              </a:tblGrid>
              <a:tr h="828965">
                <a:tc>
                  <a:txBody>
                    <a:bodyPr/>
                    <a:lstStyle/>
                    <a:p>
                      <a:pPr algn="l" fontAlgn="ctr"/>
                      <a:r>
                        <a:rPr lang="en-US" sz="1700" b="1" i="0" u="none" strike="noStrike" dirty="0">
                          <a:solidFill>
                            <a:srgbClr val="FFFFFF"/>
                          </a:solidFill>
                          <a:effectLst/>
                          <a:latin typeface="Arial" panose="020B0604020202020204" pitchFamily="34" charset="0"/>
                        </a:rPr>
                        <a:t> </a:t>
                      </a:r>
                    </a:p>
                  </a:txBody>
                  <a:tcPr marL="243639" marR="9024" marT="9024" marB="0" anchor="ctr">
                    <a:lnL>
                      <a:noFill/>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15C98"/>
                    </a:solidFill>
                  </a:tcPr>
                </a:tc>
                <a:tc>
                  <a:txBody>
                    <a:bodyPr/>
                    <a:lstStyle/>
                    <a:p>
                      <a:pPr algn="l" fontAlgn="ctr"/>
                      <a:r>
                        <a:rPr lang="en-US" sz="1700" b="1" i="0" u="none" strike="noStrike" dirty="0">
                          <a:solidFill>
                            <a:srgbClr val="FFFFFF"/>
                          </a:solidFill>
                          <a:effectLst/>
                          <a:latin typeface="Arial" panose="020B0604020202020204" pitchFamily="34" charset="0"/>
                        </a:rPr>
                        <a:t>Personnel Budget</a:t>
                      </a:r>
                    </a:p>
                  </a:txBody>
                  <a:tcPr marL="243639"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15C98"/>
                    </a:solidFill>
                  </a:tcPr>
                </a:tc>
                <a:tc>
                  <a:txBody>
                    <a:bodyPr/>
                    <a:lstStyle/>
                    <a:p>
                      <a:pPr algn="ctr" fontAlgn="ctr"/>
                      <a:r>
                        <a:rPr lang="en-US" sz="1700" b="1" i="0" u="none" strike="noStrike" dirty="0">
                          <a:solidFill>
                            <a:srgbClr val="FFFFFF"/>
                          </a:solidFill>
                          <a:effectLst/>
                          <a:latin typeface="Arial" panose="020B0604020202020204" pitchFamily="34" charset="0"/>
                        </a:rPr>
                        <a:t>FY2022</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15C98"/>
                    </a:solidFill>
                  </a:tcPr>
                </a:tc>
                <a:tc>
                  <a:txBody>
                    <a:bodyPr/>
                    <a:lstStyle/>
                    <a:p>
                      <a:pPr algn="ctr" fontAlgn="ctr"/>
                      <a:r>
                        <a:rPr lang="en-US" sz="1700" b="1" i="0" u="none" strike="noStrike" dirty="0">
                          <a:solidFill>
                            <a:srgbClr val="FFFFFF"/>
                          </a:solidFill>
                          <a:effectLst/>
                          <a:latin typeface="Arial" panose="020B0604020202020204" pitchFamily="34" charset="0"/>
                        </a:rPr>
                        <a:t>FY2023</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15C98"/>
                    </a:solidFill>
                  </a:tcPr>
                </a:tc>
                <a:tc>
                  <a:txBody>
                    <a:bodyPr/>
                    <a:lstStyle/>
                    <a:p>
                      <a:pPr algn="ctr" fontAlgn="ctr"/>
                      <a:r>
                        <a:rPr lang="en-US" sz="1700" b="1" i="0" u="none" strike="noStrike" dirty="0">
                          <a:solidFill>
                            <a:srgbClr val="FFFFFF"/>
                          </a:solidFill>
                          <a:effectLst/>
                          <a:latin typeface="Arial" panose="020B0604020202020204" pitchFamily="34" charset="0"/>
                        </a:rPr>
                        <a:t>FY2024</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15C98"/>
                    </a:solidFill>
                  </a:tcPr>
                </a:tc>
                <a:tc>
                  <a:txBody>
                    <a:bodyPr/>
                    <a:lstStyle/>
                    <a:p>
                      <a:pPr algn="ctr" fontAlgn="ctr"/>
                      <a:r>
                        <a:rPr lang="en-US" sz="1700" b="1" i="0" u="none" strike="noStrike" dirty="0">
                          <a:solidFill>
                            <a:srgbClr val="FFFFFF"/>
                          </a:solidFill>
                          <a:effectLst/>
                          <a:latin typeface="Arial" panose="020B0604020202020204" pitchFamily="34" charset="0"/>
                        </a:rPr>
                        <a:t>FY2025</a:t>
                      </a:r>
                    </a:p>
                  </a:txBody>
                  <a:tcPr marL="9024" marR="9024" marT="9024" marB="0" anchor="ctr">
                    <a:lnL w="63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215C98"/>
                    </a:solidFill>
                  </a:tcPr>
                </a:tc>
                <a:extLst>
                  <a:ext uri="{0D108BD9-81ED-4DB2-BD59-A6C34878D82A}">
                    <a16:rowId xmlns:a16="http://schemas.microsoft.com/office/drawing/2014/main" val="2058301670"/>
                  </a:ext>
                </a:extLst>
              </a:tr>
              <a:tr h="828965">
                <a:tc rowSpan="4">
                  <a:txBody>
                    <a:bodyPr/>
                    <a:lstStyle/>
                    <a:p>
                      <a:pPr algn="l" fontAlgn="ctr"/>
                      <a:r>
                        <a:rPr lang="en-US" sz="1200" b="0" i="0" u="none" strike="noStrike" dirty="0">
                          <a:solidFill>
                            <a:srgbClr val="000000"/>
                          </a:solidFill>
                          <a:effectLst/>
                          <a:latin typeface="Arial" panose="020B0604020202020204" pitchFamily="34" charset="0"/>
                        </a:rPr>
                        <a:t>                           </a:t>
                      </a:r>
                      <a:r>
                        <a:rPr lang="en-US" sz="1800" b="0" i="0" u="none" strike="noStrike" dirty="0">
                          <a:solidFill>
                            <a:srgbClr val="000000"/>
                          </a:solidFill>
                          <a:effectLst/>
                          <a:latin typeface="Arial" panose="020B0604020202020204" pitchFamily="34" charset="0"/>
                        </a:rPr>
                        <a:t>All Employees</a:t>
                      </a:r>
                    </a:p>
                  </a:txBody>
                  <a:tcPr marL="9024" marR="9024" marT="9024" marB="0" vert="vert270" anchor="ctr">
                    <a:lnL>
                      <a:noFill/>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l" fontAlgn="ctr"/>
                      <a:r>
                        <a:rPr lang="en-US" sz="1400" b="0" i="0" u="none" strike="noStrike" dirty="0">
                          <a:solidFill>
                            <a:srgbClr val="000000"/>
                          </a:solidFill>
                          <a:effectLst/>
                          <a:latin typeface="Arial" panose="020B0604020202020204" pitchFamily="34" charset="0"/>
                        </a:rPr>
                        <a:t>City Portion Retirement Contribution**</a:t>
                      </a:r>
                    </a:p>
                  </a:txBody>
                  <a:tcPr marL="162426"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0B1D2F"/>
                          </a:solidFill>
                          <a:effectLst/>
                          <a:latin typeface="Arial" panose="020B0604020202020204" pitchFamily="34" charset="0"/>
                        </a:rPr>
                        <a:t>TMRS 14.</a:t>
                      </a:r>
                      <a:r>
                        <a:rPr lang="en-US" sz="1400" b="0" i="0" u="none" strike="noStrike" dirty="0">
                          <a:solidFill>
                            <a:srgbClr val="C00000"/>
                          </a:solidFill>
                          <a:effectLst/>
                          <a:latin typeface="Arial" panose="020B0604020202020204" pitchFamily="34" charset="0"/>
                        </a:rPr>
                        <a:t>51</a:t>
                      </a:r>
                      <a:r>
                        <a:rPr lang="en-US" sz="1400" b="0" i="0" u="none" strike="noStrike" dirty="0">
                          <a:solidFill>
                            <a:srgbClr val="0B1D2F"/>
                          </a:solidFill>
                          <a:effectLst/>
                          <a:latin typeface="Arial" panose="020B0604020202020204" pitchFamily="34" charset="0"/>
                        </a:rPr>
                        <a:t>%                    FRRF 22.2%</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tc>
                  <a:txBody>
                    <a:bodyPr/>
                    <a:lstStyle/>
                    <a:p>
                      <a:pPr algn="ctr" fontAlgn="ctr"/>
                      <a:r>
                        <a:rPr lang="en-US" sz="1400" b="0" i="0" u="none" strike="noStrike" dirty="0">
                          <a:solidFill>
                            <a:srgbClr val="0B1D2F"/>
                          </a:solidFill>
                          <a:effectLst/>
                          <a:latin typeface="Arial" panose="020B0604020202020204" pitchFamily="34" charset="0"/>
                        </a:rPr>
                        <a:t>TMRS 14.</a:t>
                      </a:r>
                      <a:r>
                        <a:rPr lang="en-US" sz="1400" b="0" i="0" u="none" strike="noStrike" dirty="0">
                          <a:solidFill>
                            <a:srgbClr val="C00000"/>
                          </a:solidFill>
                          <a:effectLst/>
                          <a:latin typeface="Arial" panose="020B0604020202020204" pitchFamily="34" charset="0"/>
                        </a:rPr>
                        <a:t>80</a:t>
                      </a:r>
                      <a:r>
                        <a:rPr lang="en-US" sz="1400" b="0" i="0" u="none" strike="noStrike" dirty="0">
                          <a:solidFill>
                            <a:srgbClr val="0B1D2F"/>
                          </a:solidFill>
                          <a:effectLst/>
                          <a:latin typeface="Arial" panose="020B0604020202020204" pitchFamily="34" charset="0"/>
                        </a:rPr>
                        <a:t>%                    FRRF 22.2%</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tc>
                  <a:txBody>
                    <a:bodyPr/>
                    <a:lstStyle/>
                    <a:p>
                      <a:pPr algn="ctr" fontAlgn="ctr"/>
                      <a:r>
                        <a:rPr lang="en-US" sz="1400" b="0" i="0" u="none" strike="noStrike" dirty="0">
                          <a:solidFill>
                            <a:srgbClr val="0B1D2F"/>
                          </a:solidFill>
                          <a:effectLst/>
                          <a:latin typeface="Arial" panose="020B0604020202020204" pitchFamily="34" charset="0"/>
                        </a:rPr>
                        <a:t>TMRS 1</a:t>
                      </a:r>
                      <a:r>
                        <a:rPr lang="en-US" sz="1400" b="0" i="0" u="none" strike="noStrike" dirty="0">
                          <a:solidFill>
                            <a:srgbClr val="C00000"/>
                          </a:solidFill>
                          <a:effectLst/>
                          <a:latin typeface="Arial" panose="020B0604020202020204" pitchFamily="34" charset="0"/>
                        </a:rPr>
                        <a:t>5.66</a:t>
                      </a:r>
                      <a:r>
                        <a:rPr lang="en-US" sz="1400" b="0" i="0" u="none" strike="noStrike" dirty="0">
                          <a:solidFill>
                            <a:srgbClr val="0B1D2F"/>
                          </a:solidFill>
                          <a:effectLst/>
                          <a:latin typeface="Arial" panose="020B0604020202020204" pitchFamily="34" charset="0"/>
                        </a:rPr>
                        <a:t>%                     FRRF 22.2%</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tc>
                  <a:txBody>
                    <a:bodyPr/>
                    <a:lstStyle/>
                    <a:p>
                      <a:pPr algn="ctr" fontAlgn="ctr"/>
                      <a:r>
                        <a:rPr lang="en-US" sz="1400" b="0" i="0" u="none" strike="noStrike" dirty="0">
                          <a:solidFill>
                            <a:srgbClr val="0B1D2F"/>
                          </a:solidFill>
                          <a:effectLst/>
                          <a:latin typeface="Arial" panose="020B0604020202020204" pitchFamily="34" charset="0"/>
                        </a:rPr>
                        <a:t>TMRS 15.</a:t>
                      </a:r>
                      <a:r>
                        <a:rPr lang="en-US" sz="1400" b="0" i="0" u="none" strike="noStrike" dirty="0">
                          <a:solidFill>
                            <a:srgbClr val="C00000"/>
                          </a:solidFill>
                          <a:effectLst/>
                          <a:latin typeface="Arial" panose="020B0604020202020204" pitchFamily="34" charset="0"/>
                        </a:rPr>
                        <a:t>88</a:t>
                      </a:r>
                      <a:r>
                        <a:rPr lang="en-US" sz="1400" b="0" i="0" u="none" strike="noStrike" dirty="0">
                          <a:solidFill>
                            <a:srgbClr val="0B1D2F"/>
                          </a:solidFill>
                          <a:effectLst/>
                          <a:latin typeface="Arial" panose="020B0604020202020204" pitchFamily="34" charset="0"/>
                        </a:rPr>
                        <a:t>%                    FRRF 2</a:t>
                      </a:r>
                      <a:r>
                        <a:rPr lang="en-US" sz="1400" b="0" i="0" u="none" strike="noStrike" dirty="0">
                          <a:solidFill>
                            <a:srgbClr val="C00000"/>
                          </a:solidFill>
                          <a:effectLst/>
                          <a:latin typeface="Arial" panose="020B0604020202020204" pitchFamily="34" charset="0"/>
                        </a:rPr>
                        <a:t>4</a:t>
                      </a:r>
                      <a:r>
                        <a:rPr lang="en-US" sz="1400" b="0" i="0" u="none" strike="noStrike" dirty="0">
                          <a:solidFill>
                            <a:srgbClr val="0B1D2F"/>
                          </a:solidFill>
                          <a:effectLst/>
                          <a:latin typeface="Arial" panose="020B0604020202020204" pitchFamily="34" charset="0"/>
                        </a:rPr>
                        <a:t>.2%</a:t>
                      </a:r>
                    </a:p>
                  </a:txBody>
                  <a:tcPr marL="9024" marR="9024" marT="9024"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extLst>
                  <a:ext uri="{0D108BD9-81ED-4DB2-BD59-A6C34878D82A}">
                    <a16:rowId xmlns:a16="http://schemas.microsoft.com/office/drawing/2014/main" val="1652634551"/>
                  </a:ext>
                </a:extLst>
              </a:tr>
              <a:tr h="513203">
                <a:tc vMerge="1">
                  <a:txBody>
                    <a:bodyPr/>
                    <a:lstStyle/>
                    <a:p>
                      <a:endParaRPr lang="en-US"/>
                    </a:p>
                  </a:txBody>
                  <a:tcPr/>
                </a:tc>
                <a:tc>
                  <a:txBody>
                    <a:bodyPr/>
                    <a:lstStyle/>
                    <a:p>
                      <a:pPr algn="l" fontAlgn="ctr"/>
                      <a:r>
                        <a:rPr lang="en-US" sz="1400" b="0" i="0" u="none" strike="noStrike" dirty="0">
                          <a:solidFill>
                            <a:srgbClr val="747474"/>
                          </a:solidFill>
                          <a:effectLst/>
                          <a:latin typeface="Arial" panose="020B0604020202020204" pitchFamily="34" charset="0"/>
                        </a:rPr>
                        <a:t> </a:t>
                      </a:r>
                    </a:p>
                  </a:txBody>
                  <a:tcPr marL="243639"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TMRS $(-190 K)</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TMRS $190 K</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TMRS $630 K</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TMRS $170K/FRRF $500k</a:t>
                      </a:r>
                    </a:p>
                  </a:txBody>
                  <a:tcPr marL="9024" marR="9024" marT="9024"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3423259997"/>
                  </a:ext>
                </a:extLst>
              </a:tr>
              <a:tr h="828965">
                <a:tc vMerge="1">
                  <a:txBody>
                    <a:bodyPr/>
                    <a:lstStyle/>
                    <a:p>
                      <a:endParaRPr lang="en-US"/>
                    </a:p>
                  </a:txBody>
                  <a:tcPr/>
                </a:tc>
                <a:tc>
                  <a:txBody>
                    <a:bodyPr/>
                    <a:lstStyle/>
                    <a:p>
                      <a:pPr algn="l" fontAlgn="ctr"/>
                      <a:r>
                        <a:rPr lang="en-US" sz="1400" b="0" i="0" u="none" strike="noStrike" dirty="0">
                          <a:solidFill>
                            <a:srgbClr val="000000"/>
                          </a:solidFill>
                          <a:effectLst/>
                          <a:latin typeface="Arial" panose="020B0604020202020204" pitchFamily="34" charset="0"/>
                        </a:rPr>
                        <a:t>Health Insurance Premium Increase (City Portion)</a:t>
                      </a:r>
                    </a:p>
                  </a:txBody>
                  <a:tcPr marL="162426"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000000"/>
                          </a:solidFill>
                          <a:effectLst/>
                          <a:latin typeface="Arial" panose="020B0604020202020204" pitchFamily="34" charset="0"/>
                        </a:rPr>
                        <a:t>9.3%</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tc>
                  <a:txBody>
                    <a:bodyPr/>
                    <a:lstStyle/>
                    <a:p>
                      <a:pPr algn="ctr" fontAlgn="ctr"/>
                      <a:r>
                        <a:rPr lang="en-US" sz="1400" b="0" i="0" u="none" strike="noStrike" dirty="0">
                          <a:solidFill>
                            <a:srgbClr val="000000"/>
                          </a:solidFill>
                          <a:effectLst/>
                          <a:latin typeface="Arial" panose="020B0604020202020204" pitchFamily="34" charset="0"/>
                        </a:rPr>
                        <a:t>5.0%</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tc>
                  <a:txBody>
                    <a:bodyPr/>
                    <a:lstStyle/>
                    <a:p>
                      <a:pPr algn="ctr" fontAlgn="ctr"/>
                      <a:r>
                        <a:rPr lang="en-US" sz="1400" b="0" i="0" u="none" strike="noStrike" dirty="0">
                          <a:solidFill>
                            <a:srgbClr val="000000"/>
                          </a:solidFill>
                          <a:effectLst/>
                          <a:latin typeface="Arial" panose="020B0604020202020204" pitchFamily="34" charset="0"/>
                        </a:rPr>
                        <a:t>5.5%</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tc>
                  <a:txBody>
                    <a:bodyPr/>
                    <a:lstStyle/>
                    <a:p>
                      <a:pPr algn="ctr" fontAlgn="ctr"/>
                      <a:r>
                        <a:rPr lang="en-US" sz="1400" b="0" i="0" u="none" strike="noStrike" dirty="0">
                          <a:solidFill>
                            <a:srgbClr val="000000"/>
                          </a:solidFill>
                          <a:effectLst/>
                          <a:latin typeface="Arial" panose="020B0604020202020204" pitchFamily="34" charset="0"/>
                        </a:rPr>
                        <a:t>3.0%</a:t>
                      </a:r>
                    </a:p>
                  </a:txBody>
                  <a:tcPr marL="9024" marR="9024" marT="9024"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8E8E8"/>
                    </a:solidFill>
                  </a:tcPr>
                </a:tc>
                <a:extLst>
                  <a:ext uri="{0D108BD9-81ED-4DB2-BD59-A6C34878D82A}">
                    <a16:rowId xmlns:a16="http://schemas.microsoft.com/office/drawing/2014/main" val="917415045"/>
                  </a:ext>
                </a:extLst>
              </a:tr>
              <a:tr h="1080723">
                <a:tc vMerge="1">
                  <a:txBody>
                    <a:bodyPr/>
                    <a:lstStyle/>
                    <a:p>
                      <a:endParaRPr lang="en-US"/>
                    </a:p>
                  </a:txBody>
                  <a:tcPr/>
                </a:tc>
                <a:tc>
                  <a:txBody>
                    <a:bodyPr/>
                    <a:lstStyle/>
                    <a:p>
                      <a:pPr algn="l" fontAlgn="ctr"/>
                      <a:r>
                        <a:rPr lang="en-US" sz="1400" b="0" i="0" u="none" strike="noStrike" dirty="0">
                          <a:solidFill>
                            <a:srgbClr val="747474"/>
                          </a:solidFill>
                          <a:effectLst/>
                          <a:latin typeface="Arial" panose="020B0604020202020204" pitchFamily="34" charset="0"/>
                        </a:rPr>
                        <a:t> </a:t>
                      </a:r>
                    </a:p>
                  </a:txBody>
                  <a:tcPr marL="243639"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 $1.1 M</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 $680 K</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 $820 K</a:t>
                      </a:r>
                    </a:p>
                  </a:txBody>
                  <a:tcPr marL="9024" marR="9024" marT="902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tc>
                  <a:txBody>
                    <a:bodyPr/>
                    <a:lstStyle/>
                    <a:p>
                      <a:pPr algn="ctr" fontAlgn="ctr"/>
                      <a:r>
                        <a:rPr lang="en-US" sz="1400" b="0" i="0" u="none" strike="noStrike" dirty="0">
                          <a:solidFill>
                            <a:srgbClr val="747474"/>
                          </a:solidFill>
                          <a:effectLst/>
                          <a:latin typeface="Arial" panose="020B0604020202020204" pitchFamily="34" charset="0"/>
                        </a:rPr>
                        <a:t>~ $460 K</a:t>
                      </a:r>
                    </a:p>
                  </a:txBody>
                  <a:tcPr marL="9024" marR="9024" marT="9024"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FBFBF"/>
                    </a:solidFill>
                  </a:tcPr>
                </a:tc>
                <a:extLst>
                  <a:ext uri="{0D108BD9-81ED-4DB2-BD59-A6C34878D82A}">
                    <a16:rowId xmlns:a16="http://schemas.microsoft.com/office/drawing/2014/main" val="3389536089"/>
                  </a:ext>
                </a:extLst>
              </a:tr>
            </a:tbl>
          </a:graphicData>
        </a:graphic>
      </p:graphicFrame>
    </p:spTree>
    <p:extLst>
      <p:ext uri="{BB962C8B-B14F-4D97-AF65-F5344CB8AC3E}">
        <p14:creationId xmlns:p14="http://schemas.microsoft.com/office/powerpoint/2010/main" val="3248287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E0EE14E-8F1D-F9C2-628E-6AE94BBDA5EA}"/>
              </a:ext>
            </a:extLst>
          </p:cNvPr>
          <p:cNvSpPr txBox="1"/>
          <p:nvPr/>
        </p:nvSpPr>
        <p:spPr>
          <a:xfrm>
            <a:off x="533400" y="210142"/>
            <a:ext cx="11589470" cy="769441"/>
          </a:xfrm>
          <a:prstGeom prst="rect">
            <a:avLst/>
          </a:prstGeom>
          <a:noFill/>
        </p:spPr>
        <p:txBody>
          <a:bodyPr wrap="square" rtlCol="0">
            <a:spAutoFit/>
          </a:bodyPr>
          <a:lstStyle/>
          <a:p>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STRATEGIC PLAN FUNDING-ALL CITY FUNDS</a:t>
            </a:r>
          </a:p>
        </p:txBody>
      </p:sp>
      <p:sp>
        <p:nvSpPr>
          <p:cNvPr id="2" name="Slide Number Placeholder 2">
            <a:extLst>
              <a:ext uri="{FF2B5EF4-FFF2-40B4-BE49-F238E27FC236}">
                <a16:creationId xmlns:a16="http://schemas.microsoft.com/office/drawing/2014/main" id="{4DDDAC12-E4EE-2DE3-782B-29F666D59B97}"/>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09ABD2-4574-433D-8B11-1782A1457D95}" type="slidenum">
              <a:rPr lang="en-US" b="1" smtClean="0">
                <a:latin typeface="+mn-lt"/>
              </a:rPr>
              <a:pPr/>
              <a:t>28</a:t>
            </a:fld>
            <a:endParaRPr lang="en-US" b="1" dirty="0">
              <a:latin typeface="+mn-lt"/>
            </a:endParaRPr>
          </a:p>
        </p:txBody>
      </p:sp>
      <p:graphicFrame>
        <p:nvGraphicFramePr>
          <p:cNvPr id="3" name="Table 2">
            <a:extLst>
              <a:ext uri="{FF2B5EF4-FFF2-40B4-BE49-F238E27FC236}">
                <a16:creationId xmlns:a16="http://schemas.microsoft.com/office/drawing/2014/main" id="{29B9F5DF-F62A-97FB-8F2A-6E8DE6076E25}"/>
              </a:ext>
            </a:extLst>
          </p:cNvPr>
          <p:cNvGraphicFramePr>
            <a:graphicFrameLocks noGrp="1"/>
          </p:cNvGraphicFramePr>
          <p:nvPr>
            <p:extLst>
              <p:ext uri="{D42A27DB-BD31-4B8C-83A1-F6EECF244321}">
                <p14:modId xmlns:p14="http://schemas.microsoft.com/office/powerpoint/2010/main" val="759432677"/>
              </p:ext>
            </p:extLst>
          </p:nvPr>
        </p:nvGraphicFramePr>
        <p:xfrm>
          <a:off x="379548" y="1332208"/>
          <a:ext cx="11432904" cy="4193584"/>
        </p:xfrm>
        <a:graphic>
          <a:graphicData uri="http://schemas.openxmlformats.org/drawingml/2006/table">
            <a:tbl>
              <a:tblPr/>
              <a:tblGrid>
                <a:gridCol w="4679936">
                  <a:extLst>
                    <a:ext uri="{9D8B030D-6E8A-4147-A177-3AD203B41FA5}">
                      <a16:colId xmlns:a16="http://schemas.microsoft.com/office/drawing/2014/main" val="3771909258"/>
                    </a:ext>
                  </a:extLst>
                </a:gridCol>
                <a:gridCol w="1993186">
                  <a:extLst>
                    <a:ext uri="{9D8B030D-6E8A-4147-A177-3AD203B41FA5}">
                      <a16:colId xmlns:a16="http://schemas.microsoft.com/office/drawing/2014/main" val="1976002864"/>
                    </a:ext>
                  </a:extLst>
                </a:gridCol>
                <a:gridCol w="2164329">
                  <a:extLst>
                    <a:ext uri="{9D8B030D-6E8A-4147-A177-3AD203B41FA5}">
                      <a16:colId xmlns:a16="http://schemas.microsoft.com/office/drawing/2014/main" val="1118812959"/>
                    </a:ext>
                  </a:extLst>
                </a:gridCol>
                <a:gridCol w="1360236">
                  <a:extLst>
                    <a:ext uri="{9D8B030D-6E8A-4147-A177-3AD203B41FA5}">
                      <a16:colId xmlns:a16="http://schemas.microsoft.com/office/drawing/2014/main" val="4131066019"/>
                    </a:ext>
                  </a:extLst>
                </a:gridCol>
                <a:gridCol w="1235217">
                  <a:extLst>
                    <a:ext uri="{9D8B030D-6E8A-4147-A177-3AD203B41FA5}">
                      <a16:colId xmlns:a16="http://schemas.microsoft.com/office/drawing/2014/main" val="2748899226"/>
                    </a:ext>
                  </a:extLst>
                </a:gridCol>
              </a:tblGrid>
              <a:tr h="524198">
                <a:tc>
                  <a:txBody>
                    <a:bodyPr/>
                    <a:lstStyle/>
                    <a:p>
                      <a:pPr algn="l" fontAlgn="b"/>
                      <a:r>
                        <a:rPr lang="en-US" sz="1800" b="1" i="0" u="none" strike="noStrike" dirty="0">
                          <a:solidFill>
                            <a:schemeClr val="tx1"/>
                          </a:solidFill>
                          <a:effectLst/>
                          <a:latin typeface="Arial" panose="020B0604020202020204" pitchFamily="34" charset="0"/>
                          <a:cs typeface="Arial" panose="020B0604020202020204" pitchFamily="34" charset="0"/>
                        </a:rPr>
                        <a:t>Strategic Goal</a:t>
                      </a:r>
                    </a:p>
                  </a:txBody>
                  <a:tcPr marL="45720" marR="4572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r" fontAlgn="b"/>
                      <a:r>
                        <a:rPr lang="en-US" sz="1800" b="1" i="0" u="none" strike="noStrike" dirty="0">
                          <a:solidFill>
                            <a:schemeClr val="tx1"/>
                          </a:solidFill>
                          <a:effectLst/>
                          <a:latin typeface="Arial" panose="020B0604020202020204" pitchFamily="34" charset="0"/>
                          <a:cs typeface="Arial" panose="020B0604020202020204" pitchFamily="34" charset="0"/>
                        </a:rPr>
                        <a:t>FY2024 Budget</a:t>
                      </a:r>
                    </a:p>
                  </a:txBody>
                  <a:tcPr marL="45720" marR="4572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r" fontAlgn="b"/>
                      <a:r>
                        <a:rPr lang="en-US" sz="1800" b="1" i="0" u="none" strike="noStrike" dirty="0">
                          <a:solidFill>
                            <a:schemeClr val="tx1"/>
                          </a:solidFill>
                          <a:effectLst/>
                          <a:latin typeface="Arial" panose="020B0604020202020204" pitchFamily="34" charset="0"/>
                          <a:cs typeface="Arial" panose="020B0604020202020204" pitchFamily="34" charset="0"/>
                        </a:rPr>
                        <a:t>FY2025 Budget</a:t>
                      </a:r>
                    </a:p>
                  </a:txBody>
                  <a:tcPr marL="45720" marR="4572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r" fontAlgn="b"/>
                      <a:r>
                        <a:rPr lang="en-US" sz="1800" b="1" i="0" u="none" strike="noStrike" dirty="0">
                          <a:solidFill>
                            <a:schemeClr val="tx1"/>
                          </a:solidFill>
                          <a:effectLst/>
                          <a:latin typeface="Arial" panose="020B0604020202020204" pitchFamily="34" charset="0"/>
                          <a:cs typeface="Arial" panose="020B0604020202020204" pitchFamily="34" charset="0"/>
                        </a:rPr>
                        <a:t>Difference</a:t>
                      </a:r>
                    </a:p>
                  </a:txBody>
                  <a:tcPr marL="45720" marR="4572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5000"/>
                        <a:lumOff val="75000"/>
                      </a:schemeClr>
                    </a:solidFill>
                  </a:tcPr>
                </a:tc>
                <a:tc>
                  <a:txBody>
                    <a:bodyPr/>
                    <a:lstStyle/>
                    <a:p>
                      <a:pPr algn="r" fontAlgn="b"/>
                      <a:r>
                        <a:rPr lang="en-US" sz="1800" b="1" i="0" u="none" strike="noStrike" dirty="0">
                          <a:solidFill>
                            <a:schemeClr val="tx1"/>
                          </a:solidFill>
                          <a:effectLst/>
                          <a:latin typeface="Arial" panose="020B0604020202020204" pitchFamily="34" charset="0"/>
                          <a:cs typeface="Arial" panose="020B0604020202020204" pitchFamily="34" charset="0"/>
                        </a:rPr>
                        <a:t>Variance</a:t>
                      </a:r>
                    </a:p>
                  </a:txBody>
                  <a:tcPr marL="45720" marR="45720" anchor="ctr">
                    <a:lnL>
                      <a:noFill/>
                    </a:lnL>
                    <a:lnR>
                      <a:noFill/>
                    </a:lnR>
                    <a:lnT>
                      <a:noFill/>
                    </a:lnT>
                    <a:lnB>
                      <a:noFill/>
                    </a:lnB>
                    <a:lnTlToBr w="12700" cmpd="sng">
                      <a:noFill/>
                      <a:prstDash val="solid"/>
                    </a:lnTlToBr>
                    <a:lnBlToTr w="12700" cmpd="sng">
                      <a:noFill/>
                      <a:prstDash val="solid"/>
                    </a:lnBlToTr>
                    <a:solidFill>
                      <a:schemeClr val="tx2">
                        <a:lumMod val="25000"/>
                        <a:lumOff val="75000"/>
                      </a:schemeClr>
                    </a:solidFill>
                  </a:tcPr>
                </a:tc>
                <a:extLst>
                  <a:ext uri="{0D108BD9-81ED-4DB2-BD59-A6C34878D82A}">
                    <a16:rowId xmlns:a16="http://schemas.microsoft.com/office/drawing/2014/main" val="4162380146"/>
                  </a:ext>
                </a:extLst>
              </a:tr>
              <a:tr h="52419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Goal 1: Strong Economy &amp; More Quality Jobs</a:t>
                      </a:r>
                    </a:p>
                  </a:txBody>
                  <a:tcPr marL="45720" marR="45720" anchor="ctr">
                    <a:lnL>
                      <a:noFill/>
                    </a:lnL>
                    <a:lnR>
                      <a:noFill/>
                    </a:lnR>
                    <a:lnT w="6350" cap="flat" cmpd="sng" algn="ctr">
                      <a:no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$26,608,999 </a:t>
                      </a:r>
                    </a:p>
                  </a:txBody>
                  <a:tcPr anchor="ctr">
                    <a:lnL>
                      <a:noFill/>
                    </a:lnL>
                    <a:lnR>
                      <a:noFill/>
                    </a:lnR>
                    <a:lnT w="6350" cap="flat" cmpd="sng" algn="ctr">
                      <a:no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$29,494,333 </a:t>
                      </a:r>
                    </a:p>
                  </a:txBody>
                  <a:tcPr anchor="ctr">
                    <a:lnL>
                      <a:noFill/>
                    </a:lnL>
                    <a:lnR>
                      <a:noFill/>
                    </a:lnR>
                    <a:lnT w="6350" cap="flat" cmpd="sng" algn="ctr">
                      <a:no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$2,885,334 </a:t>
                      </a:r>
                    </a:p>
                  </a:txBody>
                  <a:tcPr anchor="ctr">
                    <a:lnL>
                      <a:noFill/>
                    </a:lnL>
                    <a:lnR>
                      <a:noFill/>
                    </a:lnR>
                    <a:lnT w="6350" cap="flat" cmpd="sng" algn="ctr">
                      <a:no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effectLst/>
                          <a:latin typeface="Arial" panose="020B0604020202020204" pitchFamily="34" charset="0"/>
                        </a:rPr>
                        <a:t>10.8%</a:t>
                      </a:r>
                    </a:p>
                  </a:txBody>
                  <a:tcPr anchor="ctr">
                    <a:lnL>
                      <a:noFill/>
                    </a:lnL>
                    <a:lnR>
                      <a:noFill/>
                    </a:lnR>
                    <a:lnT>
                      <a:noFill/>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3329003"/>
                  </a:ext>
                </a:extLst>
              </a:tr>
              <a:tr h="52419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Goal 2: Set </a:t>
                      </a:r>
                      <a:r>
                        <a:rPr lang="en-US" sz="1600" b="0" i="0" u="none" strike="noStrike" dirty="0">
                          <a:solidFill>
                            <a:srgbClr val="000000"/>
                          </a:solidFill>
                          <a:effectLst/>
                          <a:latin typeface="Century Gothic" panose="020B0502020202020204" pitchFamily="34" charset="0"/>
                          <a:cs typeface="Arial" panose="020B0604020202020204" pitchFamily="34" charset="0"/>
                        </a:rPr>
                        <a:t>Standard</a:t>
                      </a:r>
                      <a:r>
                        <a:rPr lang="en-US" sz="1600" b="0" i="0" u="none" strike="noStrike" dirty="0">
                          <a:solidFill>
                            <a:srgbClr val="000000"/>
                          </a:solidFill>
                          <a:effectLst/>
                          <a:latin typeface="Arial" panose="020B0604020202020204" pitchFamily="34" charset="0"/>
                          <a:cs typeface="Arial" panose="020B0604020202020204" pitchFamily="34" charset="0"/>
                        </a:rPr>
                        <a:t> for a Safe &amp; Secure City</a:t>
                      </a:r>
                    </a:p>
                  </a:txBody>
                  <a:tcPr marL="45720" marR="45720"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95,442,408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99,662,154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4,219,746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effectLst/>
                          <a:latin typeface="Arial" panose="020B0604020202020204" pitchFamily="34" charset="0"/>
                        </a:rPr>
                        <a:t>4.4%</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9797176"/>
                  </a:ext>
                </a:extLst>
              </a:tr>
              <a:tr h="52419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Goal 3: Quality of Life &amp; Place</a:t>
                      </a:r>
                    </a:p>
                  </a:txBody>
                  <a:tcPr marL="45720" marR="45720"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31,007,907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40,754,831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9,746,924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effectLst/>
                          <a:latin typeface="Arial" panose="020B0604020202020204" pitchFamily="34" charset="0"/>
                        </a:rPr>
                        <a:t>31.4%</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9762607"/>
                  </a:ext>
                </a:extLst>
              </a:tr>
              <a:tr h="52419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Goal 4: Transparent &amp; Consistent Communication</a:t>
                      </a:r>
                    </a:p>
                  </a:txBody>
                  <a:tcPr marL="45720" marR="45720"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18,869,485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22,045,677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3,176,192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effectLst/>
                          <a:latin typeface="Arial" panose="020B0604020202020204" pitchFamily="34" charset="0"/>
                        </a:rPr>
                        <a:t>16.8%</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9243281"/>
                  </a:ext>
                </a:extLst>
              </a:tr>
              <a:tr h="52419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Goal 5: Sound Governance &amp; Fiscal Management</a:t>
                      </a:r>
                    </a:p>
                  </a:txBody>
                  <a:tcPr marL="45720" marR="45720"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73,491,307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76,435,673</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2,944,366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effectLst/>
                          <a:latin typeface="Arial" panose="020B0604020202020204" pitchFamily="34" charset="0"/>
                        </a:rPr>
                        <a:t>4.0%</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12700" cap="flat" cmpd="sng" algn="ctr">
                      <a:solidFill>
                        <a:schemeClr val="tx2">
                          <a:lumMod val="75000"/>
                          <a:lumOff val="2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620346"/>
                  </a:ext>
                </a:extLst>
              </a:tr>
              <a:tr h="524198">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Goal 6: Strengthen and Sustain Infrastructure</a:t>
                      </a:r>
                    </a:p>
                  </a:txBody>
                  <a:tcPr marL="45720" marR="45720" anchor="ctr">
                    <a:lnL>
                      <a:noFill/>
                    </a:lnL>
                    <a:lnR>
                      <a:noFill/>
                    </a:lnR>
                    <a:lnT w="12700" cap="flat" cmpd="sng" algn="ctr">
                      <a:solidFill>
                        <a:schemeClr val="tx2">
                          <a:lumMod val="75000"/>
                          <a:lumOff val="25000"/>
                        </a:schemeClr>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178,572,497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185,919,653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solidFill>
                            <a:srgbClr val="000000"/>
                          </a:solidFill>
                          <a:effectLst/>
                          <a:latin typeface="Arial" panose="020B0604020202020204" pitchFamily="34" charset="0"/>
                        </a:rPr>
                        <a:t>    7,347,156 </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w="25400" cap="flat" cmpd="dbl"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600" b="0" i="0" u="none" strike="noStrike" dirty="0">
                          <a:effectLst/>
                          <a:latin typeface="Arial" panose="020B0604020202020204" pitchFamily="34" charset="0"/>
                        </a:rPr>
                        <a:t>4.1%</a:t>
                      </a:r>
                    </a:p>
                  </a:txBody>
                  <a:tcPr anchor="ctr">
                    <a:lnL>
                      <a:noFill/>
                    </a:lnL>
                    <a:lnR>
                      <a:noFill/>
                    </a:lnR>
                    <a:lnT w="12700" cap="flat" cmpd="sng" algn="ctr">
                      <a:solidFill>
                        <a:schemeClr val="tx2">
                          <a:lumMod val="75000"/>
                          <a:lumOff val="25000"/>
                        </a:schemeClr>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47648434"/>
                  </a:ext>
                </a:extLst>
              </a:tr>
              <a:tr h="524198">
                <a:tc>
                  <a:txBody>
                    <a:bodyPr/>
                    <a:lstStyle/>
                    <a:p>
                      <a:pPr algn="l" fontAlgn="b"/>
                      <a:r>
                        <a:rPr lang="en-US" sz="1600" b="1" i="0" u="none" strike="noStrike" dirty="0">
                          <a:solidFill>
                            <a:schemeClr val="tx1"/>
                          </a:solidFill>
                          <a:effectLst/>
                          <a:latin typeface="Arial" panose="020B0604020202020204" pitchFamily="34" charset="0"/>
                          <a:cs typeface="Arial" panose="020B0604020202020204" pitchFamily="34" charset="0"/>
                        </a:rPr>
                        <a:t>Grand Total</a:t>
                      </a:r>
                    </a:p>
                  </a:txBody>
                  <a:tcPr marL="45720" marR="45720" anchor="ctr">
                    <a:lnL>
                      <a:noFill/>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65000"/>
                      </a:schemeClr>
                    </a:solidFill>
                  </a:tcPr>
                </a:tc>
                <a:tc>
                  <a:txBody>
                    <a:bodyPr/>
                    <a:lstStyle/>
                    <a:p>
                      <a:pPr algn="r" fontAlgn="b"/>
                      <a:r>
                        <a:rPr lang="en-US" sz="1600" b="1" i="0" u="none" strike="noStrike" dirty="0">
                          <a:solidFill>
                            <a:schemeClr val="tx1"/>
                          </a:solidFill>
                          <a:effectLst/>
                          <a:latin typeface="Arial" panose="020B0604020202020204" pitchFamily="34" charset="0"/>
                          <a:cs typeface="Arial" panose="020B0604020202020204" pitchFamily="34" charset="0"/>
                        </a:rPr>
                        <a:t>$423,992,603 </a:t>
                      </a:r>
                    </a:p>
                  </a:txBody>
                  <a:tcPr marL="45720" marR="45720" anchor="ctr">
                    <a:lnL>
                      <a:noFill/>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65000"/>
                      </a:schemeClr>
                    </a:solidFill>
                  </a:tcPr>
                </a:tc>
                <a:tc>
                  <a:txBody>
                    <a:bodyPr/>
                    <a:lstStyle/>
                    <a:p>
                      <a:pPr algn="r" fontAlgn="b"/>
                      <a:r>
                        <a:rPr lang="en-US" sz="1600" b="1" i="0" u="none" strike="noStrike" dirty="0">
                          <a:solidFill>
                            <a:schemeClr val="tx1"/>
                          </a:solidFill>
                          <a:effectLst/>
                          <a:latin typeface="Arial" panose="020B0604020202020204" pitchFamily="34" charset="0"/>
                          <a:cs typeface="Arial" panose="020B0604020202020204" pitchFamily="34" charset="0"/>
                        </a:rPr>
                        <a:t>         $454,312,320</a:t>
                      </a:r>
                    </a:p>
                  </a:txBody>
                  <a:tcPr marL="45720" marR="45720" anchor="ctr">
                    <a:lnL>
                      <a:noFill/>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65000"/>
                      </a:schemeClr>
                    </a:solidFill>
                  </a:tcPr>
                </a:tc>
                <a:tc>
                  <a:txBody>
                    <a:bodyPr/>
                    <a:lstStyle/>
                    <a:p>
                      <a:pPr algn="r" fontAlgn="b"/>
                      <a:r>
                        <a:rPr lang="en-US" sz="1600" b="1" i="0" u="none" strike="noStrike" dirty="0">
                          <a:solidFill>
                            <a:schemeClr val="tx1"/>
                          </a:solidFill>
                          <a:effectLst/>
                          <a:latin typeface="Arial" panose="020B0604020202020204" pitchFamily="34" charset="0"/>
                          <a:cs typeface="Arial" panose="020B0604020202020204" pitchFamily="34" charset="0"/>
                        </a:rPr>
                        <a:t>$30,319,717 </a:t>
                      </a:r>
                    </a:p>
                  </a:txBody>
                  <a:tcPr marL="45720" marR="45720" anchor="ctr">
                    <a:lnL>
                      <a:noFill/>
                    </a:lnL>
                    <a:lnR>
                      <a:noFill/>
                    </a:lnR>
                    <a:lnT w="25400" cap="flat" cmpd="dbl"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65000"/>
                      </a:schemeClr>
                    </a:solidFill>
                  </a:tcPr>
                </a:tc>
                <a:tc>
                  <a:txBody>
                    <a:bodyPr/>
                    <a:lstStyle/>
                    <a:p>
                      <a:pPr algn="r" fontAlgn="b"/>
                      <a:r>
                        <a:rPr lang="en-US" sz="1600" b="1" i="0" u="none" strike="noStrike" dirty="0">
                          <a:solidFill>
                            <a:schemeClr val="tx1"/>
                          </a:solidFill>
                          <a:effectLst/>
                          <a:latin typeface="Arial" panose="020B0604020202020204" pitchFamily="34" charset="0"/>
                          <a:cs typeface="Arial" panose="020B0604020202020204" pitchFamily="34" charset="0"/>
                        </a:rPr>
                        <a:t>7.1%</a:t>
                      </a:r>
                    </a:p>
                  </a:txBody>
                  <a:tcPr marL="45720" marR="45720" anchor="ctr">
                    <a:lnL>
                      <a:noFill/>
                    </a:lnL>
                    <a:lnR>
                      <a:noFill/>
                    </a:lnR>
                    <a:lnT>
                      <a:noFill/>
                    </a:lnT>
                    <a:lnB>
                      <a:noFill/>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649352819"/>
                  </a:ext>
                </a:extLst>
              </a:tr>
            </a:tbl>
          </a:graphicData>
        </a:graphic>
      </p:graphicFrame>
      <p:pic>
        <p:nvPicPr>
          <p:cNvPr id="4" name="Picture 3" descr="A black and blue city skyline&#10;&#10;Description automatically generated">
            <a:extLst>
              <a:ext uri="{FF2B5EF4-FFF2-40B4-BE49-F238E27FC236}">
                <a16:creationId xmlns:a16="http://schemas.microsoft.com/office/drawing/2014/main" id="{EB82A19F-4F92-940E-0240-D4E4EE80A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1583" y="5669299"/>
            <a:ext cx="2331646" cy="1095873"/>
          </a:xfrm>
          <a:prstGeom prst="rect">
            <a:avLst/>
          </a:prstGeom>
        </p:spPr>
      </p:pic>
    </p:spTree>
    <p:extLst>
      <p:ext uri="{BB962C8B-B14F-4D97-AF65-F5344CB8AC3E}">
        <p14:creationId xmlns:p14="http://schemas.microsoft.com/office/powerpoint/2010/main" val="940446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80CFF5-2F71-BB00-09AE-C71A6698ABAA}"/>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E4C73FD6-93F1-25B0-7F47-E566D18514C6}"/>
              </a:ext>
            </a:extLst>
          </p:cNvPr>
          <p:cNvSpPr txBox="1">
            <a:spLocks/>
          </p:cNvSpPr>
          <p:nvPr/>
        </p:nvSpPr>
        <p:spPr>
          <a:xfrm>
            <a:off x="325768" y="6003924"/>
            <a:ext cx="854175" cy="75675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DDDB3E-115E-4943-8B14-16CC2353D5A5}" type="slidenum">
              <a:rPr lang="en-US" sz="4000" smtClean="0">
                <a:solidFill>
                  <a:srgbClr val="2F5597"/>
                </a:solidFill>
                <a:latin typeface="Proxima Nova Extrabold" panose="02000506030000020004" pitchFamily="50" charset="0"/>
              </a:rPr>
              <a:pPr/>
              <a:t>29</a:t>
            </a:fld>
            <a:endParaRPr lang="en-US" sz="4000" dirty="0">
              <a:solidFill>
                <a:srgbClr val="2F5597"/>
              </a:solidFill>
              <a:latin typeface="Proxima Nova Extrabold" panose="02000506030000020004" pitchFamily="50" charset="0"/>
            </a:endParaRPr>
          </a:p>
        </p:txBody>
      </p:sp>
      <p:sp>
        <p:nvSpPr>
          <p:cNvPr id="2" name="Title 1">
            <a:extLst>
              <a:ext uri="{FF2B5EF4-FFF2-40B4-BE49-F238E27FC236}">
                <a16:creationId xmlns:a16="http://schemas.microsoft.com/office/drawing/2014/main" id="{7FE5CD69-0EBD-37E1-18E3-DAF6EF1143A8}"/>
              </a:ext>
            </a:extLst>
          </p:cNvPr>
          <p:cNvSpPr txBox="1">
            <a:spLocks/>
          </p:cNvSpPr>
          <p:nvPr/>
        </p:nvSpPr>
        <p:spPr>
          <a:xfrm>
            <a:off x="509267" y="260400"/>
            <a:ext cx="11140189"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tx2">
                    <a:lumMod val="75000"/>
                    <a:lumOff val="25000"/>
                  </a:schemeClr>
                </a:solidFill>
                <a:latin typeface="Century Gothic" panose="020B0502020202020204" pitchFamily="34" charset="0"/>
                <a:cs typeface="Arial"/>
              </a:rPr>
              <a:t>CAPITAL IMPROVEMENT PLANS FY25</a:t>
            </a:r>
          </a:p>
        </p:txBody>
      </p:sp>
      <p:sp>
        <p:nvSpPr>
          <p:cNvPr id="5" name="TextBox 4">
            <a:extLst>
              <a:ext uri="{FF2B5EF4-FFF2-40B4-BE49-F238E27FC236}">
                <a16:creationId xmlns:a16="http://schemas.microsoft.com/office/drawing/2014/main" id="{56C4E1D7-4DF8-D36D-DEAE-FDE38A4751E3}"/>
              </a:ext>
            </a:extLst>
          </p:cNvPr>
          <p:cNvSpPr txBox="1"/>
          <p:nvPr/>
        </p:nvSpPr>
        <p:spPr>
          <a:xfrm>
            <a:off x="509267" y="1181198"/>
            <a:ext cx="10311133" cy="4555093"/>
          </a:xfrm>
          <a:prstGeom prst="rect">
            <a:avLst/>
          </a:prstGeom>
          <a:noFill/>
        </p:spPr>
        <p:txBody>
          <a:bodyPr wrap="square" lIns="91440" tIns="45720" rIns="91440" bIns="45720" rtlCol="0" anchor="t">
            <a:spAutoFit/>
          </a:bodyPr>
          <a:lstStyle/>
          <a:p>
            <a:pPr>
              <a:spcAft>
                <a:spcPts val="1200"/>
              </a:spcAft>
            </a:pPr>
            <a:r>
              <a:rPr lang="en-US" sz="2800" b="1" dirty="0">
                <a:latin typeface="Century Gothic" panose="020B0502020202020204" pitchFamily="34" charset="0"/>
                <a:cs typeface="Arial"/>
              </a:rPr>
              <a:t>ROADS AND PUBLIC INFRASTRUCTURE</a:t>
            </a:r>
            <a:endParaRPr lang="en-US" dirty="0">
              <a:latin typeface="Century Gothic" panose="020B0502020202020204" pitchFamily="34" charset="0"/>
            </a:endParaRPr>
          </a:p>
          <a:p>
            <a:pPr marL="342900" indent="-342900">
              <a:buFont typeface="Arial" panose="020B0604020202020204" pitchFamily="34" charset="0"/>
              <a:buChar char="•"/>
            </a:pPr>
            <a:r>
              <a:rPr lang="en-US" sz="2800" b="1" dirty="0">
                <a:latin typeface="Century Gothic" panose="020B0502020202020204" pitchFamily="34" charset="0"/>
                <a:cs typeface="Arial"/>
              </a:rPr>
              <a:t>$5.7M for Road Maintenance </a:t>
            </a:r>
            <a:r>
              <a:rPr lang="en-US" sz="2800" dirty="0">
                <a:latin typeface="Century Gothic" panose="020B0502020202020204" pitchFamily="34" charset="0"/>
                <a:cs typeface="Arial"/>
              </a:rPr>
              <a:t>and Resurfacing</a:t>
            </a:r>
          </a:p>
          <a:p>
            <a:pPr marL="342900" indent="-342900">
              <a:buFont typeface="Arial" panose="020B0604020202020204" pitchFamily="34" charset="0"/>
              <a:buChar char="•"/>
            </a:pPr>
            <a:r>
              <a:rPr lang="en-US" sz="2800" dirty="0">
                <a:latin typeface="Century Gothic" panose="020B0502020202020204" pitchFamily="34" charset="0"/>
                <a:cs typeface="Arial"/>
              </a:rPr>
              <a:t>12 Corridors and Vision Zero Focus</a:t>
            </a:r>
            <a:endParaRPr lang="en-US" sz="2800" dirty="0">
              <a:solidFill>
                <a:srgbClr val="FF0000"/>
              </a:solidFill>
              <a:latin typeface="Century Gothic" panose="020B0502020202020204" pitchFamily="34" charset="0"/>
              <a:cs typeface="Arial"/>
            </a:endParaRPr>
          </a:p>
          <a:p>
            <a:pPr marL="342900" indent="-342900">
              <a:buFont typeface="Arial" panose="020B0604020202020204" pitchFamily="34" charset="0"/>
              <a:buChar char="•"/>
            </a:pPr>
            <a:r>
              <a:rPr lang="en-US" sz="2800" dirty="0">
                <a:latin typeface="Century Gothic" panose="020B0502020202020204" pitchFamily="34" charset="0"/>
                <a:cs typeface="Arial"/>
              </a:rPr>
              <a:t>Wildcatter Trail to begin construction</a:t>
            </a:r>
          </a:p>
          <a:p>
            <a:pPr marL="342900" indent="-342900">
              <a:buFont typeface="Arial" panose="020B0604020202020204" pitchFamily="34" charset="0"/>
              <a:buChar char="•"/>
            </a:pPr>
            <a:r>
              <a:rPr lang="en-US" sz="2800" dirty="0">
                <a:latin typeface="Century Gothic" panose="020B0502020202020204" pitchFamily="34" charset="0"/>
                <a:cs typeface="Arial"/>
              </a:rPr>
              <a:t>Completion of Garfield and Main Street projects</a:t>
            </a:r>
          </a:p>
          <a:p>
            <a:endParaRPr lang="en-US" sz="2800" dirty="0">
              <a:latin typeface="Century Gothic" panose="020B0502020202020204" pitchFamily="34" charset="0"/>
              <a:cs typeface="Arial"/>
            </a:endParaRPr>
          </a:p>
          <a:p>
            <a:endParaRPr lang="en-US" sz="2800" dirty="0">
              <a:latin typeface="Century Gothic" panose="020B0502020202020204" pitchFamily="34" charset="0"/>
              <a:cs typeface="Arial"/>
            </a:endParaRPr>
          </a:p>
          <a:p>
            <a:pPr marL="342900" indent="-342900">
              <a:buFont typeface="Arial" panose="020B0604020202020204" pitchFamily="34" charset="0"/>
              <a:buChar char="•"/>
            </a:pPr>
            <a:r>
              <a:rPr lang="en-US" sz="2800" b="1" dirty="0">
                <a:latin typeface="Century Gothic" panose="020B0502020202020204" pitchFamily="34" charset="0"/>
                <a:cs typeface="Arial"/>
              </a:rPr>
              <a:t>$28.8M Certificate of Obligation </a:t>
            </a:r>
            <a:r>
              <a:rPr lang="en-US" sz="2800" dirty="0">
                <a:latin typeface="Century Gothic" panose="020B0502020202020204" pitchFamily="34" charset="0"/>
                <a:cs typeface="Arial"/>
              </a:rPr>
              <a:t>for Road and Public Infrastructure Projects</a:t>
            </a:r>
          </a:p>
          <a:p>
            <a:pPr marL="342900" indent="-342900">
              <a:buFont typeface="Arial" panose="020B0604020202020204" pitchFamily="34" charset="0"/>
              <a:buChar char="•"/>
            </a:pPr>
            <a:endParaRPr lang="en-US" sz="2800" dirty="0">
              <a:latin typeface="Century Gothic" panose="020B0502020202020204" pitchFamily="34" charset="0"/>
              <a:cs typeface="Arial"/>
            </a:endParaRPr>
          </a:p>
        </p:txBody>
      </p:sp>
    </p:spTree>
    <p:extLst>
      <p:ext uri="{BB962C8B-B14F-4D97-AF65-F5344CB8AC3E}">
        <p14:creationId xmlns:p14="http://schemas.microsoft.com/office/powerpoint/2010/main" val="3775221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4472C4">
                    <a:lumMod val="75000"/>
                  </a:srgbClr>
                </a:solidFill>
                <a:latin typeface="Century Gothic" panose="020B0502020202020204" pitchFamily="34" charset="0"/>
                <a:cs typeface="Arial"/>
              </a:rPr>
              <a:t>BUDGET PROCESS</a:t>
            </a: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p:txBody>
      </p:sp>
      <p:sp>
        <p:nvSpPr>
          <p:cNvPr id="6" name="Oval 5">
            <a:extLst>
              <a:ext uri="{FF2B5EF4-FFF2-40B4-BE49-F238E27FC236}">
                <a16:creationId xmlns:a16="http://schemas.microsoft.com/office/drawing/2014/main" id="{8044E007-56EE-43A5-BC20-CC7CC0672072}"/>
              </a:ext>
            </a:extLst>
          </p:cNvPr>
          <p:cNvSpPr/>
          <p:nvPr/>
        </p:nvSpPr>
        <p:spPr>
          <a:xfrm>
            <a:off x="4712149" y="2672197"/>
            <a:ext cx="2871298" cy="2758027"/>
          </a:xfrm>
          <a:prstGeom prst="ellipse">
            <a:avLst/>
          </a:prstGeom>
          <a:solidFill>
            <a:schemeClr val="accent1">
              <a:lumMod val="5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1415E12A-1927-4CA0-9027-5D9D65A27CF9}"/>
              </a:ext>
            </a:extLst>
          </p:cNvPr>
          <p:cNvSpPr/>
          <p:nvPr/>
        </p:nvSpPr>
        <p:spPr>
          <a:xfrm>
            <a:off x="469127" y="1413567"/>
            <a:ext cx="2871042" cy="2752052"/>
          </a:xfrm>
          <a:prstGeom prst="ellipse">
            <a:avLst/>
          </a:prstGeom>
          <a:solidFill>
            <a:schemeClr val="accent1">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974A391-23C9-4B3A-A8C0-603BAA504202}"/>
              </a:ext>
            </a:extLst>
          </p:cNvPr>
          <p:cNvSpPr/>
          <p:nvPr/>
        </p:nvSpPr>
        <p:spPr>
          <a:xfrm>
            <a:off x="9166889" y="3688752"/>
            <a:ext cx="2751252" cy="2752052"/>
          </a:xfrm>
          <a:prstGeom prst="ellipse">
            <a:avLst/>
          </a:prstGeom>
          <a:solidFill>
            <a:schemeClr val="accent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551107-F0E7-47C9-991C-46EBD0F0FE86}"/>
              </a:ext>
            </a:extLst>
          </p:cNvPr>
          <p:cNvSpPr txBox="1"/>
          <p:nvPr/>
        </p:nvSpPr>
        <p:spPr>
          <a:xfrm>
            <a:off x="777753" y="1758541"/>
            <a:ext cx="214511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Individual Budget Briefing with Council</a:t>
            </a:r>
            <a:endParaRPr kumimoji="0" lang="en-US" sz="2400" b="0"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FC0FF69-0727-480E-A1DF-EC2F7D49AD3D}"/>
              </a:ext>
            </a:extLst>
          </p:cNvPr>
          <p:cNvSpPr txBox="1"/>
          <p:nvPr/>
        </p:nvSpPr>
        <p:spPr>
          <a:xfrm>
            <a:off x="4889548" y="3312812"/>
            <a:ext cx="253417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Arial" panose="020B0604020202020204" pitchFamily="34" charset="0"/>
              </a:rPr>
              <a:t>5-YEAR Forecast of Funds</a:t>
            </a:r>
            <a:endParaRPr kumimoji="0" lang="en-US" sz="2400" b="1"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322A58C-7B04-45DA-96FC-F5A0ED7DE774}"/>
              </a:ext>
            </a:extLst>
          </p:cNvPr>
          <p:cNvSpPr txBox="1"/>
          <p:nvPr/>
        </p:nvSpPr>
        <p:spPr>
          <a:xfrm>
            <a:off x="9329086" y="4050344"/>
            <a:ext cx="242685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5-YEAR Capital Improvement Plans</a:t>
            </a:r>
            <a:endParaRPr kumimoji="0" lang="en-US" sz="2400" b="0" i="0"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4" name="Graphic 13" descr="Arrow: Clockwise curve with solid fill">
            <a:extLst>
              <a:ext uri="{FF2B5EF4-FFF2-40B4-BE49-F238E27FC236}">
                <a16:creationId xmlns:a16="http://schemas.microsoft.com/office/drawing/2014/main" id="{CE35B48F-26E0-436F-869A-17F624938E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529640">
            <a:off x="3361221" y="1706207"/>
            <a:ext cx="1747341" cy="1747341"/>
          </a:xfrm>
          <a:prstGeom prst="rect">
            <a:avLst/>
          </a:prstGeom>
        </p:spPr>
      </p:pic>
      <p:pic>
        <p:nvPicPr>
          <p:cNvPr id="15" name="Graphic 14" descr="Arrow: Clockwise curve with solid fill">
            <a:extLst>
              <a:ext uri="{FF2B5EF4-FFF2-40B4-BE49-F238E27FC236}">
                <a16:creationId xmlns:a16="http://schemas.microsoft.com/office/drawing/2014/main" id="{F3FA8E64-6E7D-46C8-8D7E-DC5CC33F5A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6634177">
            <a:off x="7637349" y="2510403"/>
            <a:ext cx="1806337" cy="1806337"/>
          </a:xfrm>
          <a:prstGeom prst="rect">
            <a:avLst/>
          </a:prstGeom>
        </p:spPr>
      </p:pic>
    </p:spTree>
    <p:extLst>
      <p:ext uri="{BB962C8B-B14F-4D97-AF65-F5344CB8AC3E}">
        <p14:creationId xmlns:p14="http://schemas.microsoft.com/office/powerpoint/2010/main" val="3997809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AEB3A8-688B-C135-FF87-AC4233EFD3D6}"/>
              </a:ext>
            </a:extLst>
          </p:cNvPr>
          <p:cNvPicPr>
            <a:picLocks noChangeAspect="1"/>
          </p:cNvPicPr>
          <p:nvPr/>
        </p:nvPicPr>
        <p:blipFill>
          <a:blip r:embed="rId3"/>
          <a:stretch>
            <a:fillRect/>
          </a:stretch>
        </p:blipFill>
        <p:spPr>
          <a:xfrm>
            <a:off x="0" y="0"/>
            <a:ext cx="12192000" cy="6857999"/>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0022" y="300654"/>
            <a:ext cx="8983071" cy="78191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SAFE &amp; SECURE CITY</a:t>
            </a:r>
            <a:endParaRPr kumimoji="0" lang="en-US" sz="4400" b="1" i="0" u="none" strike="noStrike" kern="1200" cap="none" spc="0" normalizeH="0" baseline="0" noProof="0" dirty="0">
              <a:ln>
                <a:noFill/>
              </a:ln>
              <a:solidFill>
                <a:srgbClr val="0E2841">
                  <a:lumMod val="75000"/>
                  <a:lumOff val="25000"/>
                </a:srgbClr>
              </a:solidFill>
              <a:effectLst/>
              <a:uLnTx/>
              <a:uFillTx/>
              <a:latin typeface="Century Gothic"/>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1" u="none" strike="noStrike" kern="1200" cap="none" spc="0" normalizeH="0" baseline="0" noProof="0" dirty="0">
                <a:ln>
                  <a:noFill/>
                </a:ln>
                <a:solidFill>
                  <a:srgbClr val="0E2841">
                    <a:lumMod val="75000"/>
                    <a:lumOff val="25000"/>
                  </a:srgbClr>
                </a:solidFill>
                <a:effectLst/>
                <a:uLnTx/>
                <a:uFillTx/>
                <a:latin typeface="Century Gothic"/>
                <a:ea typeface="+mn-ea"/>
                <a:cs typeface="Arial"/>
              </a:rPr>
              <a:t>SAFE PASSAGE INITIATIVE</a:t>
            </a:r>
            <a:endParaRPr kumimoji="0" lang="en-US" sz="4400" b="1" i="1" u="none" strike="noStrike" kern="1200" cap="none" spc="0" normalizeH="0" baseline="0" noProof="0" dirty="0">
              <a:ln>
                <a:noFill/>
              </a:ln>
              <a:solidFill>
                <a:srgbClr val="0E2841">
                  <a:lumMod val="75000"/>
                  <a:lumOff val="25000"/>
                </a:srgbClr>
              </a:solidFill>
              <a:effectLst/>
              <a:uLnTx/>
              <a:uFillTx/>
              <a:latin typeface="Century Gothic"/>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p:txBody>
      </p:sp>
      <p:sp>
        <p:nvSpPr>
          <p:cNvPr id="2" name="TextBox 1">
            <a:extLst>
              <a:ext uri="{FF2B5EF4-FFF2-40B4-BE49-F238E27FC236}">
                <a16:creationId xmlns:a16="http://schemas.microsoft.com/office/drawing/2014/main" id="{34A4D1F6-AB23-86A0-7871-BD376C5DDC37}"/>
              </a:ext>
            </a:extLst>
          </p:cNvPr>
          <p:cNvSpPr txBox="1"/>
          <p:nvPr/>
        </p:nvSpPr>
        <p:spPr>
          <a:xfrm>
            <a:off x="0" y="1872019"/>
            <a:ext cx="9659373" cy="4985980"/>
          </a:xfrm>
          <a:prstGeom prst="rect">
            <a:avLst/>
          </a:prstGeom>
          <a:noFill/>
        </p:spPr>
        <p:txBody>
          <a:bodyPr wrap="square" lIns="91440" tIns="45720" rIns="91440" bIns="45720" rtlCol="0" anchor="t">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Arial"/>
              </a:rPr>
              <a:t>Operation Intersection</a:t>
            </a:r>
            <a:endParaRPr kumimoji="0" lang="en-US" sz="2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Arial"/>
              </a:rPr>
              <a:t>2,267 traffic stops</a:t>
            </a: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Arial"/>
              </a:rPr>
              <a:t>1,388 citations.</a:t>
            </a: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Arial"/>
              </a:rPr>
              <a:t>54 arrests.</a:t>
            </a: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Arial"/>
              </a:rPr>
              <a:t>1 vehicle pursuit.</a:t>
            </a:r>
            <a:endParaRPr kumimoji="0" lang="en-US" sz="1800" b="0" i="0" u="none" strike="noStrike" kern="1200" cap="none" spc="0" normalizeH="0" baseline="0" noProof="0" dirty="0">
              <a:ln>
                <a:noFill/>
              </a:ln>
              <a:solidFill>
                <a:prstClr val="black"/>
              </a:solidFill>
              <a:effectLst/>
              <a:uLnTx/>
              <a:uFillTx/>
              <a:latin typeface="Century Gothic"/>
              <a:ea typeface="Calibri" panose="020F0502020204030204"/>
              <a:cs typeface="Calibri" panose="020F0502020204030204"/>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Arial"/>
              </a:rPr>
              <a:t>Operation Cruise Control - ongoing</a:t>
            </a:r>
            <a:endParaRPr kumimoji="0" lang="en-US" sz="2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Arial"/>
              </a:rPr>
              <a:t>723 traffic stops</a:t>
            </a:r>
            <a:endParaRPr kumimoji="0" lang="en-US" sz="24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Arial"/>
              </a:rPr>
              <a:t>333 citations</a:t>
            </a:r>
            <a:endParaRPr kumimoji="0" lang="en-US" sz="24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1371600" marR="0" lvl="2" indent="-4572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Arial"/>
              </a:rPr>
              <a:t>20+ arrests</a:t>
            </a:r>
            <a:endParaRPr kumimoji="0" lang="en-US" sz="2400" b="0"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Arial"/>
              </a:rPr>
              <a:t>Decreased Collisions</a:t>
            </a:r>
            <a:endParaRPr kumimoji="0" lang="en-US" sz="2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a:ea typeface="+mn-ea"/>
                <a:cs typeface="Arial"/>
              </a:rPr>
              <a:t>Decreased in non-traffic related crimes in focused area</a:t>
            </a:r>
            <a:endParaRPr kumimoji="0" lang="en-US" sz="2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Arial"/>
              <a:buChar char="•"/>
              <a:tabLst/>
              <a:defRPr/>
            </a:pP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D80C36C4-0F64-CBD1-A0AC-7B154911EFC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EE4AF7-C5DC-4D63-B900-36C474FCCC8E}" type="slidenum">
              <a:rPr kumimoji="0" lang="en-US" sz="4800" b="1" i="0" u="none" strike="noStrike" kern="1200" cap="none" spc="0" normalizeH="0" baseline="0" noProof="0" smtClean="0">
                <a:ln>
                  <a:noFill/>
                </a:ln>
                <a:solidFill>
                  <a:srgbClr val="0E2841">
                    <a:lumMod val="75000"/>
                    <a:lumOff val="25000"/>
                  </a:srgbClr>
                </a:solidFill>
                <a:effectLst/>
                <a:uLnTx/>
                <a:uFillTx/>
                <a:latin typeface="Vancouver V.2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4800" b="1" i="0" u="none" strike="noStrike" kern="1200" cap="none" spc="0" normalizeH="0" baseline="0" noProof="0" dirty="0">
              <a:ln>
                <a:noFill/>
              </a:ln>
              <a:solidFill>
                <a:srgbClr val="0E2841">
                  <a:lumMod val="75000"/>
                  <a:lumOff val="25000"/>
                </a:srgbClr>
              </a:solidFill>
              <a:effectLst/>
              <a:uLnTx/>
              <a:uFillTx/>
              <a:latin typeface="Vancouver V.20"/>
              <a:ea typeface="+mn-ea"/>
              <a:cs typeface="+mn-cs"/>
            </a:endParaRPr>
          </a:p>
        </p:txBody>
      </p:sp>
    </p:spTree>
    <p:extLst>
      <p:ext uri="{BB962C8B-B14F-4D97-AF65-F5344CB8AC3E}">
        <p14:creationId xmlns:p14="http://schemas.microsoft.com/office/powerpoint/2010/main" val="2019884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AFA41A-1620-C3C7-C62D-DB33839D85F9}"/>
            </a:ext>
          </a:extLst>
        </p:cNvPr>
        <p:cNvGrpSpPr/>
        <p:nvPr/>
      </p:nvGrpSpPr>
      <p:grpSpPr>
        <a:xfrm>
          <a:off x="0" y="0"/>
          <a:ext cx="0" cy="0"/>
          <a:chOff x="0" y="0"/>
          <a:chExt cx="0" cy="0"/>
        </a:xfrm>
      </p:grpSpPr>
      <p:pic>
        <p:nvPicPr>
          <p:cNvPr id="3" name="Picture 8" descr="A group of people in a field&#10;&#10;Description automatically generated">
            <a:extLst>
              <a:ext uri="{FF2B5EF4-FFF2-40B4-BE49-F238E27FC236}">
                <a16:creationId xmlns:a16="http://schemas.microsoft.com/office/drawing/2014/main" id="{7E93A733-837A-AA9A-EB4B-9F6474368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A51A9CB-5863-B8BA-1B8E-1ECFC45E7DE4}"/>
              </a:ext>
            </a:extLst>
          </p:cNvPr>
          <p:cNvSpPr txBox="1"/>
          <p:nvPr/>
        </p:nvSpPr>
        <p:spPr>
          <a:xfrm>
            <a:off x="533400" y="384691"/>
            <a:ext cx="1138645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RESULTS THROUGH </a:t>
            </a:r>
            <a:r>
              <a:rPr kumimoji="0" lang="en-US" sz="4400" b="1" i="0" u="none" strike="noStrike" kern="1200" cap="none" spc="0" normalizeH="0" baseline="0" noProof="0" dirty="0">
                <a:ln>
                  <a:noFill/>
                </a:ln>
                <a:solidFill>
                  <a:prstClr val="white"/>
                </a:solidFill>
                <a:effectLst/>
                <a:highlight>
                  <a:srgbClr val="215F9A"/>
                </a:highlight>
                <a:uLnTx/>
                <a:uFillTx/>
                <a:latin typeface="Century Gothic" panose="020B0502020202020204" pitchFamily="34" charset="0"/>
                <a:ea typeface="Roboto Slab" pitchFamily="2" charset="0"/>
                <a:cs typeface="BrowalliaUPC" panose="020B0502040204020203" pitchFamily="34" charset="-34"/>
              </a:rPr>
              <a:t>EXCELLENCE</a:t>
            </a:r>
          </a:p>
        </p:txBody>
      </p:sp>
      <p:sp>
        <p:nvSpPr>
          <p:cNvPr id="4" name="TextBox 3">
            <a:extLst>
              <a:ext uri="{FF2B5EF4-FFF2-40B4-BE49-F238E27FC236}">
                <a16:creationId xmlns:a16="http://schemas.microsoft.com/office/drawing/2014/main" id="{4DBDDB5B-B227-4430-52C6-3F209B098426}"/>
              </a:ext>
            </a:extLst>
          </p:cNvPr>
          <p:cNvSpPr txBox="1"/>
          <p:nvPr/>
        </p:nvSpPr>
        <p:spPr>
          <a:xfrm>
            <a:off x="419099" y="1246079"/>
            <a:ext cx="8990743" cy="41088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chemeClr val="accent1"/>
                </a:solidFill>
                <a:effectLst/>
                <a:uLnTx/>
                <a:uFillTx/>
                <a:latin typeface="Century Gothic" panose="020B0502020202020204" pitchFamily="34" charset="0"/>
                <a:ea typeface="+mn-ea"/>
                <a:cs typeface="Arial" panose="020B0604020202020204" pitchFamily="34" charset="0"/>
              </a:rPr>
              <a:t>Safer Streets, Safer Neighborhoods</a:t>
            </a:r>
          </a:p>
          <a:p>
            <a:pPr marL="457200" marR="0" lvl="0" indent="-4572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Action:</a:t>
            </a:r>
            <a:r>
              <a:rPr kumimoji="0" lang="en-US"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The Police Department </a:t>
            </a:r>
            <a:r>
              <a:rPr kumimoji="0" lang="en-US" sz="2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prioritized proactive law enforcement</a:t>
            </a:r>
            <a:r>
              <a:rPr kumimoji="0" lang="en-US" sz="2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by implementing targeted safety initiatives, like the Safe Passage Initiative to reduce traffic collisions and address speeding</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6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Result:</a:t>
            </a:r>
            <a:r>
              <a:rPr kumimoji="0" lang="en-US" sz="2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These efforts contribute to the lowest levels of crimes like robbery, assault, burglary, and larceny since 2021, a </a:t>
            </a:r>
            <a:r>
              <a:rPr kumimoji="0" lang="en-US" sz="2600" b="1"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10.5% overall decrease in crime since 2023</a:t>
            </a:r>
            <a:r>
              <a:rPr kumimoji="0" lang="en-US" sz="26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panose="020B0604020202020204" pitchFamily="34" charset="0"/>
              </a:rPr>
              <a:t>, and the fewest traffic collisions in four years</a:t>
            </a:r>
          </a:p>
        </p:txBody>
      </p:sp>
      <p:sp>
        <p:nvSpPr>
          <p:cNvPr id="9" name="Rectangle 8">
            <a:extLst>
              <a:ext uri="{FF2B5EF4-FFF2-40B4-BE49-F238E27FC236}">
                <a16:creationId xmlns:a16="http://schemas.microsoft.com/office/drawing/2014/main" id="{0C301BE5-7EC9-A341-56FD-533084DD0F85}"/>
              </a:ext>
            </a:extLst>
          </p:cNvPr>
          <p:cNvSpPr/>
          <p:nvPr/>
        </p:nvSpPr>
        <p:spPr>
          <a:xfrm>
            <a:off x="387926" y="3626973"/>
            <a:ext cx="8990743" cy="1727923"/>
          </a:xfrm>
          <a:prstGeom prst="rect">
            <a:avLst/>
          </a:prstGeom>
          <a:noFill/>
          <a:ln w="38100">
            <a:solidFill>
              <a:srgbClr val="215F9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2">
            <a:extLst>
              <a:ext uri="{FF2B5EF4-FFF2-40B4-BE49-F238E27FC236}">
                <a16:creationId xmlns:a16="http://schemas.microsoft.com/office/drawing/2014/main" id="{CE51A1F7-BCE9-D7E1-FF64-E1C5FB984D49}"/>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09ABD2-4574-433D-8B11-1782A1457D95}" type="slidenum">
              <a:rPr kumimoji="0" lang="en-US" sz="4800" b="1" i="0" u="none" strike="noStrike" kern="1200" cap="none" spc="0" normalizeH="0" baseline="0" noProof="0" smtClean="0">
                <a:ln>
                  <a:noFill/>
                </a:ln>
                <a:solidFill>
                  <a:srgbClr val="4472C4">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751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45B48E4-C0E6-AF2E-4C5C-635A807FD213}"/>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388FF142-8D26-DFBE-FC20-2A4086B6B594}"/>
              </a:ext>
            </a:extLst>
          </p:cNvPr>
          <p:cNvSpPr txBox="1"/>
          <p:nvPr/>
        </p:nvSpPr>
        <p:spPr>
          <a:xfrm>
            <a:off x="533400" y="384691"/>
            <a:ext cx="1138645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RESULTS THROUGH COLLABORATION</a:t>
            </a:r>
            <a:endParaRPr kumimoji="0" lang="en-US" sz="1400" b="1" i="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endParaRPr>
          </a:p>
        </p:txBody>
      </p:sp>
      <p:sp>
        <p:nvSpPr>
          <p:cNvPr id="2" name="Slide Number Placeholder 2">
            <a:extLst>
              <a:ext uri="{FF2B5EF4-FFF2-40B4-BE49-F238E27FC236}">
                <a16:creationId xmlns:a16="http://schemas.microsoft.com/office/drawing/2014/main" id="{2ED943BA-E1BB-3F0C-82E8-4D6D66CF9C6F}"/>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09ABD2-4574-433D-8B11-1782A1457D95}" type="slidenum">
              <a:rPr kumimoji="0" lang="en-US" sz="4800" b="1" i="0" u="none" strike="noStrike" kern="1200" cap="none" spc="0" normalizeH="0" baseline="0" noProof="0" smtClean="0">
                <a:ln>
                  <a:noFill/>
                </a:ln>
                <a:solidFill>
                  <a:srgbClr val="4472C4">
                    <a:lumMod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512CF6E-1E25-2130-F6B5-10A078B2DEAB}"/>
              </a:ext>
            </a:extLst>
          </p:cNvPr>
          <p:cNvSpPr txBox="1"/>
          <p:nvPr/>
        </p:nvSpPr>
        <p:spPr>
          <a:xfrm>
            <a:off x="533400" y="1646575"/>
            <a:ext cx="11157857" cy="418576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Homeless Encampment Cleanups (Code Enforcement, Solid Waste, PD, Community Development)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lumOff val="25000"/>
                  </a:schemeClr>
                </a:solidFill>
                <a:effectLst/>
                <a:uLnTx/>
                <a:uFillTx/>
                <a:latin typeface="Arial" panose="020B0604020202020204" pitchFamily="34" charset="0"/>
                <a:ea typeface="+mn-ea"/>
                <a:cs typeface="Arial" panose="020B0604020202020204" pitchFamily="34" charset="0"/>
              </a:rPr>
              <a:t>Major Board &amp; Secure and/or Abatement Projects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(Code Enforcement, Solid Waste, PD + Fire)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SCF (IT + Strategic Communications with Customer-Facing Depts)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2">
                    <a:lumMod val="75000"/>
                    <a:lumOff val="25000"/>
                  </a:schemeClr>
                </a:solidFill>
                <a:effectLst/>
                <a:uLnTx/>
                <a:uFillTx/>
                <a:latin typeface="Arial"/>
                <a:ea typeface="+mn-ea"/>
                <a:cs typeface="Arial"/>
              </a:rPr>
              <a:t>Potholes</a:t>
            </a:r>
            <a:r>
              <a:rPr kumimoji="0" lang="en-US" sz="2400" b="0" i="0" u="none" strike="noStrike" kern="1200" cap="none" spc="0" normalizeH="0" baseline="0" noProof="0" dirty="0">
                <a:ln>
                  <a:noFill/>
                </a:ln>
                <a:solidFill>
                  <a:prstClr val="black"/>
                </a:solidFill>
                <a:effectLst/>
                <a:uLnTx/>
                <a:uFillTx/>
                <a:latin typeface="Arial"/>
                <a:ea typeface="+mn-ea"/>
                <a:cs typeface="Arial"/>
              </a:rPr>
              <a:t> in Parks Parking Lots (Parks + Engineering)</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Wadley-Barron Algae Clean-Up (Water Utility + Parks)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a:rPr>
              <a:t>Collaboration in Economic Development: </a:t>
            </a:r>
            <a:r>
              <a:rPr kumimoji="0" lang="en-US" sz="2400" b="0" i="0" u="none" strike="noStrike" kern="1200" cap="none" spc="0" normalizeH="0" baseline="0" noProof="0" dirty="0">
                <a:ln>
                  <a:noFill/>
                </a:ln>
                <a:solidFill>
                  <a:schemeClr val="tx2">
                    <a:lumMod val="75000"/>
                    <a:lumOff val="25000"/>
                  </a:schemeClr>
                </a:solidFill>
                <a:effectLst/>
                <a:uLnTx/>
                <a:uFillTx/>
                <a:latin typeface="Arial"/>
                <a:ea typeface="+mn-ea"/>
                <a:cs typeface="Arial"/>
              </a:rPr>
              <a:t>Costco</a:t>
            </a:r>
            <a:r>
              <a:rPr kumimoji="0" lang="en-US" sz="2400" b="0" i="0" u="none" strike="noStrike" kern="1200" cap="none" spc="0" normalizeH="0" baseline="0" noProof="0" dirty="0">
                <a:ln>
                  <a:noFill/>
                </a:ln>
                <a:solidFill>
                  <a:prstClr val="black"/>
                </a:solidFill>
                <a:effectLst/>
                <a:uLnTx/>
                <a:uFillTx/>
                <a:latin typeface="Arial"/>
                <a:ea typeface="+mn-ea"/>
                <a:cs typeface="Arial"/>
              </a:rPr>
              <a:t>, Omni (MDC + Legal + City Manager's Office)</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CD15B0B-3AFE-55D6-C9B3-F918AD7D46A6}"/>
              </a:ext>
            </a:extLst>
          </p:cNvPr>
          <p:cNvSpPr txBox="1"/>
          <p:nvPr/>
        </p:nvSpPr>
        <p:spPr>
          <a:xfrm>
            <a:off x="272141" y="0"/>
            <a:ext cx="110469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a:t>
            </a:r>
          </a:p>
        </p:txBody>
      </p:sp>
    </p:spTree>
    <p:extLst>
      <p:ext uri="{BB962C8B-B14F-4D97-AF65-F5344CB8AC3E}">
        <p14:creationId xmlns:p14="http://schemas.microsoft.com/office/powerpoint/2010/main" val="2586908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815200"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779051F3-1CA3-53DC-075C-E05ADF55B156}"/>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sp>
        <p:nvSpPr>
          <p:cNvPr id="3" name="Title 1">
            <a:extLst>
              <a:ext uri="{FF2B5EF4-FFF2-40B4-BE49-F238E27FC236}">
                <a16:creationId xmlns:a16="http://schemas.microsoft.com/office/drawing/2014/main" id="{575AA234-FB2F-613E-2B7B-4CCFAB309FD8}"/>
              </a:ext>
            </a:extLst>
          </p:cNvPr>
          <p:cNvSpPr txBox="1">
            <a:spLocks/>
          </p:cNvSpPr>
          <p:nvPr/>
        </p:nvSpPr>
        <p:spPr>
          <a:xfrm>
            <a:off x="319495" y="260400"/>
            <a:ext cx="11553009"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POTHOLES AT PARKS</a:t>
            </a:r>
          </a:p>
        </p:txBody>
      </p:sp>
      <p:pic>
        <p:nvPicPr>
          <p:cNvPr id="2" name="Picture 1">
            <a:extLst>
              <a:ext uri="{FF2B5EF4-FFF2-40B4-BE49-F238E27FC236}">
                <a16:creationId xmlns:a16="http://schemas.microsoft.com/office/drawing/2014/main" id="{AD51EE51-C6E4-0C50-A0FA-2061815E7385}"/>
              </a:ext>
            </a:extLst>
          </p:cNvPr>
          <p:cNvPicPr>
            <a:picLocks noChangeAspect="1"/>
          </p:cNvPicPr>
          <p:nvPr/>
        </p:nvPicPr>
        <p:blipFill>
          <a:blip r:embed="rId4"/>
          <a:stretch>
            <a:fillRect/>
          </a:stretch>
        </p:blipFill>
        <p:spPr>
          <a:xfrm>
            <a:off x="576262" y="1755772"/>
            <a:ext cx="10108044" cy="2103302"/>
          </a:xfrm>
          <a:prstGeom prst="rect">
            <a:avLst/>
          </a:prstGeom>
        </p:spPr>
      </p:pic>
      <p:pic>
        <p:nvPicPr>
          <p:cNvPr id="5" name="Picture 4">
            <a:extLst>
              <a:ext uri="{FF2B5EF4-FFF2-40B4-BE49-F238E27FC236}">
                <a16:creationId xmlns:a16="http://schemas.microsoft.com/office/drawing/2014/main" id="{97DFFDFC-EAC9-3D41-55A7-0CCA9B79B6AF}"/>
              </a:ext>
            </a:extLst>
          </p:cNvPr>
          <p:cNvPicPr>
            <a:picLocks noChangeAspect="1"/>
          </p:cNvPicPr>
          <p:nvPr/>
        </p:nvPicPr>
        <p:blipFill>
          <a:blip r:embed="rId5"/>
          <a:stretch>
            <a:fillRect/>
          </a:stretch>
        </p:blipFill>
        <p:spPr>
          <a:xfrm>
            <a:off x="7653390" y="3851839"/>
            <a:ext cx="2992839" cy="1683472"/>
          </a:xfrm>
          <a:prstGeom prst="rect">
            <a:avLst/>
          </a:prstGeom>
        </p:spPr>
      </p:pic>
      <p:pic>
        <p:nvPicPr>
          <p:cNvPr id="6" name="Picture 5">
            <a:extLst>
              <a:ext uri="{FF2B5EF4-FFF2-40B4-BE49-F238E27FC236}">
                <a16:creationId xmlns:a16="http://schemas.microsoft.com/office/drawing/2014/main" id="{310B65FE-A5D1-3AD6-D28A-D7AAE577A5E1}"/>
              </a:ext>
            </a:extLst>
          </p:cNvPr>
          <p:cNvPicPr>
            <a:picLocks noChangeAspect="1"/>
          </p:cNvPicPr>
          <p:nvPr/>
        </p:nvPicPr>
        <p:blipFill>
          <a:blip r:embed="rId6"/>
          <a:stretch>
            <a:fillRect/>
          </a:stretch>
        </p:blipFill>
        <p:spPr>
          <a:xfrm>
            <a:off x="699715" y="3859074"/>
            <a:ext cx="3005703" cy="1690708"/>
          </a:xfrm>
          <a:prstGeom prst="rect">
            <a:avLst/>
          </a:prstGeom>
        </p:spPr>
      </p:pic>
      <p:pic>
        <p:nvPicPr>
          <p:cNvPr id="8" name="Picture 7">
            <a:extLst>
              <a:ext uri="{FF2B5EF4-FFF2-40B4-BE49-F238E27FC236}">
                <a16:creationId xmlns:a16="http://schemas.microsoft.com/office/drawing/2014/main" id="{440B92D4-0AEA-B1E1-0C19-7B692AF7E0A9}"/>
              </a:ext>
            </a:extLst>
          </p:cNvPr>
          <p:cNvPicPr>
            <a:picLocks noChangeAspect="1"/>
          </p:cNvPicPr>
          <p:nvPr/>
        </p:nvPicPr>
        <p:blipFill>
          <a:blip r:embed="rId7"/>
          <a:stretch>
            <a:fillRect/>
          </a:stretch>
        </p:blipFill>
        <p:spPr>
          <a:xfrm>
            <a:off x="4121001" y="3855457"/>
            <a:ext cx="3018565" cy="1697943"/>
          </a:xfrm>
          <a:prstGeom prst="rect">
            <a:avLst/>
          </a:prstGeom>
        </p:spPr>
      </p:pic>
    </p:spTree>
    <p:extLst>
      <p:ext uri="{BB962C8B-B14F-4D97-AF65-F5344CB8AC3E}">
        <p14:creationId xmlns:p14="http://schemas.microsoft.com/office/powerpoint/2010/main" val="39730304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3478DF6-69B7-A3C5-74BD-4E86961E8A7D}"/>
            </a:ext>
          </a:extLst>
        </p:cNvPr>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1D0B4C14-904A-F21D-BFB1-3BC752C85809}"/>
              </a:ext>
            </a:extLst>
          </p:cNvPr>
          <p:cNvSpPr txBox="1">
            <a:spLocks/>
          </p:cNvSpPr>
          <p:nvPr/>
        </p:nvSpPr>
        <p:spPr>
          <a:xfrm>
            <a:off x="344129" y="6003924"/>
            <a:ext cx="84340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000" b="0" i="0" u="none" strike="noStrike" kern="1200" cap="none" spc="0" normalizeH="0" baseline="0" noProof="0" smtClean="0">
                <a:ln>
                  <a:noFill/>
                </a:ln>
                <a:solidFill>
                  <a:srgbClr val="2F5597"/>
                </a:solidFill>
                <a:effectLst/>
                <a:uLnTx/>
                <a:uFillTx/>
                <a:latin typeface="Proxima Nova Extrabold" panose="0200050603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4000" b="0" i="0" u="none" strike="noStrike" kern="1200" cap="none" spc="0" normalizeH="0" baseline="0" noProof="0">
              <a:ln>
                <a:noFill/>
              </a:ln>
              <a:solidFill>
                <a:srgbClr val="2F5597"/>
              </a:solidFill>
              <a:effectLst/>
              <a:uLnTx/>
              <a:uFillTx/>
              <a:latin typeface="Proxima Nova Extrabold" panose="02000506030000020004" pitchFamily="50" charset="0"/>
              <a:ea typeface="+mn-ea"/>
              <a:cs typeface="+mn-cs"/>
            </a:endParaRPr>
          </a:p>
        </p:txBody>
      </p:sp>
      <p:cxnSp>
        <p:nvCxnSpPr>
          <p:cNvPr id="7" name="Straight Connector 6">
            <a:extLst>
              <a:ext uri="{FF2B5EF4-FFF2-40B4-BE49-F238E27FC236}">
                <a16:creationId xmlns:a16="http://schemas.microsoft.com/office/drawing/2014/main" id="{C845F14E-1D7D-BB83-2760-3AF7A072834D}"/>
              </a:ext>
            </a:extLst>
          </p:cNvPr>
          <p:cNvCxnSpPr>
            <a:cxnSpLocks/>
          </p:cNvCxnSpPr>
          <p:nvPr/>
        </p:nvCxnSpPr>
        <p:spPr>
          <a:xfrm>
            <a:off x="344129" y="5840362"/>
            <a:ext cx="8858864" cy="0"/>
          </a:xfrm>
          <a:prstGeom prst="line">
            <a:avLst/>
          </a:prstGeom>
          <a:ln w="31750">
            <a:solidFill>
              <a:srgbClr val="00599D">
                <a:alpha val="34000"/>
              </a:srgbClr>
            </a:solidFill>
          </a:ln>
        </p:spPr>
        <p:style>
          <a:lnRef idx="1">
            <a:schemeClr val="accent1"/>
          </a:lnRef>
          <a:fillRef idx="0">
            <a:schemeClr val="accent1"/>
          </a:fillRef>
          <a:effectRef idx="0">
            <a:schemeClr val="accent1"/>
          </a:effectRef>
          <a:fontRef idx="minor">
            <a:schemeClr val="tx1"/>
          </a:fontRef>
        </p:style>
      </p:cxnSp>
      <p:pic>
        <p:nvPicPr>
          <p:cNvPr id="11" name="Picture 10" descr="A black and blue city skyline&#10;&#10;Description automatically generated">
            <a:extLst>
              <a:ext uri="{FF2B5EF4-FFF2-40B4-BE49-F238E27FC236}">
                <a16:creationId xmlns:a16="http://schemas.microsoft.com/office/drawing/2014/main" id="{65E51A5C-88A1-A08E-DA2D-D8F3FCAA3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709" y="5665109"/>
            <a:ext cx="2331646" cy="1095873"/>
          </a:xfrm>
          <a:prstGeom prst="rect">
            <a:avLst/>
          </a:prstGeom>
        </p:spPr>
      </p:pic>
      <p:graphicFrame>
        <p:nvGraphicFramePr>
          <p:cNvPr id="21" name="TextBox 1">
            <a:extLst>
              <a:ext uri="{FF2B5EF4-FFF2-40B4-BE49-F238E27FC236}">
                <a16:creationId xmlns:a16="http://schemas.microsoft.com/office/drawing/2014/main" id="{18D3C949-0FE8-46FE-4837-C8B445B9166A}"/>
              </a:ext>
            </a:extLst>
          </p:cNvPr>
          <p:cNvGraphicFramePr/>
          <p:nvPr>
            <p:extLst>
              <p:ext uri="{D42A27DB-BD31-4B8C-83A1-F6EECF244321}">
                <p14:modId xmlns:p14="http://schemas.microsoft.com/office/powerpoint/2010/main" val="455937061"/>
              </p:ext>
            </p:extLst>
          </p:nvPr>
        </p:nvGraphicFramePr>
        <p:xfrm>
          <a:off x="344129" y="1437024"/>
          <a:ext cx="11503742" cy="1002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itle 1">
            <a:extLst>
              <a:ext uri="{FF2B5EF4-FFF2-40B4-BE49-F238E27FC236}">
                <a16:creationId xmlns:a16="http://schemas.microsoft.com/office/drawing/2014/main" id="{0158951A-D183-C6CC-1C6A-1BA06C4E55A5}"/>
              </a:ext>
            </a:extLst>
          </p:cNvPr>
          <p:cNvSpPr txBox="1">
            <a:spLocks/>
          </p:cNvSpPr>
          <p:nvPr/>
        </p:nvSpPr>
        <p:spPr>
          <a:xfrm>
            <a:off x="210536" y="152401"/>
            <a:ext cx="11503742"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4400" b="1" i="1"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rPr>
              <a:t>MIDLAND’S MOST TRAVELED ROADS</a:t>
            </a:r>
          </a:p>
          <a:p>
            <a:pPr marL="0" indent="0" algn="ctr">
              <a:buNone/>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 </a:t>
            </a:r>
          </a:p>
          <a:p>
            <a:pPr marL="0" indent="0" algn="ctr">
              <a:buNone/>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p:txBody>
      </p:sp>
      <p:graphicFrame>
        <p:nvGraphicFramePr>
          <p:cNvPr id="10" name="Table 9">
            <a:extLst>
              <a:ext uri="{FF2B5EF4-FFF2-40B4-BE49-F238E27FC236}">
                <a16:creationId xmlns:a16="http://schemas.microsoft.com/office/drawing/2014/main" id="{E6CA3516-AE35-C31C-F99D-A72F46928581}"/>
              </a:ext>
            </a:extLst>
          </p:cNvPr>
          <p:cNvGraphicFramePr>
            <a:graphicFrameLocks noGrp="1"/>
          </p:cNvGraphicFramePr>
          <p:nvPr/>
        </p:nvGraphicFramePr>
        <p:xfrm>
          <a:off x="2032000" y="2526729"/>
          <a:ext cx="8128000" cy="3037840"/>
        </p:xfrm>
        <a:graphic>
          <a:graphicData uri="http://schemas.openxmlformats.org/drawingml/2006/table">
            <a:tbl>
              <a:tblPr firstRow="1" bandRow="1">
                <a:tableStyleId>{5C22544A-7EE6-4342-B048-85BDC9FD1C3A}</a:tableStyleId>
              </a:tblPr>
              <a:tblGrid>
                <a:gridCol w="3213768">
                  <a:extLst>
                    <a:ext uri="{9D8B030D-6E8A-4147-A177-3AD203B41FA5}">
                      <a16:colId xmlns:a16="http://schemas.microsoft.com/office/drawing/2014/main" val="3504677498"/>
                    </a:ext>
                  </a:extLst>
                </a:gridCol>
                <a:gridCol w="850232">
                  <a:extLst>
                    <a:ext uri="{9D8B030D-6E8A-4147-A177-3AD203B41FA5}">
                      <a16:colId xmlns:a16="http://schemas.microsoft.com/office/drawing/2014/main" val="3513541202"/>
                    </a:ext>
                  </a:extLst>
                </a:gridCol>
                <a:gridCol w="2032000">
                  <a:extLst>
                    <a:ext uri="{9D8B030D-6E8A-4147-A177-3AD203B41FA5}">
                      <a16:colId xmlns:a16="http://schemas.microsoft.com/office/drawing/2014/main" val="1423114225"/>
                    </a:ext>
                  </a:extLst>
                </a:gridCol>
                <a:gridCol w="2032000">
                  <a:extLst>
                    <a:ext uri="{9D8B030D-6E8A-4147-A177-3AD203B41FA5}">
                      <a16:colId xmlns:a16="http://schemas.microsoft.com/office/drawing/2014/main" val="2774180040"/>
                    </a:ext>
                  </a:extLst>
                </a:gridCol>
              </a:tblGrid>
              <a:tr h="370840">
                <a:tc gridSpan="4">
                  <a:txBody>
                    <a:bodyPr/>
                    <a:lstStyle/>
                    <a:p>
                      <a:pPr algn="ctr"/>
                      <a:r>
                        <a:rPr lang="en-US">
                          <a:latin typeface="Arial" panose="020B0604020202020204" pitchFamily="34" charset="0"/>
                          <a:cs typeface="Arial" panose="020B0604020202020204" pitchFamily="34" charset="0"/>
                        </a:rPr>
                        <a:t>Work Order Distribution</a:t>
                      </a:r>
                    </a:p>
                  </a:txBody>
                  <a:tcPr/>
                </a:tc>
                <a:tc hMerge="1">
                  <a:txBody>
                    <a:bodyPr/>
                    <a:lstStyle/>
                    <a:p>
                      <a:endParaRPr lang="en-US" b="1"/>
                    </a:p>
                  </a:txBody>
                  <a:tcPr/>
                </a:tc>
                <a:tc hMerge="1">
                  <a:txBody>
                    <a:bodyPr/>
                    <a:lstStyle/>
                    <a:p>
                      <a:endParaRPr lang="en-US"/>
                    </a:p>
                  </a:txBody>
                  <a:tcPr/>
                </a:tc>
                <a:tc hMerge="1">
                  <a:txBody>
                    <a:bodyPr/>
                    <a:lstStyle/>
                    <a:p>
                      <a:endParaRPr lang="en-US" b="1"/>
                    </a:p>
                  </a:txBody>
                  <a:tcPr/>
                </a:tc>
                <a:extLst>
                  <a:ext uri="{0D108BD9-81ED-4DB2-BD59-A6C34878D82A}">
                    <a16:rowId xmlns:a16="http://schemas.microsoft.com/office/drawing/2014/main" val="3758849009"/>
                  </a:ext>
                </a:extLst>
              </a:tr>
              <a:tr h="370840">
                <a:tc>
                  <a:txBody>
                    <a:bodyPr/>
                    <a:lstStyle/>
                    <a:p>
                      <a:r>
                        <a:rPr lang="en-US">
                          <a:latin typeface="Arial" panose="020B0604020202020204" pitchFamily="34" charset="0"/>
                          <a:cs typeface="Arial" panose="020B0604020202020204" pitchFamily="34" charset="0"/>
                        </a:rPr>
                        <a:t>Litter Abatement</a:t>
                      </a:r>
                    </a:p>
                  </a:txBody>
                  <a:tcPr/>
                </a:tc>
                <a:tc>
                  <a:txBody>
                    <a:bodyPr/>
                    <a:lstStyle/>
                    <a:p>
                      <a:r>
                        <a:rPr lang="en-US" b="1">
                          <a:latin typeface="Arial" panose="020B0604020202020204" pitchFamily="34" charset="0"/>
                          <a:cs typeface="Arial" panose="020B0604020202020204" pitchFamily="34" charset="0"/>
                        </a:rPr>
                        <a:t>60</a:t>
                      </a:r>
                    </a:p>
                  </a:txBody>
                  <a:tcPr/>
                </a:tc>
                <a:tc>
                  <a:txBody>
                    <a:bodyPr/>
                    <a:lstStyle/>
                    <a:p>
                      <a:r>
                        <a:rPr lang="en-US">
                          <a:latin typeface="Arial" panose="020B0604020202020204" pitchFamily="34" charset="0"/>
                          <a:cs typeface="Arial" panose="020B0604020202020204" pitchFamily="34" charset="0"/>
                        </a:rPr>
                        <a:t>Enhancements for Pedestrians</a:t>
                      </a:r>
                    </a:p>
                  </a:txBody>
                  <a:tcPr/>
                </a:tc>
                <a:tc>
                  <a:txBody>
                    <a:bodyPr/>
                    <a:lstStyle/>
                    <a:p>
                      <a:r>
                        <a:rPr lang="en-US" b="1">
                          <a:latin typeface="Arial" panose="020B0604020202020204" pitchFamily="34" charset="0"/>
                          <a:cs typeface="Arial" panose="020B0604020202020204" pitchFamily="34" charset="0"/>
                        </a:rPr>
                        <a:t>17</a:t>
                      </a:r>
                    </a:p>
                  </a:txBody>
                  <a:tcPr/>
                </a:tc>
                <a:extLst>
                  <a:ext uri="{0D108BD9-81ED-4DB2-BD59-A6C34878D82A}">
                    <a16:rowId xmlns:a16="http://schemas.microsoft.com/office/drawing/2014/main" val="3626104735"/>
                  </a:ext>
                </a:extLst>
              </a:tr>
              <a:tr h="370840">
                <a:tc>
                  <a:txBody>
                    <a:bodyPr/>
                    <a:lstStyle/>
                    <a:p>
                      <a:r>
                        <a:rPr lang="en-US" dirty="0">
                          <a:latin typeface="Arial" panose="020B0604020202020204" pitchFamily="34" charset="0"/>
                          <a:cs typeface="Arial" panose="020B0604020202020204" pitchFamily="34" charset="0"/>
                        </a:rPr>
                        <a:t>Pothole Repair</a:t>
                      </a:r>
                    </a:p>
                  </a:txBody>
                  <a:tcPr/>
                </a:tc>
                <a:tc>
                  <a:txBody>
                    <a:bodyPr/>
                    <a:lstStyle/>
                    <a:p>
                      <a:r>
                        <a:rPr lang="en-US" b="1">
                          <a:latin typeface="Arial" panose="020B0604020202020204" pitchFamily="34" charset="0"/>
                          <a:cs typeface="Arial" panose="020B0604020202020204" pitchFamily="34" charset="0"/>
                        </a:rPr>
                        <a:t>58</a:t>
                      </a:r>
                    </a:p>
                  </a:txBody>
                  <a:tcPr/>
                </a:tc>
                <a:tc>
                  <a:txBody>
                    <a:bodyPr/>
                    <a:lstStyle/>
                    <a:p>
                      <a:r>
                        <a:rPr lang="en-US">
                          <a:latin typeface="Arial" panose="020B0604020202020204" pitchFamily="34" charset="0"/>
                          <a:cs typeface="Arial" panose="020B0604020202020204" pitchFamily="34" charset="0"/>
                        </a:rPr>
                        <a:t>Improved Lighting</a:t>
                      </a:r>
                    </a:p>
                  </a:txBody>
                  <a:tcPr/>
                </a:tc>
                <a:tc>
                  <a:txBody>
                    <a:bodyPr/>
                    <a:lstStyle/>
                    <a:p>
                      <a:r>
                        <a:rPr lang="en-US" b="1">
                          <a:latin typeface="Arial" panose="020B0604020202020204" pitchFamily="34" charset="0"/>
                          <a:cs typeface="Arial" panose="020B0604020202020204" pitchFamily="34" charset="0"/>
                        </a:rPr>
                        <a:t>67</a:t>
                      </a:r>
                    </a:p>
                  </a:txBody>
                  <a:tcPr/>
                </a:tc>
                <a:extLst>
                  <a:ext uri="{0D108BD9-81ED-4DB2-BD59-A6C34878D82A}">
                    <a16:rowId xmlns:a16="http://schemas.microsoft.com/office/drawing/2014/main" val="2958364122"/>
                  </a:ext>
                </a:extLst>
              </a:tr>
              <a:tr h="370840">
                <a:tc>
                  <a:txBody>
                    <a:bodyPr/>
                    <a:lstStyle/>
                    <a:p>
                      <a:r>
                        <a:rPr lang="en-US">
                          <a:latin typeface="Arial" panose="020B0604020202020204" pitchFamily="34" charset="0"/>
                          <a:cs typeface="Arial" panose="020B0604020202020204" pitchFamily="34" charset="0"/>
                        </a:rPr>
                        <a:t>Landscape Enhancements</a:t>
                      </a:r>
                    </a:p>
                  </a:txBody>
                  <a:tcPr/>
                </a:tc>
                <a:tc>
                  <a:txBody>
                    <a:bodyPr/>
                    <a:lstStyle/>
                    <a:p>
                      <a:r>
                        <a:rPr lang="en-US" b="1">
                          <a:latin typeface="Arial" panose="020B0604020202020204" pitchFamily="34" charset="0"/>
                          <a:cs typeface="Arial" panose="020B0604020202020204" pitchFamily="34" charset="0"/>
                        </a:rPr>
                        <a:t>24</a:t>
                      </a:r>
                    </a:p>
                  </a:txBody>
                  <a:tcPr/>
                </a:tc>
                <a:tc>
                  <a:txBody>
                    <a:bodyPr/>
                    <a:lstStyle/>
                    <a:p>
                      <a:r>
                        <a:rPr lang="en-US">
                          <a:latin typeface="Arial" panose="020B0604020202020204" pitchFamily="34" charset="0"/>
                          <a:cs typeface="Arial" panose="020B0604020202020204" pitchFamily="34" charset="0"/>
                        </a:rPr>
                        <a:t>ADA Compliance</a:t>
                      </a:r>
                    </a:p>
                  </a:txBody>
                  <a:tcPr/>
                </a:tc>
                <a:tc>
                  <a:txBody>
                    <a:bodyPr/>
                    <a:lstStyle/>
                    <a:p>
                      <a:r>
                        <a:rPr lang="en-US" b="1">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2590073979"/>
                  </a:ext>
                </a:extLst>
              </a:tr>
              <a:tr h="370840">
                <a:tc>
                  <a:txBody>
                    <a:bodyPr/>
                    <a:lstStyle/>
                    <a:p>
                      <a:r>
                        <a:rPr lang="en-US" dirty="0">
                          <a:latin typeface="Arial" panose="020B0604020202020204" pitchFamily="34" charset="0"/>
                          <a:cs typeface="Arial" panose="020B0604020202020204" pitchFamily="34" charset="0"/>
                        </a:rPr>
                        <a:t>Road &amp; Signage Improvements</a:t>
                      </a:r>
                    </a:p>
                  </a:txBody>
                  <a:tcPr/>
                </a:tc>
                <a:tc>
                  <a:txBody>
                    <a:bodyPr/>
                    <a:lstStyle/>
                    <a:p>
                      <a:r>
                        <a:rPr lang="en-US" b="1">
                          <a:latin typeface="Arial" panose="020B0604020202020204" pitchFamily="34" charset="0"/>
                          <a:cs typeface="Arial" panose="020B0604020202020204" pitchFamily="34" charset="0"/>
                        </a:rPr>
                        <a:t>16</a:t>
                      </a:r>
                    </a:p>
                  </a:txBody>
                  <a:tcPr/>
                </a:tc>
                <a:tc>
                  <a:txBody>
                    <a:bodyPr/>
                    <a:lstStyle/>
                    <a:p>
                      <a:r>
                        <a:rPr lang="en-US">
                          <a:latin typeface="Arial" panose="020B0604020202020204" pitchFamily="34" charset="0"/>
                          <a:cs typeface="Arial" panose="020B0604020202020204" pitchFamily="34" charset="0"/>
                        </a:rPr>
                        <a:t>Rectifying Buckled Curb &amp; Sidewalks</a:t>
                      </a:r>
                    </a:p>
                  </a:txBody>
                  <a:tcPr/>
                </a:tc>
                <a:tc>
                  <a:txBody>
                    <a:bodyPr/>
                    <a:lstStyle/>
                    <a:p>
                      <a:r>
                        <a:rPr lang="en-US" b="1">
                          <a:latin typeface="Arial" panose="020B0604020202020204" pitchFamily="34" charset="0"/>
                          <a:cs typeface="Arial" panose="020B0604020202020204" pitchFamily="34" charset="0"/>
                        </a:rPr>
                        <a:t>56</a:t>
                      </a:r>
                    </a:p>
                  </a:txBody>
                  <a:tcPr/>
                </a:tc>
                <a:extLst>
                  <a:ext uri="{0D108BD9-81ED-4DB2-BD59-A6C34878D82A}">
                    <a16:rowId xmlns:a16="http://schemas.microsoft.com/office/drawing/2014/main" val="2844138724"/>
                  </a:ext>
                </a:extLst>
              </a:tr>
              <a:tr h="370840">
                <a:tc>
                  <a:txBody>
                    <a:bodyPr/>
                    <a:lstStyle/>
                    <a:p>
                      <a:r>
                        <a:rPr lang="en-US">
                          <a:latin typeface="Arial" panose="020B0604020202020204" pitchFamily="34" charset="0"/>
                          <a:cs typeface="Arial" panose="020B0604020202020204" pitchFamily="34" charset="0"/>
                        </a:rPr>
                        <a:t>Vegetation Control</a:t>
                      </a:r>
                    </a:p>
                  </a:txBody>
                  <a:tcPr/>
                </a:tc>
                <a:tc>
                  <a:txBody>
                    <a:bodyPr/>
                    <a:lstStyle/>
                    <a:p>
                      <a:r>
                        <a:rPr lang="en-US" b="1">
                          <a:latin typeface="Arial" panose="020B0604020202020204" pitchFamily="34" charset="0"/>
                          <a:cs typeface="Arial" panose="020B0604020202020204" pitchFamily="34" charset="0"/>
                        </a:rPr>
                        <a:t>102</a:t>
                      </a:r>
                    </a:p>
                  </a:txBody>
                  <a:tcPr/>
                </a:tc>
                <a:tc>
                  <a:txBody>
                    <a:bodyPr/>
                    <a:lstStyle/>
                    <a:p>
                      <a:r>
                        <a:rPr lang="en-US">
                          <a:latin typeface="Arial" panose="020B0604020202020204" pitchFamily="34" charset="0"/>
                          <a:cs typeface="Arial" panose="020B0604020202020204" pitchFamily="34" charset="0"/>
                        </a:rPr>
                        <a:t>Street Sweeping </a:t>
                      </a:r>
                    </a:p>
                  </a:txBody>
                  <a:tcPr/>
                </a:tc>
                <a:tc>
                  <a:txBody>
                    <a:bodyPr/>
                    <a:lstStyle/>
                    <a:p>
                      <a:r>
                        <a:rPr lang="en-US" b="1" dirty="0">
                          <a:latin typeface="Arial" panose="020B0604020202020204" pitchFamily="34" charset="0"/>
                          <a:cs typeface="Arial" panose="020B0604020202020204" pitchFamily="34" charset="0"/>
                        </a:rPr>
                        <a:t>84</a:t>
                      </a:r>
                    </a:p>
                  </a:txBody>
                  <a:tcPr/>
                </a:tc>
                <a:extLst>
                  <a:ext uri="{0D108BD9-81ED-4DB2-BD59-A6C34878D82A}">
                    <a16:rowId xmlns:a16="http://schemas.microsoft.com/office/drawing/2014/main" val="933622196"/>
                  </a:ext>
                </a:extLst>
              </a:tr>
            </a:tbl>
          </a:graphicData>
        </a:graphic>
      </p:graphicFrame>
    </p:spTree>
    <p:extLst>
      <p:ext uri="{BB962C8B-B14F-4D97-AF65-F5344CB8AC3E}">
        <p14:creationId xmlns:p14="http://schemas.microsoft.com/office/powerpoint/2010/main" val="2124484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descr="A black and blue city skyline&#10;&#10;Description automatically generated">
            <a:extLst>
              <a:ext uri="{FF2B5EF4-FFF2-40B4-BE49-F238E27FC236}">
                <a16:creationId xmlns:a16="http://schemas.microsoft.com/office/drawing/2014/main" id="{C3268515-83E3-947F-9B4F-55B4AC3D8E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306" y="494612"/>
            <a:ext cx="2331646" cy="1095873"/>
          </a:xfrm>
          <a:prstGeom prst="rect">
            <a:avLst/>
          </a:prstGeom>
        </p:spPr>
      </p:pic>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494612"/>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rgbClr val="4472C4">
                    <a:lumMod val="75000"/>
                  </a:srgbClr>
                </a:solidFill>
                <a:latin typeface="Century Gothic" panose="020B0502020202020204" pitchFamily="34" charset="0"/>
                <a:cs typeface="Arial"/>
              </a:rPr>
              <a:t>PUBLIC SAFETY</a:t>
            </a: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cs typeface="Arial"/>
            </a:endParaRPr>
          </a:p>
        </p:txBody>
      </p:sp>
      <p:sp>
        <p:nvSpPr>
          <p:cNvPr id="2" name="Rectangle 1">
            <a:extLst>
              <a:ext uri="{FF2B5EF4-FFF2-40B4-BE49-F238E27FC236}">
                <a16:creationId xmlns:a16="http://schemas.microsoft.com/office/drawing/2014/main" id="{8A7F7BF3-FAB1-4F88-BAEF-53CB29C2E7AB}"/>
              </a:ext>
            </a:extLst>
          </p:cNvPr>
          <p:cNvSpPr/>
          <p:nvPr/>
        </p:nvSpPr>
        <p:spPr>
          <a:xfrm>
            <a:off x="746620" y="1415410"/>
            <a:ext cx="10477849" cy="3970318"/>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Police Staffing &amp; Compensation</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Restructure Pay Sc</a:t>
            </a:r>
            <a:r>
              <a:rPr lang="en-US" sz="2800" dirty="0">
                <a:solidFill>
                  <a:prstClr val="black"/>
                </a:solidFill>
                <a:latin typeface="Arial" panose="020B0604020202020204" pitchFamily="34" charset="0"/>
                <a:cs typeface="Arial" panose="020B0604020202020204" pitchFamily="34" charset="0"/>
              </a:rPr>
              <a:t>ale in 2024</a:t>
            </a:r>
          </a:p>
          <a:p>
            <a:pPr marL="800100" lvl="1" indent="-342900">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Total </a:t>
            </a:r>
            <a:r>
              <a:rPr lang="en-US" sz="2800" dirty="0">
                <a:solidFill>
                  <a:prstClr val="black"/>
                </a:solidFill>
                <a:latin typeface="Arial" panose="020B0604020202020204" pitchFamily="34" charset="0"/>
                <a:cs typeface="Arial" panose="020B0604020202020204" pitchFamily="34" charset="0"/>
              </a:rPr>
              <a:t>S</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teps</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Reduced from 9 to 7</a:t>
            </a:r>
          </a:p>
          <a:p>
            <a:pPr marL="1257300" lvl="2" indent="-342900">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Reach Salary Cap at Year 10 instead of 18</a:t>
            </a:r>
          </a:p>
          <a:p>
            <a:pPr marL="800100" lvl="1" indent="-342900">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Improved Process:12 Corridors and Vision Zero</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accent1">
                    <a:lumMod val="75000"/>
                  </a:schemeClr>
                </a:solidFill>
                <a:effectLst/>
                <a:uLnTx/>
                <a:uFillTx/>
                <a:latin typeface="Arial" panose="020B0604020202020204" pitchFamily="34" charset="0"/>
                <a:cs typeface="Arial" panose="020B0604020202020204" pitchFamily="34" charset="0"/>
              </a:rPr>
              <a:t>Fire Fighter Retirement Fund </a:t>
            </a:r>
            <a:endParaRPr lang="en-US" sz="2800" dirty="0">
              <a:solidFill>
                <a:prstClr val="black"/>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Fire Retirement Solution - Cash</a:t>
            </a:r>
          </a:p>
          <a:p>
            <a:pPr marL="800100" lvl="1" indent="-342900">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Ensuring Future Fire Benefits with ADC</a:t>
            </a:r>
            <a:endParaRPr kumimoji="0" lang="en-US" sz="2800"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
        <p:nvSpPr>
          <p:cNvPr id="3" name="Slide Number Placeholder 4">
            <a:extLst>
              <a:ext uri="{FF2B5EF4-FFF2-40B4-BE49-F238E27FC236}">
                <a16:creationId xmlns:a16="http://schemas.microsoft.com/office/drawing/2014/main" id="{828EB8C9-C958-C3DE-7A95-12E8E33DA320}"/>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424361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4">
            <a:extLst>
              <a:ext uri="{FF2B5EF4-FFF2-40B4-BE49-F238E27FC236}">
                <a16:creationId xmlns:a16="http://schemas.microsoft.com/office/drawing/2014/main" id="{6800F948-1014-F602-52FB-E2C2E51D66C1}"/>
              </a:ext>
            </a:extLst>
          </p:cNvPr>
          <p:cNvSpPr txBox="1">
            <a:spLocks/>
          </p:cNvSpPr>
          <p:nvPr/>
        </p:nvSpPr>
        <p:spPr>
          <a:xfrm>
            <a:off x="344129" y="6003924"/>
            <a:ext cx="957897"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2F5597"/>
              </a:solidFill>
              <a:effectLst/>
              <a:uLnTx/>
              <a:uFillTx/>
              <a:latin typeface="Proxima Nova Extrabold" panose="02000506030000020004" pitchFamily="50" charset="0"/>
              <a:ea typeface="+mn-ea"/>
              <a:cs typeface="+mn-cs"/>
            </a:endParaRPr>
          </a:p>
        </p:txBody>
      </p:sp>
      <p:sp>
        <p:nvSpPr>
          <p:cNvPr id="5" name="Title 1">
            <a:extLst>
              <a:ext uri="{FF2B5EF4-FFF2-40B4-BE49-F238E27FC236}">
                <a16:creationId xmlns:a16="http://schemas.microsoft.com/office/drawing/2014/main" id="{000C1CCA-83C6-1ADF-2608-B0061C885E9F}"/>
              </a:ext>
            </a:extLst>
          </p:cNvPr>
          <p:cNvSpPr txBox="1">
            <a:spLocks/>
          </p:cNvSpPr>
          <p:nvPr/>
        </p:nvSpPr>
        <p:spPr>
          <a:xfrm>
            <a:off x="483296" y="475457"/>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SAFE &amp; SECURE CITY: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NON-SWORN PERSONNEL</a:t>
            </a:r>
          </a:p>
        </p:txBody>
      </p:sp>
      <p:sp>
        <p:nvSpPr>
          <p:cNvPr id="3" name="Slide Number Placeholder 2">
            <a:extLst>
              <a:ext uri="{FF2B5EF4-FFF2-40B4-BE49-F238E27FC236}">
                <a16:creationId xmlns:a16="http://schemas.microsoft.com/office/drawing/2014/main" id="{EA0DDE04-D324-3EC0-43CD-D0BEBC7F18D2}"/>
              </a:ext>
            </a:extLst>
          </p:cNvPr>
          <p:cNvSpPr txBox="1">
            <a:spLocks/>
          </p:cNvSpPr>
          <p:nvPr/>
        </p:nvSpPr>
        <p:spPr>
          <a:xfrm>
            <a:off x="533400" y="610818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4800" kern="1200">
                <a:solidFill>
                  <a:schemeClr val="tx2">
                    <a:lumMod val="75000"/>
                    <a:lumOff val="25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909ABD2-4574-433D-8B11-1782A1457D95}" type="slidenum">
              <a:rPr kumimoji="0" lang="en-US" sz="4800" b="1" i="0" u="none" strike="noStrike" kern="1200" cap="none" spc="0" normalizeH="0" baseline="0" noProof="0" smtClean="0">
                <a:ln>
                  <a:noFill/>
                </a:ln>
                <a:solidFill>
                  <a:srgbClr val="0E2841">
                    <a:lumMod val="75000"/>
                    <a:lumOff val="25000"/>
                  </a:srgbClr>
                </a:solidFill>
                <a:effectLst/>
                <a:uLnTx/>
                <a:uFillTx/>
                <a:latin typeface="Century Goth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4800" b="1" i="0" u="none" strike="noStrike" kern="1200" cap="none" spc="0" normalizeH="0" baseline="0" noProof="0" dirty="0">
              <a:ln>
                <a:noFill/>
              </a:ln>
              <a:solidFill>
                <a:srgbClr val="0E2841">
                  <a:lumMod val="75000"/>
                  <a:lumOff val="25000"/>
                </a:srgbClr>
              </a:solidFill>
              <a:effectLst/>
              <a:uLnTx/>
              <a:uFillTx/>
              <a:latin typeface="Century Gothic"/>
              <a:ea typeface="+mn-ea"/>
              <a:cs typeface="+mn-cs"/>
            </a:endParaRPr>
          </a:p>
        </p:txBody>
      </p:sp>
      <p:graphicFrame>
        <p:nvGraphicFramePr>
          <p:cNvPr id="7" name="Table 6">
            <a:extLst>
              <a:ext uri="{FF2B5EF4-FFF2-40B4-BE49-F238E27FC236}">
                <a16:creationId xmlns:a16="http://schemas.microsoft.com/office/drawing/2014/main" id="{94367F3D-0C6D-F7DB-DB29-575EB2E7B0B9}"/>
              </a:ext>
            </a:extLst>
          </p:cNvPr>
          <p:cNvGraphicFramePr>
            <a:graphicFrameLocks noGrp="1"/>
          </p:cNvGraphicFramePr>
          <p:nvPr/>
        </p:nvGraphicFramePr>
        <p:xfrm>
          <a:off x="483296" y="1742905"/>
          <a:ext cx="10118124" cy="4261019"/>
        </p:xfrm>
        <a:graphic>
          <a:graphicData uri="http://schemas.openxmlformats.org/drawingml/2006/table">
            <a:tbl>
              <a:tblPr>
                <a:tableStyleId>{B301B821-A1FF-4177-AEE7-76D212191A09}</a:tableStyleId>
              </a:tblPr>
              <a:tblGrid>
                <a:gridCol w="2444577">
                  <a:extLst>
                    <a:ext uri="{9D8B030D-6E8A-4147-A177-3AD203B41FA5}">
                      <a16:colId xmlns:a16="http://schemas.microsoft.com/office/drawing/2014/main" val="1038393407"/>
                    </a:ext>
                  </a:extLst>
                </a:gridCol>
                <a:gridCol w="2333059">
                  <a:extLst>
                    <a:ext uri="{9D8B030D-6E8A-4147-A177-3AD203B41FA5}">
                      <a16:colId xmlns:a16="http://schemas.microsoft.com/office/drawing/2014/main" val="145763150"/>
                    </a:ext>
                  </a:extLst>
                </a:gridCol>
                <a:gridCol w="2288368">
                  <a:extLst>
                    <a:ext uri="{9D8B030D-6E8A-4147-A177-3AD203B41FA5}">
                      <a16:colId xmlns:a16="http://schemas.microsoft.com/office/drawing/2014/main" val="916789176"/>
                    </a:ext>
                  </a:extLst>
                </a:gridCol>
                <a:gridCol w="3052120">
                  <a:extLst>
                    <a:ext uri="{9D8B030D-6E8A-4147-A177-3AD203B41FA5}">
                      <a16:colId xmlns:a16="http://schemas.microsoft.com/office/drawing/2014/main" val="3570833894"/>
                    </a:ext>
                  </a:extLst>
                </a:gridCol>
              </a:tblGrid>
              <a:tr h="841019">
                <a:tc>
                  <a:txBody>
                    <a:bodyPr/>
                    <a:lstStyle/>
                    <a:p>
                      <a:pPr algn="l" fontAlgn="ctr"/>
                      <a:r>
                        <a:rPr lang="en-US" sz="1800" b="1" u="none" strike="noStrike" dirty="0">
                          <a:solidFill>
                            <a:schemeClr val="bg1"/>
                          </a:solidFill>
                          <a:effectLst/>
                          <a:latin typeface="Arial" panose="020B0604020202020204" pitchFamily="34" charset="0"/>
                          <a:cs typeface="Arial" panose="020B0604020202020204" pitchFamily="34" charset="0"/>
                        </a:rPr>
                        <a:t>Personnel Changes</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246302" marR="9122" marT="9122"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FY2023</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122" marR="9122" marT="9122"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FY2024</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122" marR="9122" marT="9122" marB="0" anchor="ctr">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FY2025</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9122" marR="9122" marT="9122" marB="0" anchor="ctr">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24342227"/>
                  </a:ext>
                </a:extLst>
              </a:tr>
              <a:tr h="711540">
                <a:tc>
                  <a:txBody>
                    <a:bodyPr/>
                    <a:lstStyle/>
                    <a:p>
                      <a:pPr algn="l" fontAlgn="ctr"/>
                      <a:r>
                        <a:rPr lang="en-US" sz="1800" u="none" strike="noStrike" dirty="0">
                          <a:effectLst/>
                          <a:latin typeface="Arial" panose="020B0604020202020204" pitchFamily="34" charset="0"/>
                          <a:cs typeface="Arial" panose="020B0604020202020204" pitchFamily="34" charset="0"/>
                        </a:rPr>
                        <a:t>COLA</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4630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2.0% Managers/Directors     2.5% Non-Managerial</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1143240"/>
                  </a:ext>
                </a:extLst>
              </a:tr>
              <a:tr h="711540">
                <a:tc>
                  <a:txBody>
                    <a:bodyPr/>
                    <a:lstStyle/>
                    <a:p>
                      <a:pPr algn="l" fontAlgn="ctr"/>
                      <a:r>
                        <a:rPr lang="en-US" sz="1800" u="none" strike="noStrike" dirty="0">
                          <a:effectLst/>
                          <a:latin typeface="Arial" panose="020B0604020202020204" pitchFamily="34" charset="0"/>
                          <a:cs typeface="Arial" panose="020B0604020202020204" pitchFamily="34" charset="0"/>
                        </a:rPr>
                        <a:t>Merit Pay                                    (*as eligible)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4630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3.0%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3.0%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120468"/>
                  </a:ext>
                </a:extLst>
              </a:tr>
              <a:tr h="711540">
                <a:tc>
                  <a:txBody>
                    <a:bodyPr/>
                    <a:lstStyle/>
                    <a:p>
                      <a:pPr algn="l" fontAlgn="ctr"/>
                      <a:r>
                        <a:rPr lang="en-US" sz="1800" u="none" strike="noStrike" dirty="0">
                          <a:effectLst/>
                          <a:latin typeface="Arial" panose="020B0604020202020204" pitchFamily="34" charset="0"/>
                          <a:cs typeface="Arial" panose="020B0604020202020204" pitchFamily="34" charset="0"/>
                        </a:rPr>
                        <a:t>Salary Tables </a:t>
                      </a:r>
                    </a:p>
                    <a:p>
                      <a:pPr algn="l" fontAlgn="ctr"/>
                      <a:r>
                        <a:rPr lang="en-US" sz="1800" u="none" strike="noStrike" dirty="0">
                          <a:effectLst/>
                          <a:latin typeface="Arial" panose="020B0604020202020204" pitchFamily="34" charset="0"/>
                          <a:cs typeface="Arial" panose="020B0604020202020204" pitchFamily="34" charset="0"/>
                        </a:rPr>
                        <a:t>(% increase)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4630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N/A</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452783"/>
                  </a:ext>
                </a:extLst>
              </a:tr>
              <a:tr h="1285380">
                <a:tc>
                  <a:txBody>
                    <a:bodyPr/>
                    <a:lstStyle/>
                    <a:p>
                      <a:pPr algn="l" fontAlgn="ctr"/>
                      <a:r>
                        <a:rPr lang="en-US" sz="1800" u="none" strike="noStrike" dirty="0">
                          <a:effectLst/>
                          <a:latin typeface="Arial" panose="020B0604020202020204" pitchFamily="34" charset="0"/>
                          <a:cs typeface="Arial" panose="020B0604020202020204" pitchFamily="34" charset="0"/>
                        </a:rPr>
                        <a:t>Other Personnel changes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4630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Bottom three levels removed and all staff moved up one level</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u="none" strike="noStrike" dirty="0">
                          <a:effectLst/>
                          <a:latin typeface="Arial" panose="020B0604020202020204" pitchFamily="34" charset="0"/>
                          <a:cs typeface="Arial" panose="020B0604020202020204" pitchFamily="34" charset="0"/>
                        </a:rPr>
                        <a:t>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800" b="1" u="none" strike="noStrike" dirty="0">
                          <a:effectLst/>
                          <a:latin typeface="Arial" panose="020B0604020202020204" pitchFamily="34" charset="0"/>
                          <a:cs typeface="Arial" panose="020B0604020202020204" pitchFamily="34" charset="0"/>
                        </a:rPr>
                        <a:t>Salary increase for Maintenance, Equip. Operators, and other Infrastructure focused staff </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122" marR="9122" marT="91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941184"/>
                  </a:ext>
                </a:extLst>
              </a:tr>
            </a:tbl>
          </a:graphicData>
        </a:graphic>
      </p:graphicFrame>
    </p:spTree>
    <p:extLst>
      <p:ext uri="{BB962C8B-B14F-4D97-AF65-F5344CB8AC3E}">
        <p14:creationId xmlns:p14="http://schemas.microsoft.com/office/powerpoint/2010/main" val="4208484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0C1CCA-83C6-1ADF-2608-B0061C885E9F}"/>
              </a:ext>
            </a:extLst>
          </p:cNvPr>
          <p:cNvSpPr txBox="1">
            <a:spLocks/>
          </p:cNvSpPr>
          <p:nvPr/>
        </p:nvSpPr>
        <p:spPr>
          <a:xfrm>
            <a:off x="469127" y="216611"/>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SAFE &amp; SECURE CITY: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POLICE</a:t>
            </a:r>
          </a:p>
        </p:txBody>
      </p:sp>
      <p:sp>
        <p:nvSpPr>
          <p:cNvPr id="3" name="TextBox 2">
            <a:extLst>
              <a:ext uri="{FF2B5EF4-FFF2-40B4-BE49-F238E27FC236}">
                <a16:creationId xmlns:a16="http://schemas.microsoft.com/office/drawing/2014/main" id="{416B9990-8B96-4570-A364-F0168D6D1FE7}"/>
              </a:ext>
            </a:extLst>
          </p:cNvPr>
          <p:cNvSpPr txBox="1"/>
          <p:nvPr/>
        </p:nvSpPr>
        <p:spPr>
          <a:xfrm>
            <a:off x="3116590" y="2145015"/>
            <a:ext cx="2188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2023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2024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A0CDC1A-3AA0-4FE2-80E6-3BDB1E8F993D}"/>
              </a:ext>
            </a:extLst>
          </p:cNvPr>
          <p:cNvSpPr txBox="1"/>
          <p:nvPr/>
        </p:nvSpPr>
        <p:spPr>
          <a:xfrm>
            <a:off x="6127353" y="2143579"/>
            <a:ext cx="2188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2023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2024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622AB49-B23C-40EB-A301-038C36BA16CB}"/>
              </a:ext>
            </a:extLst>
          </p:cNvPr>
          <p:cNvSpPr txBox="1"/>
          <p:nvPr/>
        </p:nvSpPr>
        <p:spPr>
          <a:xfrm>
            <a:off x="9206755" y="2143581"/>
            <a:ext cx="2188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2023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2024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CFA000B-9961-4C08-A079-58B083D939C0}"/>
              </a:ext>
            </a:extLst>
          </p:cNvPr>
          <p:cNvSpPr/>
          <p:nvPr/>
        </p:nvSpPr>
        <p:spPr>
          <a:xfrm>
            <a:off x="3130878" y="2693436"/>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4C989C1-1A42-49E0-9EDA-C33D12173A44}"/>
              </a:ext>
            </a:extLst>
          </p:cNvPr>
          <p:cNvSpPr/>
          <p:nvPr/>
        </p:nvSpPr>
        <p:spPr>
          <a:xfrm>
            <a:off x="9152404" y="2693438"/>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700E29A-F86B-4C9D-8BFA-6DFBE928D205}"/>
              </a:ext>
            </a:extLst>
          </p:cNvPr>
          <p:cNvSpPr/>
          <p:nvPr/>
        </p:nvSpPr>
        <p:spPr>
          <a:xfrm>
            <a:off x="6141641" y="2693436"/>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B14F416-2BA0-4EF5-A5C3-D758D219A760}"/>
              </a:ext>
            </a:extLst>
          </p:cNvPr>
          <p:cNvSpPr txBox="1"/>
          <p:nvPr/>
        </p:nvSpPr>
        <p:spPr>
          <a:xfrm>
            <a:off x="3030862" y="3093222"/>
            <a:ext cx="218856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 increase across the board to base pay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Cost: $1.1 M</a:t>
            </a:r>
          </a:p>
        </p:txBody>
      </p:sp>
      <p:sp>
        <p:nvSpPr>
          <p:cNvPr id="20" name="TextBox 19">
            <a:extLst>
              <a:ext uri="{FF2B5EF4-FFF2-40B4-BE49-F238E27FC236}">
                <a16:creationId xmlns:a16="http://schemas.microsoft.com/office/drawing/2014/main" id="{6E901FE6-321E-4AFB-B794-6C6D3238A9DA}"/>
              </a:ext>
            </a:extLst>
          </p:cNvPr>
          <p:cNvSpPr txBox="1"/>
          <p:nvPr/>
        </p:nvSpPr>
        <p:spPr>
          <a:xfrm>
            <a:off x="6041625" y="3139388"/>
            <a:ext cx="218856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Pay steps decreased from 9 steps to 7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Cost: $1.4 M</a:t>
            </a:r>
          </a:p>
        </p:txBody>
      </p:sp>
      <p:sp>
        <p:nvSpPr>
          <p:cNvPr id="21" name="TextBox 20">
            <a:extLst>
              <a:ext uri="{FF2B5EF4-FFF2-40B4-BE49-F238E27FC236}">
                <a16:creationId xmlns:a16="http://schemas.microsoft.com/office/drawing/2014/main" id="{142F64E5-D6AD-474E-8DE0-307BAD56D934}"/>
              </a:ext>
            </a:extLst>
          </p:cNvPr>
          <p:cNvSpPr txBox="1"/>
          <p:nvPr/>
        </p:nvSpPr>
        <p:spPr>
          <a:xfrm>
            <a:off x="9121027" y="3093143"/>
            <a:ext cx="218856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 years to reach max pay (step 7) decreased from 18 years to 10 years</a:t>
            </a:r>
          </a:p>
        </p:txBody>
      </p:sp>
      <p:cxnSp>
        <p:nvCxnSpPr>
          <p:cNvPr id="23" name="Straight Connector 22">
            <a:extLst>
              <a:ext uri="{FF2B5EF4-FFF2-40B4-BE49-F238E27FC236}">
                <a16:creationId xmlns:a16="http://schemas.microsoft.com/office/drawing/2014/main" id="{3F302863-CC64-4AD1-85CA-B6A47868CABC}"/>
              </a:ext>
            </a:extLst>
          </p:cNvPr>
          <p:cNvCxnSpPr/>
          <p:nvPr/>
        </p:nvCxnSpPr>
        <p:spPr>
          <a:xfrm>
            <a:off x="3130878" y="2854710"/>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E6806CF-B54E-476B-84C5-50CF78EE870F}"/>
              </a:ext>
            </a:extLst>
          </p:cNvPr>
          <p:cNvCxnSpPr/>
          <p:nvPr/>
        </p:nvCxnSpPr>
        <p:spPr>
          <a:xfrm>
            <a:off x="9138116" y="2848440"/>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1E9CF0-16F2-42C7-A164-1383BD74C087}"/>
              </a:ext>
            </a:extLst>
          </p:cNvPr>
          <p:cNvCxnSpPr/>
          <p:nvPr/>
        </p:nvCxnSpPr>
        <p:spPr>
          <a:xfrm>
            <a:off x="6141641" y="2848438"/>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6" name="Table 25">
            <a:extLst>
              <a:ext uri="{FF2B5EF4-FFF2-40B4-BE49-F238E27FC236}">
                <a16:creationId xmlns:a16="http://schemas.microsoft.com/office/drawing/2014/main" id="{89ADA7A8-1122-167C-4346-775F8F0FD21C}"/>
              </a:ext>
            </a:extLst>
          </p:cNvPr>
          <p:cNvGraphicFramePr>
            <a:graphicFrameLocks noGrp="1"/>
          </p:cNvGraphicFramePr>
          <p:nvPr/>
        </p:nvGraphicFramePr>
        <p:xfrm>
          <a:off x="469127" y="1471843"/>
          <a:ext cx="9651903" cy="4385729"/>
        </p:xfrm>
        <a:graphic>
          <a:graphicData uri="http://schemas.openxmlformats.org/drawingml/2006/table">
            <a:tbl>
              <a:tblPr>
                <a:tableStyleId>{5C22544A-7EE6-4342-B048-85BDC9FD1C3A}</a:tableStyleId>
              </a:tblPr>
              <a:tblGrid>
                <a:gridCol w="2524594">
                  <a:extLst>
                    <a:ext uri="{9D8B030D-6E8A-4147-A177-3AD203B41FA5}">
                      <a16:colId xmlns:a16="http://schemas.microsoft.com/office/drawing/2014/main" val="362128455"/>
                    </a:ext>
                  </a:extLst>
                </a:gridCol>
                <a:gridCol w="2199038">
                  <a:extLst>
                    <a:ext uri="{9D8B030D-6E8A-4147-A177-3AD203B41FA5}">
                      <a16:colId xmlns:a16="http://schemas.microsoft.com/office/drawing/2014/main" val="2210611398"/>
                    </a:ext>
                  </a:extLst>
                </a:gridCol>
                <a:gridCol w="2498222">
                  <a:extLst>
                    <a:ext uri="{9D8B030D-6E8A-4147-A177-3AD203B41FA5}">
                      <a16:colId xmlns:a16="http://schemas.microsoft.com/office/drawing/2014/main" val="4266473251"/>
                    </a:ext>
                  </a:extLst>
                </a:gridCol>
                <a:gridCol w="2430049">
                  <a:extLst>
                    <a:ext uri="{9D8B030D-6E8A-4147-A177-3AD203B41FA5}">
                      <a16:colId xmlns:a16="http://schemas.microsoft.com/office/drawing/2014/main" val="296956604"/>
                    </a:ext>
                  </a:extLst>
                </a:gridCol>
              </a:tblGrid>
              <a:tr h="1002892">
                <a:tc>
                  <a:txBody>
                    <a:bodyPr/>
                    <a:lstStyle/>
                    <a:p>
                      <a:pPr algn="l" fontAlgn="ctr"/>
                      <a:r>
                        <a:rPr lang="en-US" sz="1800" b="1" u="none" strike="noStrike" dirty="0">
                          <a:solidFill>
                            <a:schemeClr val="bg1"/>
                          </a:solidFill>
                          <a:effectLst/>
                          <a:latin typeface="Arial" panose="020B0604020202020204" pitchFamily="34" charset="0"/>
                          <a:cs typeface="Arial" panose="020B0604020202020204" pitchFamily="34" charset="0"/>
                        </a:rPr>
                        <a:t>Personnel Changes</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147226" marR="5453" marT="5453"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FY2023</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5453" marR="5453" marT="5453"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FY2024</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5453" marR="5453" marT="5453"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fontAlgn="ctr"/>
                      <a:r>
                        <a:rPr lang="en-US" sz="1800" b="1" u="none" strike="noStrike" dirty="0">
                          <a:solidFill>
                            <a:schemeClr val="bg1"/>
                          </a:solidFill>
                          <a:effectLst/>
                          <a:latin typeface="Arial" panose="020B0604020202020204" pitchFamily="34" charset="0"/>
                          <a:cs typeface="Arial" panose="020B0604020202020204" pitchFamily="34" charset="0"/>
                        </a:rPr>
                        <a:t>FY2025</a:t>
                      </a:r>
                      <a:endParaRPr lang="en-US" sz="1800" b="1" i="0" u="none" strike="noStrike" dirty="0">
                        <a:solidFill>
                          <a:schemeClr val="bg1"/>
                        </a:solidFill>
                        <a:effectLst/>
                        <a:latin typeface="Arial" panose="020B0604020202020204" pitchFamily="34" charset="0"/>
                        <a:cs typeface="Arial" panose="020B0604020202020204" pitchFamily="34" charset="0"/>
                      </a:endParaRPr>
                    </a:p>
                  </a:txBody>
                  <a:tcPr marL="5453" marR="5453" marT="5453"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842447621"/>
                  </a:ext>
                </a:extLst>
              </a:tr>
              <a:tr h="1002892">
                <a:tc>
                  <a:txBody>
                    <a:bodyPr/>
                    <a:lstStyle/>
                    <a:p>
                      <a:pPr algn="l" fontAlgn="ctr"/>
                      <a:r>
                        <a:rPr lang="en-US" sz="1800" u="none" strike="noStrike" dirty="0">
                          <a:effectLst/>
                          <a:latin typeface="Arial" panose="020B0604020202020204" pitchFamily="34" charset="0"/>
                          <a:cs typeface="Arial" panose="020B0604020202020204" pitchFamily="34" charset="0"/>
                        </a:rPr>
                        <a:t>Sworn Police Salary Tables (% increase)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147226"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2.5%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60331819"/>
                  </a:ext>
                </a:extLst>
              </a:tr>
              <a:tr h="1002892">
                <a:tc>
                  <a:txBody>
                    <a:bodyPr/>
                    <a:lstStyle/>
                    <a:p>
                      <a:pPr algn="l" fontAlgn="ctr"/>
                      <a:r>
                        <a:rPr lang="en-US" sz="1800" u="none" strike="noStrike" dirty="0">
                          <a:effectLst/>
                          <a:latin typeface="Arial" panose="020B0604020202020204" pitchFamily="34" charset="0"/>
                          <a:cs typeface="Arial" panose="020B0604020202020204" pitchFamily="34" charset="0"/>
                        </a:rPr>
                        <a:t>Step Raise/Merit Pay (*as eligible)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147226"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Next Step (5%)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Next Step (5%)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Next Step (5%)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9194339"/>
                  </a:ext>
                </a:extLst>
              </a:tr>
              <a:tr h="1204979">
                <a:tc>
                  <a:txBody>
                    <a:bodyPr/>
                    <a:lstStyle/>
                    <a:p>
                      <a:pPr algn="l" fontAlgn="ctr"/>
                      <a:r>
                        <a:rPr lang="en-US" sz="1800" u="none" strike="noStrike" dirty="0">
                          <a:effectLst/>
                          <a:latin typeface="Arial" panose="020B0604020202020204" pitchFamily="34" charset="0"/>
                          <a:cs typeface="Arial" panose="020B0604020202020204" pitchFamily="34" charset="0"/>
                        </a:rPr>
                        <a:t>Other Police Changes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147226"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b="1" u="none" strike="noStrike" dirty="0">
                          <a:effectLst/>
                          <a:latin typeface="Arial" panose="020B0604020202020204" pitchFamily="34" charset="0"/>
                          <a:cs typeface="Arial" panose="020B0604020202020204" pitchFamily="34" charset="0"/>
                        </a:rPr>
                        <a:t>Salary Table Restructure.  Decreased Max Step on Police and Warrant Officers</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5453" marR="5453" marT="545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6975233"/>
                  </a:ext>
                </a:extLst>
              </a:tr>
            </a:tbl>
          </a:graphicData>
        </a:graphic>
      </p:graphicFrame>
      <p:sp>
        <p:nvSpPr>
          <p:cNvPr id="2" name="Slide Number Placeholder 4">
            <a:extLst>
              <a:ext uri="{FF2B5EF4-FFF2-40B4-BE49-F238E27FC236}">
                <a16:creationId xmlns:a16="http://schemas.microsoft.com/office/drawing/2014/main" id="{F4D66593-B54B-112E-4351-5B1AF8908CF6}"/>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4606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0394A5-FC98-10ED-322F-AF64071DE64E}"/>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275B7E7-03EE-98C4-7E67-2A4E76FF6E4C}"/>
              </a:ext>
            </a:extLst>
          </p:cNvPr>
          <p:cNvSpPr txBox="1">
            <a:spLocks/>
          </p:cNvSpPr>
          <p:nvPr/>
        </p:nvSpPr>
        <p:spPr>
          <a:xfrm>
            <a:off x="469127" y="262898"/>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SAFE &amp; SECURE CITY: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FIRE</a:t>
            </a:r>
          </a:p>
        </p:txBody>
      </p:sp>
      <p:sp>
        <p:nvSpPr>
          <p:cNvPr id="3" name="TextBox 2">
            <a:extLst>
              <a:ext uri="{FF2B5EF4-FFF2-40B4-BE49-F238E27FC236}">
                <a16:creationId xmlns:a16="http://schemas.microsoft.com/office/drawing/2014/main" id="{A9BD11B6-040A-268F-880E-BD7F4D6A939D}"/>
              </a:ext>
            </a:extLst>
          </p:cNvPr>
          <p:cNvSpPr txBox="1"/>
          <p:nvPr/>
        </p:nvSpPr>
        <p:spPr>
          <a:xfrm>
            <a:off x="3116590" y="2145015"/>
            <a:ext cx="2188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2023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sym typeface="Wingdings" panose="05000000000000000000" pitchFamily="2" charset="2"/>
              </a:rPr>
              <a:t> 2024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DA09612-2699-9D7D-9F7B-3F66004977C2}"/>
              </a:ext>
            </a:extLst>
          </p:cNvPr>
          <p:cNvSpPr/>
          <p:nvPr/>
        </p:nvSpPr>
        <p:spPr>
          <a:xfrm>
            <a:off x="3116590" y="2693436"/>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ADB55BB-0454-09C1-BE50-228F8B64FDD3}"/>
              </a:ext>
            </a:extLst>
          </p:cNvPr>
          <p:cNvSpPr/>
          <p:nvPr/>
        </p:nvSpPr>
        <p:spPr>
          <a:xfrm>
            <a:off x="6127353" y="2693436"/>
            <a:ext cx="2188564"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F1AFA6A-8757-B0AC-20E0-BFF43CB11152}"/>
              </a:ext>
            </a:extLst>
          </p:cNvPr>
          <p:cNvSpPr txBox="1"/>
          <p:nvPr/>
        </p:nvSpPr>
        <p:spPr>
          <a:xfrm>
            <a:off x="3030862" y="3093222"/>
            <a:ext cx="218856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5% increase across the board to base pay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Cost: $1.2 M</a:t>
            </a:r>
          </a:p>
        </p:txBody>
      </p:sp>
      <p:sp>
        <p:nvSpPr>
          <p:cNvPr id="20" name="TextBox 19">
            <a:extLst>
              <a:ext uri="{FF2B5EF4-FFF2-40B4-BE49-F238E27FC236}">
                <a16:creationId xmlns:a16="http://schemas.microsoft.com/office/drawing/2014/main" id="{78376970-E7B4-5871-C3D5-D5E6C6C18244}"/>
              </a:ext>
            </a:extLst>
          </p:cNvPr>
          <p:cNvSpPr txBox="1"/>
          <p:nvPr/>
        </p:nvSpPr>
        <p:spPr>
          <a:xfrm>
            <a:off x="6041625" y="3139388"/>
            <a:ext cx="239025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13 positions added: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- 1 training engineer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- 6 EMS crew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- 6 firefighters to cut down on 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Cost: $1.0 M</a:t>
            </a:r>
          </a:p>
        </p:txBody>
      </p:sp>
      <p:cxnSp>
        <p:nvCxnSpPr>
          <p:cNvPr id="23" name="Straight Connector 22">
            <a:extLst>
              <a:ext uri="{FF2B5EF4-FFF2-40B4-BE49-F238E27FC236}">
                <a16:creationId xmlns:a16="http://schemas.microsoft.com/office/drawing/2014/main" id="{3784256C-440B-66C9-7864-7F6A2D1CA47B}"/>
              </a:ext>
            </a:extLst>
          </p:cNvPr>
          <p:cNvCxnSpPr/>
          <p:nvPr/>
        </p:nvCxnSpPr>
        <p:spPr>
          <a:xfrm>
            <a:off x="3116590" y="2854710"/>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858060B-9F33-6A98-FB65-EBADD147275D}"/>
              </a:ext>
            </a:extLst>
          </p:cNvPr>
          <p:cNvCxnSpPr/>
          <p:nvPr/>
        </p:nvCxnSpPr>
        <p:spPr>
          <a:xfrm>
            <a:off x="6127353" y="2848438"/>
            <a:ext cx="2188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id="{3C2A1F06-7E26-BA1F-CB9F-A822A54803FC}"/>
              </a:ext>
            </a:extLst>
          </p:cNvPr>
          <p:cNvGraphicFramePr>
            <a:graphicFrameLocks noGrp="1"/>
          </p:cNvGraphicFramePr>
          <p:nvPr/>
        </p:nvGraphicFramePr>
        <p:xfrm>
          <a:off x="469127" y="1518009"/>
          <a:ext cx="9452917" cy="4464769"/>
        </p:xfrm>
        <a:graphic>
          <a:graphicData uri="http://schemas.openxmlformats.org/drawingml/2006/table">
            <a:tbl>
              <a:tblPr>
                <a:tableStyleId>{5C22544A-7EE6-4342-B048-85BDC9FD1C3A}</a:tableStyleId>
              </a:tblPr>
              <a:tblGrid>
                <a:gridCol w="2582054">
                  <a:extLst>
                    <a:ext uri="{9D8B030D-6E8A-4147-A177-3AD203B41FA5}">
                      <a16:colId xmlns:a16="http://schemas.microsoft.com/office/drawing/2014/main" val="20474912"/>
                    </a:ext>
                  </a:extLst>
                </a:gridCol>
                <a:gridCol w="2242159">
                  <a:extLst>
                    <a:ext uri="{9D8B030D-6E8A-4147-A177-3AD203B41FA5}">
                      <a16:colId xmlns:a16="http://schemas.microsoft.com/office/drawing/2014/main" val="2975672631"/>
                    </a:ext>
                  </a:extLst>
                </a:gridCol>
                <a:gridCol w="2314352">
                  <a:extLst>
                    <a:ext uri="{9D8B030D-6E8A-4147-A177-3AD203B41FA5}">
                      <a16:colId xmlns:a16="http://schemas.microsoft.com/office/drawing/2014/main" val="3982959991"/>
                    </a:ext>
                  </a:extLst>
                </a:gridCol>
                <a:gridCol w="2314352">
                  <a:extLst>
                    <a:ext uri="{9D8B030D-6E8A-4147-A177-3AD203B41FA5}">
                      <a16:colId xmlns:a16="http://schemas.microsoft.com/office/drawing/2014/main" val="2261456936"/>
                    </a:ext>
                  </a:extLst>
                </a:gridCol>
              </a:tblGrid>
              <a:tr h="898853">
                <a:tc>
                  <a:txBody>
                    <a:bodyPr/>
                    <a:lstStyle/>
                    <a:p>
                      <a:pPr algn="l" fontAlgn="ctr"/>
                      <a:r>
                        <a:rPr lang="en-US" sz="1800" b="1" i="0" u="none" strike="noStrike" dirty="0">
                          <a:solidFill>
                            <a:srgbClr val="FFFFFF"/>
                          </a:solidFill>
                          <a:effectLst/>
                          <a:latin typeface="Arial" panose="020B0604020202020204" pitchFamily="34" charset="0"/>
                          <a:cs typeface="Arial" panose="020B0604020202020204" pitchFamily="34" charset="0"/>
                        </a:rPr>
                        <a:t>Personnel Changes</a:t>
                      </a:r>
                    </a:p>
                  </a:txBody>
                  <a:tcPr marL="25717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n-US" sz="1800" b="1" i="0" u="none" strike="noStrike" dirty="0">
                          <a:solidFill>
                            <a:srgbClr val="FFFFFF"/>
                          </a:solidFill>
                          <a:effectLst/>
                          <a:latin typeface="Arial" panose="020B0604020202020204" pitchFamily="34" charset="0"/>
                          <a:cs typeface="Arial" panose="020B0604020202020204" pitchFamily="34" charset="0"/>
                        </a:rPr>
                        <a:t>FY2023</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n-US" sz="1800" b="1" i="0" u="none" strike="noStrike" dirty="0">
                          <a:solidFill>
                            <a:srgbClr val="FFFFFF"/>
                          </a:solidFill>
                          <a:effectLst/>
                          <a:latin typeface="Arial" panose="020B0604020202020204" pitchFamily="34" charset="0"/>
                          <a:cs typeface="Arial" panose="020B0604020202020204" pitchFamily="34" charset="0"/>
                        </a:rPr>
                        <a:t>FY2024</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n-US" sz="1800" b="1" i="0" u="none" strike="noStrike" dirty="0">
                          <a:solidFill>
                            <a:srgbClr val="FFFFFF"/>
                          </a:solidFill>
                          <a:effectLst/>
                          <a:latin typeface="Arial" panose="020B0604020202020204" pitchFamily="34" charset="0"/>
                          <a:cs typeface="Arial" panose="020B0604020202020204" pitchFamily="34" charset="0"/>
                        </a:rPr>
                        <a:t>FY2025</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2906104738"/>
                  </a:ext>
                </a:extLst>
              </a:tr>
              <a:tr h="1036556">
                <a:tc>
                  <a:txBody>
                    <a:bodyPr/>
                    <a:lstStyle/>
                    <a:p>
                      <a:pPr algn="l" fontAlgn="ctr"/>
                      <a:r>
                        <a:rPr lang="en-US" sz="1800" u="none" strike="noStrike" dirty="0">
                          <a:effectLst/>
                          <a:latin typeface="Arial" panose="020B0604020202020204" pitchFamily="34" charset="0"/>
                          <a:cs typeface="Arial" panose="020B0604020202020204" pitchFamily="34" charset="0"/>
                        </a:rPr>
                        <a:t>Sworn Fire Salary Tables                      (% increase)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5111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5.0%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2.5%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1085150"/>
                  </a:ext>
                </a:extLst>
              </a:tr>
              <a:tr h="1037967">
                <a:tc>
                  <a:txBody>
                    <a:bodyPr/>
                    <a:lstStyle/>
                    <a:p>
                      <a:pPr algn="l" fontAlgn="ctr"/>
                      <a:r>
                        <a:rPr lang="en-US" sz="1800" u="none" strike="noStrike" dirty="0">
                          <a:effectLst/>
                          <a:latin typeface="Arial" panose="020B0604020202020204" pitchFamily="34" charset="0"/>
                          <a:cs typeface="Arial" panose="020B0604020202020204" pitchFamily="34" charset="0"/>
                        </a:rPr>
                        <a:t>Step Raise/ Merit Pay                 (*as eligible)</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5111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Next Step (5%)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Next Step (5%)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Next Step (5%)</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7102084"/>
                  </a:ext>
                </a:extLst>
              </a:tr>
              <a:tr h="1491393">
                <a:tc>
                  <a:txBody>
                    <a:bodyPr/>
                    <a:lstStyle/>
                    <a:p>
                      <a:pPr algn="l" fontAlgn="ctr"/>
                      <a:r>
                        <a:rPr lang="en-US" sz="1800" u="none" strike="noStrike" dirty="0">
                          <a:effectLst/>
                          <a:latin typeface="Arial" panose="020B0604020202020204" pitchFamily="34" charset="0"/>
                          <a:cs typeface="Arial" panose="020B0604020202020204" pitchFamily="34" charset="0"/>
                        </a:rPr>
                        <a:t>Other Fire Changes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25111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b="1" u="none" strike="noStrike" dirty="0">
                          <a:effectLst/>
                          <a:latin typeface="Arial" panose="020B0604020202020204" pitchFamily="34" charset="0"/>
                          <a:cs typeface="Arial" panose="020B0604020202020204" pitchFamily="34" charset="0"/>
                        </a:rPr>
                        <a:t>Combined Firefighters and Fire Engineers, with increased Max Pay and Step 7 to 9</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 13 Positions </a:t>
                      </a:r>
                    </a:p>
                    <a:p>
                      <a:pPr algn="ctr" fontAlgn="ctr"/>
                      <a:r>
                        <a:rPr lang="en-US" sz="1800" u="none" strike="noStrike" dirty="0">
                          <a:effectLst/>
                          <a:latin typeface="Arial" panose="020B0604020202020204" pitchFamily="34" charset="0"/>
                          <a:cs typeface="Arial" panose="020B0604020202020204" pitchFamily="34" charset="0"/>
                        </a:rPr>
                        <a:t>added</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sz="1800" u="none" strike="noStrike" dirty="0">
                          <a:effectLst/>
                          <a:latin typeface="Arial" panose="020B0604020202020204" pitchFamily="34" charset="0"/>
                          <a:cs typeface="Arial" panose="020B0604020202020204" pitchFamily="34" charset="0"/>
                        </a:rPr>
                        <a:t> </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300" marR="9300" marT="93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59773921"/>
                  </a:ext>
                </a:extLst>
              </a:tr>
            </a:tbl>
          </a:graphicData>
        </a:graphic>
      </p:graphicFrame>
      <p:sp>
        <p:nvSpPr>
          <p:cNvPr id="2" name="Slide Number Placeholder 4">
            <a:extLst>
              <a:ext uri="{FF2B5EF4-FFF2-40B4-BE49-F238E27FC236}">
                <a16:creationId xmlns:a16="http://schemas.microsoft.com/office/drawing/2014/main" id="{C175A86D-57C7-028E-EE06-F12FD6D3B206}"/>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16711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D85AF706-8831-02D5-29E9-5547A7FF4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EFC6CB36-A2A7-BFA2-2C7E-933079282984}"/>
              </a:ext>
            </a:extLst>
          </p:cNvPr>
          <p:cNvSpPr txBox="1"/>
          <p:nvPr/>
        </p:nvSpPr>
        <p:spPr>
          <a:xfrm>
            <a:off x="552450" y="1602719"/>
            <a:ext cx="8180832"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Potential Fire Retirement Fund Solution:</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Cash Infusion being used in lieu of Pension Obligation Bond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Saving over $60M in Bond Interest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Huge factor in maintaining Bond Rating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Stability of the Fund</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Actuarily Determined Contribution (ADC) participation by both Fund and City (2:1)</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Regular Investment and Financial presentations by the Fund to Council </a:t>
            </a:r>
          </a:p>
        </p:txBody>
      </p:sp>
      <p:sp>
        <p:nvSpPr>
          <p:cNvPr id="3" name="Title 1">
            <a:extLst>
              <a:ext uri="{FF2B5EF4-FFF2-40B4-BE49-F238E27FC236}">
                <a16:creationId xmlns:a16="http://schemas.microsoft.com/office/drawing/2014/main" id="{F15A8CAF-92CE-57C2-1A51-EFBEEC9EAF50}"/>
              </a:ext>
            </a:extLst>
          </p:cNvPr>
          <p:cNvSpPr txBox="1">
            <a:spLocks/>
          </p:cNvSpPr>
          <p:nvPr/>
        </p:nvSpPr>
        <p:spPr>
          <a:xfrm>
            <a:off x="261369" y="143807"/>
            <a:ext cx="9165615"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SAFE &amp; SECURE CITY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rPr>
              <a:t>SOUND FISCAL PRACTICES</a:t>
            </a:r>
            <a:endParaRPr kumimoji="0" lang="en-US" sz="20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endParaRPr>
          </a:p>
        </p:txBody>
      </p:sp>
      <p:sp>
        <p:nvSpPr>
          <p:cNvPr id="5" name="Slide Number Placeholder 4">
            <a:extLst>
              <a:ext uri="{FF2B5EF4-FFF2-40B4-BE49-F238E27FC236}">
                <a16:creationId xmlns:a16="http://schemas.microsoft.com/office/drawing/2014/main" id="{29F079FD-9F6D-1680-9A8C-6ABFEC21C6A3}"/>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326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2FEF8-9A5B-EEE5-88A0-605142642BC4}"/>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24DE0B2-D79D-30C6-3F86-EF8F61162005}"/>
              </a:ext>
            </a:extLst>
          </p:cNvPr>
          <p:cNvGraphicFramePr>
            <a:graphicFrameLocks/>
          </p:cNvGraphicFramePr>
          <p:nvPr>
            <p:extLst>
              <p:ext uri="{D42A27DB-BD31-4B8C-83A1-F6EECF244321}">
                <p14:modId xmlns:p14="http://schemas.microsoft.com/office/powerpoint/2010/main" val="4257372531"/>
              </p:ext>
            </p:extLst>
          </p:nvPr>
        </p:nvGraphicFramePr>
        <p:xfrm>
          <a:off x="505522" y="1154132"/>
          <a:ext cx="9341427" cy="549372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4">
            <a:extLst>
              <a:ext uri="{FF2B5EF4-FFF2-40B4-BE49-F238E27FC236}">
                <a16:creationId xmlns:a16="http://schemas.microsoft.com/office/drawing/2014/main" id="{431730C0-7707-047F-2F30-367836D0803F}"/>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39DCA734-2F6E-3719-176D-2101EA9813CB}"/>
              </a:ext>
            </a:extLst>
          </p:cNvPr>
          <p:cNvSpPr txBox="1"/>
          <p:nvPr/>
        </p:nvSpPr>
        <p:spPr>
          <a:xfrm>
            <a:off x="8040451" y="4852353"/>
            <a:ext cx="3612995" cy="1703030"/>
          </a:xfrm>
          <a:prstGeom prst="rect">
            <a:avLst/>
          </a:prstGeom>
          <a:noFill/>
          <a:ln w="28575">
            <a:solidFill>
              <a:schemeClr val="tx2">
                <a:lumMod val="75000"/>
                <a:lumOff val="25000"/>
              </a:schemeClr>
            </a:solidFill>
          </a:ln>
        </p:spPr>
        <p:txBody>
          <a:bodyPr wrap="square" rtlCol="0">
            <a:spAutoFit/>
          </a:bodyPr>
          <a:lstStyle/>
          <a:p>
            <a:pPr algn="ctr">
              <a:lnSpc>
                <a:spcPct val="150000"/>
              </a:lnSpc>
            </a:pPr>
            <a:r>
              <a:rPr lang="en-US" i="0" dirty="0">
                <a:solidFill>
                  <a:srgbClr val="000000"/>
                </a:solidFill>
                <a:effectLst/>
                <a:latin typeface="Arial" panose="020B0604020202020204" pitchFamily="34" charset="0"/>
                <a:cs typeface="Arial" panose="020B0604020202020204" pitchFamily="34" charset="0"/>
              </a:rPr>
              <a:t>Goal 2 and Goal 6, emphasizing </a:t>
            </a:r>
            <a:r>
              <a:rPr lang="en-US" b="1" i="0" dirty="0">
                <a:effectLst/>
                <a:latin typeface="Arial" panose="020B0604020202020204" pitchFamily="34" charset="0"/>
                <a:cs typeface="Arial" panose="020B0604020202020204" pitchFamily="34" charset="0"/>
              </a:rPr>
              <a:t>Safety</a:t>
            </a:r>
            <a:r>
              <a:rPr lang="en-US" i="0" dirty="0">
                <a:solidFill>
                  <a:srgbClr val="000000"/>
                </a:solidFill>
                <a:effectLst/>
                <a:latin typeface="Arial" panose="020B0604020202020204" pitchFamily="34" charset="0"/>
                <a:cs typeface="Arial" panose="020B0604020202020204" pitchFamily="34" charset="0"/>
              </a:rPr>
              <a:t> and </a:t>
            </a:r>
            <a:r>
              <a:rPr lang="en-US" b="1" i="0" dirty="0">
                <a:solidFill>
                  <a:srgbClr val="000000"/>
                </a:solidFill>
                <a:effectLst/>
                <a:latin typeface="Arial" panose="020B0604020202020204" pitchFamily="34" charset="0"/>
                <a:cs typeface="Arial" panose="020B0604020202020204" pitchFamily="34" charset="0"/>
              </a:rPr>
              <a:t>Infrastructure</a:t>
            </a:r>
            <a:r>
              <a:rPr lang="en-US" i="0" dirty="0">
                <a:solidFill>
                  <a:srgbClr val="000000"/>
                </a:solidFill>
                <a:effectLst/>
                <a:latin typeface="Arial" panose="020B0604020202020204" pitchFamily="34" charset="0"/>
                <a:cs typeface="Arial" panose="020B0604020202020204" pitchFamily="34" charset="0"/>
              </a:rPr>
              <a:t>, are </a:t>
            </a:r>
            <a:r>
              <a:rPr lang="en-US" b="1" dirty="0">
                <a:solidFill>
                  <a:schemeClr val="tx2">
                    <a:lumMod val="75000"/>
                    <a:lumOff val="25000"/>
                  </a:schemeClr>
                </a:solidFill>
                <a:latin typeface="Arial" panose="020B0604020202020204" pitchFamily="34" charset="0"/>
                <a:cs typeface="Arial" panose="020B0604020202020204" pitchFamily="34" charset="0"/>
              </a:rPr>
              <a:t>63%</a:t>
            </a:r>
            <a:r>
              <a:rPr lang="en-US" dirty="0">
                <a:solidFill>
                  <a:srgbClr val="000000"/>
                </a:solidFill>
                <a:latin typeface="Arial" panose="020B0604020202020204" pitchFamily="34" charset="0"/>
                <a:cs typeface="Arial" panose="020B0604020202020204" pitchFamily="34" charset="0"/>
              </a:rPr>
              <a:t> of the City’s Budget, </a:t>
            </a:r>
          </a:p>
          <a:p>
            <a:pPr algn="ctr">
              <a:lnSpc>
                <a:spcPct val="150000"/>
              </a:lnSpc>
            </a:pPr>
            <a:r>
              <a:rPr lang="en-US" dirty="0">
                <a:solidFill>
                  <a:srgbClr val="000000"/>
                </a:solidFill>
                <a:latin typeface="Arial" panose="020B0604020202020204" pitchFamily="34" charset="0"/>
                <a:cs typeface="Arial" panose="020B0604020202020204" pitchFamily="34" charset="0"/>
              </a:rPr>
              <a:t>totaling </a:t>
            </a:r>
            <a:r>
              <a:rPr lang="en-US" b="1" i="0" dirty="0">
                <a:solidFill>
                  <a:schemeClr val="tx2">
                    <a:lumMod val="75000"/>
                    <a:lumOff val="25000"/>
                  </a:schemeClr>
                </a:solidFill>
                <a:effectLst/>
                <a:latin typeface="Arial" panose="020B0604020202020204" pitchFamily="34" charset="0"/>
                <a:cs typeface="Arial" panose="020B0604020202020204" pitchFamily="34" charset="0"/>
              </a:rPr>
              <a:t>$285.6 Million </a:t>
            </a:r>
            <a:r>
              <a:rPr lang="en-US" i="0" dirty="0">
                <a:effectLst/>
                <a:latin typeface="Arial" panose="020B0604020202020204" pitchFamily="34" charset="0"/>
                <a:cs typeface="Arial" panose="020B0604020202020204" pitchFamily="34" charset="0"/>
              </a:rPr>
              <a:t>in</a:t>
            </a:r>
            <a:r>
              <a:rPr lang="en-US" b="1" i="0" dirty="0">
                <a:solidFill>
                  <a:schemeClr val="tx2">
                    <a:lumMod val="75000"/>
                    <a:lumOff val="25000"/>
                  </a:schemeClr>
                </a:solidFill>
                <a:effectLst/>
                <a:latin typeface="Arial" panose="020B0604020202020204" pitchFamily="34" charset="0"/>
                <a:cs typeface="Arial" panose="020B0604020202020204" pitchFamily="34" charset="0"/>
              </a:rPr>
              <a:t> </a:t>
            </a:r>
            <a:r>
              <a:rPr lang="en-US" i="0" dirty="0">
                <a:solidFill>
                  <a:srgbClr val="000000"/>
                </a:solidFill>
                <a:effectLst/>
                <a:latin typeface="Arial" panose="020B0604020202020204" pitchFamily="34" charset="0"/>
                <a:cs typeface="Arial" panose="020B0604020202020204" pitchFamily="34" charset="0"/>
              </a:rPr>
              <a:t>FY2025</a:t>
            </a:r>
          </a:p>
        </p:txBody>
      </p:sp>
      <p:sp>
        <p:nvSpPr>
          <p:cNvPr id="12" name="TextBox 11">
            <a:extLst>
              <a:ext uri="{FF2B5EF4-FFF2-40B4-BE49-F238E27FC236}">
                <a16:creationId xmlns:a16="http://schemas.microsoft.com/office/drawing/2014/main" id="{9CA43CCA-DB69-1FA1-FD38-AE0D6C654C96}"/>
              </a:ext>
            </a:extLst>
          </p:cNvPr>
          <p:cNvSpPr txBox="1"/>
          <p:nvPr/>
        </p:nvSpPr>
        <p:spPr>
          <a:xfrm>
            <a:off x="533400" y="210142"/>
            <a:ext cx="1158947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rPr>
              <a:t>STRATEGIC PLAN FUNDING</a:t>
            </a:r>
            <a:r>
              <a:rPr lang="en-US" sz="4400" b="1" dirty="0">
                <a:solidFill>
                  <a:srgbClr val="0E2841">
                    <a:lumMod val="75000"/>
                    <a:lumOff val="25000"/>
                  </a:srgbClr>
                </a:solidFill>
                <a:latin typeface="Century Gothic" panose="020B0502020202020204" pitchFamily="34" charset="0"/>
                <a:ea typeface="Roboto Slab" pitchFamily="2" charset="0"/>
                <a:cs typeface="BrowalliaUPC" panose="020B0502040204020203" pitchFamily="34" charset="-34"/>
              </a:rPr>
              <a:t>:</a:t>
            </a:r>
            <a:endParaRPr kumimoji="0" lang="en-US" sz="44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rPr>
              <a:t>ALL CITY FUNDS</a:t>
            </a:r>
          </a:p>
        </p:txBody>
      </p:sp>
    </p:spTree>
    <p:extLst>
      <p:ext uri="{BB962C8B-B14F-4D97-AF65-F5344CB8AC3E}">
        <p14:creationId xmlns:p14="http://schemas.microsoft.com/office/powerpoint/2010/main" val="1945347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00C1CCA-83C6-1ADF-2608-B0061C885E9F}"/>
              </a:ext>
            </a:extLst>
          </p:cNvPr>
          <p:cNvSpPr txBox="1">
            <a:spLocks/>
          </p:cNvSpPr>
          <p:nvPr/>
        </p:nvSpPr>
        <p:spPr>
          <a:xfrm>
            <a:off x="498182" y="1005890"/>
            <a:ext cx="9943174"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i="1" dirty="0">
                <a:solidFill>
                  <a:schemeClr val="tx2">
                    <a:lumMod val="75000"/>
                    <a:lumOff val="25000"/>
                  </a:schemeClr>
                </a:solidFill>
                <a:cs typeface="Arial"/>
              </a:rPr>
              <a:t>WATER CAPITAL AND REFUNDING</a:t>
            </a:r>
          </a:p>
        </p:txBody>
      </p:sp>
      <p:sp>
        <p:nvSpPr>
          <p:cNvPr id="6" name="TextBox 5">
            <a:extLst>
              <a:ext uri="{FF2B5EF4-FFF2-40B4-BE49-F238E27FC236}">
                <a16:creationId xmlns:a16="http://schemas.microsoft.com/office/drawing/2014/main" id="{C7D19530-2683-7A9E-73B7-38A392F10D8C}"/>
              </a:ext>
            </a:extLst>
          </p:cNvPr>
          <p:cNvSpPr txBox="1"/>
          <p:nvPr/>
        </p:nvSpPr>
        <p:spPr>
          <a:xfrm>
            <a:off x="981027" y="1763127"/>
            <a:ext cx="9974037" cy="41549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FY24 $25 million for Project construction and Refunding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Refund NE Sewer Main: 					$16 Million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Airport Wastewater Lift Station Construction: 		  $3 Million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Wadley (I to Garfield) Utility Construction: 		  $3 Million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Golf Course at Scharbauer Utility Construction: 	  </a:t>
            </a:r>
            <a:r>
              <a:rPr lang="en-US" sz="2400" u="sng" dirty="0">
                <a:latin typeface="Arial" panose="020B0604020202020204" pitchFamily="34" charset="0"/>
                <a:cs typeface="Arial" panose="020B0604020202020204" pitchFamily="34" charset="0"/>
              </a:rPr>
              <a:t>$3 Million</a:t>
            </a:r>
          </a:p>
          <a:p>
            <a:r>
              <a:rPr lang="en-US" sz="2400" dirty="0">
                <a:latin typeface="Arial" panose="020B0604020202020204" pitchFamily="34" charset="0"/>
                <a:cs typeface="Arial" panose="020B0604020202020204" pitchFamily="34" charset="0"/>
              </a:rPr>
              <a:t>								</a:t>
            </a:r>
            <a:r>
              <a:rPr lang="en-US" sz="2400" b="1" dirty="0">
                <a:solidFill>
                  <a:schemeClr val="accent1">
                    <a:lumMod val="75000"/>
                  </a:schemeClr>
                </a:solidFill>
                <a:latin typeface="Arial" panose="020B0604020202020204" pitchFamily="34" charset="0"/>
                <a:cs typeface="Arial" panose="020B0604020202020204" pitchFamily="34" charset="0"/>
              </a:rPr>
              <a:t>$25 Million</a:t>
            </a:r>
          </a:p>
          <a:p>
            <a:r>
              <a:rPr lang="en-US" sz="2400" b="1" dirty="0">
                <a:latin typeface="Arial" panose="020B0604020202020204" pitchFamily="34" charset="0"/>
                <a:cs typeface="Arial" panose="020B0604020202020204" pitchFamily="34" charset="0"/>
              </a:rPr>
              <a:t>FY28 $40 Million Funding</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Design, permitting, and construction of Sludge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tank at WRF						$10 Million</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Phase I Paul Davis Advanced Treatment		</a:t>
            </a:r>
            <a:r>
              <a:rPr lang="en-US" sz="2400" u="sng" dirty="0">
                <a:latin typeface="Arial" panose="020B0604020202020204" pitchFamily="34" charset="0"/>
                <a:cs typeface="Arial" panose="020B0604020202020204" pitchFamily="34" charset="0"/>
              </a:rPr>
              <a:t>$30 Million</a:t>
            </a:r>
          </a:p>
          <a:p>
            <a:pPr lvl="8"/>
            <a:r>
              <a:rPr lang="en-US" sz="2400" dirty="0">
                <a:latin typeface="Arial" panose="020B0604020202020204" pitchFamily="34" charset="0"/>
                <a:cs typeface="Arial" panose="020B0604020202020204" pitchFamily="34" charset="0"/>
              </a:rPr>
              <a:t>                                           </a:t>
            </a:r>
            <a:r>
              <a:rPr lang="en-US" sz="2400" b="1" dirty="0">
                <a:solidFill>
                  <a:schemeClr val="accent1">
                    <a:lumMod val="75000"/>
                  </a:schemeClr>
                </a:solidFill>
                <a:latin typeface="Arial" panose="020B0604020202020204" pitchFamily="34" charset="0"/>
                <a:cs typeface="Arial" panose="020B0604020202020204" pitchFamily="34" charset="0"/>
              </a:rPr>
              <a:t>$40 Million</a:t>
            </a:r>
          </a:p>
        </p:txBody>
      </p:sp>
      <p:sp>
        <p:nvSpPr>
          <p:cNvPr id="2" name="Title 1">
            <a:extLst>
              <a:ext uri="{FF2B5EF4-FFF2-40B4-BE49-F238E27FC236}">
                <a16:creationId xmlns:a16="http://schemas.microsoft.com/office/drawing/2014/main" id="{849778B9-3EC2-51B3-4534-EB0C90FA3C17}"/>
              </a:ext>
            </a:extLst>
          </p:cNvPr>
          <p:cNvSpPr txBox="1">
            <a:spLocks/>
          </p:cNvSpPr>
          <p:nvPr/>
        </p:nvSpPr>
        <p:spPr>
          <a:xfrm>
            <a:off x="498182" y="306771"/>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a:t>
            </a:r>
            <a:endParaRPr lang="en-US" sz="4400" b="1" dirty="0">
              <a:solidFill>
                <a:schemeClr val="tx2">
                  <a:lumMod val="75000"/>
                  <a:lumOff val="25000"/>
                </a:schemeClr>
              </a:solidFill>
              <a:latin typeface="Century Gothic" panose="020B0502020202020204" pitchFamily="34" charset="0"/>
              <a:cs typeface="Arial"/>
            </a:endParaRPr>
          </a:p>
        </p:txBody>
      </p:sp>
      <p:sp>
        <p:nvSpPr>
          <p:cNvPr id="7" name="Slide Number Placeholder 4">
            <a:extLst>
              <a:ext uri="{FF2B5EF4-FFF2-40B4-BE49-F238E27FC236}">
                <a16:creationId xmlns:a16="http://schemas.microsoft.com/office/drawing/2014/main" id="{0E0A5575-861C-902D-E9B5-48C411224BAD}"/>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37000247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44DD4104-873E-6D93-FECF-BF0756F52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6E0EE14E-8F1D-F9C2-628E-6AE94BBDA5EA}"/>
              </a:ext>
            </a:extLst>
          </p:cNvPr>
          <p:cNvSpPr txBox="1"/>
          <p:nvPr/>
        </p:nvSpPr>
        <p:spPr>
          <a:xfrm>
            <a:off x="349953" y="296610"/>
            <a:ext cx="9488055" cy="1446550"/>
          </a:xfrm>
          <a:prstGeom prst="rect">
            <a:avLst/>
          </a:prstGeom>
          <a:noFill/>
        </p:spPr>
        <p:txBody>
          <a:bodyPr wrap="square" lIns="91440" tIns="45720" rIns="91440" bIns="45720" rtlCol="0" anchor="t">
            <a:spAutoFit/>
          </a:bodyPr>
          <a:lstStyle/>
          <a:p>
            <a:r>
              <a:rPr lang="en-US" sz="4400" b="1" dirty="0">
                <a:solidFill>
                  <a:schemeClr val="accent1">
                    <a:lumMod val="75000"/>
                  </a:schemeClr>
                </a:solidFill>
                <a:latin typeface="Century Gothic"/>
                <a:ea typeface="Roboto Slab"/>
                <a:cs typeface="BrowalliaUPC"/>
              </a:rPr>
              <a:t>PROPOSED 4-LEVEL PARKING GARAGE</a:t>
            </a:r>
            <a:endParaRPr lang="en-US" sz="4400" b="1" dirty="0">
              <a:solidFill>
                <a:schemeClr val="accent1">
                  <a:lumMod val="75000"/>
                </a:schemeClr>
              </a:solidFill>
              <a:latin typeface="Century Gothic" panose="020B0502020202020204" pitchFamily="34" charset="0"/>
              <a:ea typeface="Roboto Slab" pitchFamily="2" charset="0"/>
              <a:cs typeface="BrowalliaUPC" panose="020B0502040204020203" pitchFamily="34" charset="-34"/>
            </a:endParaRPr>
          </a:p>
        </p:txBody>
      </p:sp>
      <p:sp>
        <p:nvSpPr>
          <p:cNvPr id="7" name="TextBox 6">
            <a:extLst>
              <a:ext uri="{FF2B5EF4-FFF2-40B4-BE49-F238E27FC236}">
                <a16:creationId xmlns:a16="http://schemas.microsoft.com/office/drawing/2014/main" id="{8256DEBE-B35E-4BF2-A4AA-13A798D983FE}"/>
              </a:ext>
            </a:extLst>
          </p:cNvPr>
          <p:cNvSpPr txBox="1"/>
          <p:nvPr/>
        </p:nvSpPr>
        <p:spPr>
          <a:xfrm>
            <a:off x="353169" y="1816911"/>
            <a:ext cx="8703513" cy="378565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400" dirty="0">
                <a:latin typeface="Arial"/>
                <a:cs typeface="Arial"/>
              </a:rPr>
              <a:t>Current parking lots have 2,828 parking spots available and are </a:t>
            </a:r>
            <a:r>
              <a:rPr lang="en-US" sz="2400" b="1" dirty="0">
                <a:latin typeface="Arial"/>
                <a:cs typeface="Arial"/>
              </a:rPr>
              <a:t>above 80% full most weekends and completely full most holidays</a:t>
            </a:r>
            <a:r>
              <a:rPr lang="en-US" sz="2400" dirty="0">
                <a:latin typeface="Arial"/>
                <a:cs typeface="Arial"/>
              </a:rPr>
              <a:t>, with </a:t>
            </a:r>
            <a:r>
              <a:rPr lang="en-US" sz="2400" b="1" dirty="0">
                <a:latin typeface="Arial"/>
                <a:cs typeface="Arial"/>
              </a:rPr>
              <a:t>free</a:t>
            </a:r>
            <a:r>
              <a:rPr lang="en-US" sz="2400" dirty="0">
                <a:latin typeface="Arial"/>
                <a:cs typeface="Arial"/>
              </a:rPr>
              <a:t> (LOST REVENUE) overflow parking necessary.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Airport funding for a 4-level garage adds 1,006 additional spaces.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El Paso added a parking garage 8 years ago and created an extra 700 spaces.</a:t>
            </a:r>
          </a:p>
          <a:p>
            <a:pPr marL="285750" indent="-285750">
              <a:buFont typeface="Arial" panose="020B0604020202020204" pitchFamily="34" charset="0"/>
              <a:buChar char="•"/>
            </a:pPr>
            <a:r>
              <a:rPr lang="en-US" sz="2400" b="1" dirty="0">
                <a:latin typeface="Arial"/>
                <a:cs typeface="Arial"/>
              </a:rPr>
              <a:t>Projected immediate revenue increase of $5 million a year, growing every year after.</a:t>
            </a:r>
          </a:p>
        </p:txBody>
      </p:sp>
      <p:sp>
        <p:nvSpPr>
          <p:cNvPr id="3" name="Slide Number Placeholder 4">
            <a:extLst>
              <a:ext uri="{FF2B5EF4-FFF2-40B4-BE49-F238E27FC236}">
                <a16:creationId xmlns:a16="http://schemas.microsoft.com/office/drawing/2014/main" id="{FE6E0CD7-F805-2F7B-79AB-544D2B2FB1A0}"/>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2497813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background with black and white clouds&#10;&#10;Description automatically generated">
            <a:extLst>
              <a:ext uri="{FF2B5EF4-FFF2-40B4-BE49-F238E27FC236}">
                <a16:creationId xmlns:a16="http://schemas.microsoft.com/office/drawing/2014/main" id="{AB56B656-ACF8-81A7-4A34-4783A0575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8B1C7E5-E7A1-D193-6553-AC44492C57CB}"/>
              </a:ext>
            </a:extLst>
          </p:cNvPr>
          <p:cNvSpPr txBox="1"/>
          <p:nvPr/>
        </p:nvSpPr>
        <p:spPr>
          <a:xfrm>
            <a:off x="221466" y="1571343"/>
            <a:ext cx="9168141" cy="430887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rPr>
              <a:t>SOLID WASTE</a:t>
            </a:r>
            <a:endParaRPr kumimoji="0" lang="en-US" sz="3200" b="0" i="1"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Cleaned up approximately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280 tons of litter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through various programs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Implemented Rubicon Truck Routing System to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increase Route Efficiency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Collected approximately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662 tons of large items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throughout Midland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Collected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800 tons of Recyclables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the Citizen Collection Station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Changed out over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1,200 dilapidated containers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throughout Midland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Cleaned up over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 major illegal dumpsites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Annually collect approximately 300,000 tons of waste at the Landfill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Averaged around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1,000 tons per day collected </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the Landfill </a:t>
            </a:r>
          </a:p>
        </p:txBody>
      </p:sp>
      <p:sp>
        <p:nvSpPr>
          <p:cNvPr id="2" name="Title 1">
            <a:extLst>
              <a:ext uri="{FF2B5EF4-FFF2-40B4-BE49-F238E27FC236}">
                <a16:creationId xmlns:a16="http://schemas.microsoft.com/office/drawing/2014/main" id="{987929AB-BD71-3598-E0D7-C7708D9DEDC4}"/>
              </a:ext>
            </a:extLst>
          </p:cNvPr>
          <p:cNvSpPr txBox="1">
            <a:spLocks/>
          </p:cNvSpPr>
          <p:nvPr/>
        </p:nvSpPr>
        <p:spPr>
          <a:xfrm>
            <a:off x="94347" y="152401"/>
            <a:ext cx="9168141"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a:solidFill>
                  <a:srgbClr val="4472C4">
                    <a:lumMod val="75000"/>
                  </a:srgbClr>
                </a:solidFill>
                <a:latin typeface="Century Gothic" panose="020B0502020202020204" pitchFamily="34" charset="0"/>
                <a:ea typeface="Roboto Slab" pitchFamily="2" charset="0"/>
                <a:cs typeface="BrowalliaUPC" panose="020B0502040204020203" pitchFamily="34" charset="-34"/>
              </a:rPr>
              <a:t>STRENGTHEN &amp; SUSTAIN </a:t>
            </a:r>
          </a:p>
          <a:p>
            <a:pPr marL="0" indent="0">
              <a:buFont typeface="Arial" panose="020B0604020202020204" pitchFamily="34" charset="0"/>
              <a:buNone/>
            </a:pPr>
            <a:r>
              <a:rPr lang="en-US" sz="4400" b="1" dirty="0">
                <a:solidFill>
                  <a:srgbClr val="4472C4">
                    <a:lumMod val="75000"/>
                  </a:srgbClr>
                </a:solidFill>
                <a:latin typeface="Century Gothic" panose="020B0502020202020204" pitchFamily="34" charset="0"/>
                <a:ea typeface="Roboto Slab" pitchFamily="2" charset="0"/>
                <a:cs typeface="BrowalliaUPC" panose="020B0502040204020203" pitchFamily="34" charset="-34"/>
              </a:rPr>
              <a:t>INFRASTRUCTURE</a:t>
            </a:r>
            <a:endParaRPr lang="en-US" sz="4400" b="1" dirty="0">
              <a:solidFill>
                <a:srgbClr val="0E2841">
                  <a:lumMod val="75000"/>
                  <a:lumOff val="25000"/>
                </a:srgbClr>
              </a:solidFill>
              <a:latin typeface="Century Gothic" panose="020B0502020202020204" pitchFamily="34" charset="0"/>
              <a:cs typeface="Arial"/>
            </a:endParaRPr>
          </a:p>
        </p:txBody>
      </p:sp>
      <p:sp>
        <p:nvSpPr>
          <p:cNvPr id="7" name="Slide Number Placeholder 4">
            <a:extLst>
              <a:ext uri="{FF2B5EF4-FFF2-40B4-BE49-F238E27FC236}">
                <a16:creationId xmlns:a16="http://schemas.microsoft.com/office/drawing/2014/main" id="{3B31CDB5-CBDC-C487-8A7F-320E878C7268}"/>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1185773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0CFF5-2F71-BB00-09AE-C71A6698ABAA}"/>
            </a:ext>
          </a:extLst>
        </p:cNvPr>
        <p:cNvGrpSpPr/>
        <p:nvPr/>
      </p:nvGrpSpPr>
      <p:grpSpPr>
        <a:xfrm>
          <a:off x="0" y="0"/>
          <a:ext cx="0" cy="0"/>
          <a:chOff x="0" y="0"/>
          <a:chExt cx="0" cy="0"/>
        </a:xfrm>
      </p:grpSpPr>
      <p:pic>
        <p:nvPicPr>
          <p:cNvPr id="5" name="Picture 4" descr="A white background with black and white clouds&#10;&#10;Description automatically generated">
            <a:extLst>
              <a:ext uri="{FF2B5EF4-FFF2-40B4-BE49-F238E27FC236}">
                <a16:creationId xmlns:a16="http://schemas.microsoft.com/office/drawing/2014/main" id="{01B362FC-98A0-C66C-15CE-1E8A98C099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4804C650-EBF9-3018-92CB-EE71D1266484}"/>
              </a:ext>
            </a:extLst>
          </p:cNvPr>
          <p:cNvSpPr txBox="1">
            <a:spLocks/>
          </p:cNvSpPr>
          <p:nvPr/>
        </p:nvSpPr>
        <p:spPr>
          <a:xfrm>
            <a:off x="245926" y="337290"/>
            <a:ext cx="8384163"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400" b="1" dirty="0">
                <a:solidFill>
                  <a:schemeClr val="tx2">
                    <a:lumMod val="75000"/>
                    <a:lumOff val="25000"/>
                  </a:schemeClr>
                </a:solidFill>
                <a:latin typeface="Century Gothic" panose="020B0502020202020204" pitchFamily="34" charset="0"/>
                <a:ea typeface="Roboto Slab" pitchFamily="2" charset="0"/>
                <a:cs typeface="BrowalliaUPC" panose="020B0502040204020203" pitchFamily="34" charset="-34"/>
              </a:rPr>
              <a:t>SOUND GOVERNENCE AND FISCAL MANAGEMENT</a:t>
            </a:r>
          </a:p>
        </p:txBody>
      </p:sp>
      <p:sp>
        <p:nvSpPr>
          <p:cNvPr id="3" name="TextBox 2">
            <a:extLst>
              <a:ext uri="{FF2B5EF4-FFF2-40B4-BE49-F238E27FC236}">
                <a16:creationId xmlns:a16="http://schemas.microsoft.com/office/drawing/2014/main" id="{89E16034-7890-3E44-0853-DAFA17D36723}"/>
              </a:ext>
            </a:extLst>
          </p:cNvPr>
          <p:cNvSpPr txBox="1"/>
          <p:nvPr/>
        </p:nvSpPr>
        <p:spPr>
          <a:xfrm>
            <a:off x="130571" y="1741471"/>
            <a:ext cx="11706002"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solidFill>
                  <a:schemeClr val="accent1">
                    <a:lumMod val="75000"/>
                  </a:schemeClr>
                </a:solidFill>
                <a:latin typeface="Arial" panose="020B0604020202020204" pitchFamily="34" charset="0"/>
                <a:cs typeface="Arial" panose="020B0604020202020204" pitchFamily="34" charset="0"/>
              </a:rPr>
              <a:t>Healthy</a:t>
            </a:r>
            <a:r>
              <a:rPr lang="en-US" sz="2800" dirty="0">
                <a:latin typeface="Arial" panose="020B0604020202020204" pitchFamily="34" charset="0"/>
                <a:cs typeface="Arial" panose="020B0604020202020204" pitchFamily="34" charset="0"/>
              </a:rPr>
              <a:t> Fund Balances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Ensuring ALL Funds are </a:t>
            </a:r>
            <a:r>
              <a:rPr lang="en-US" sz="2800" dirty="0">
                <a:solidFill>
                  <a:schemeClr val="accent1">
                    <a:lumMod val="75000"/>
                  </a:schemeClr>
                </a:solidFill>
                <a:latin typeface="Arial" panose="020B0604020202020204" pitchFamily="34" charset="0"/>
                <a:cs typeface="Arial" panose="020B0604020202020204" pitchFamily="34" charset="0"/>
              </a:rPr>
              <a:t>Self-Supporting </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Revenue and Fee Restructuring of Enterprise Funds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Utilized Vacancies to create Execute Strategic Plan</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TIRZ and Strategic Use of 380 Agreements</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Collection Practices Implemented</a:t>
            </a:r>
          </a:p>
          <a:p>
            <a:pPr marL="342900" indent="-342900">
              <a:buFont typeface="Arial" panose="020B0604020202020204" pitchFamily="34" charset="0"/>
              <a:buChar char="•"/>
            </a:pPr>
            <a:r>
              <a:rPr lang="en-US" sz="2800" dirty="0">
                <a:latin typeface="Arial" panose="020B0604020202020204" pitchFamily="34" charset="0"/>
                <a:cs typeface="Arial" panose="020B0604020202020204" pitchFamily="34" charset="0"/>
              </a:rPr>
              <a:t>Audits Underway of Franchise Fees, Hotels, Sales Tax</a:t>
            </a:r>
          </a:p>
        </p:txBody>
      </p:sp>
      <p:sp>
        <p:nvSpPr>
          <p:cNvPr id="2" name="Slide Number Placeholder 4">
            <a:extLst>
              <a:ext uri="{FF2B5EF4-FFF2-40B4-BE49-F238E27FC236}">
                <a16:creationId xmlns:a16="http://schemas.microsoft.com/office/drawing/2014/main" id="{D01E1440-ED05-4525-6428-1FD1F9FC4A23}"/>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3544509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0E426-06F4-E32B-8EEF-467C54D5641F}"/>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F7D022F-58E0-09F6-CB2F-2913C11F604B}"/>
              </a:ext>
            </a:extLst>
          </p:cNvPr>
          <p:cNvGraphicFramePr>
            <a:graphicFrameLocks/>
          </p:cNvGraphicFramePr>
          <p:nvPr/>
        </p:nvGraphicFramePr>
        <p:xfrm>
          <a:off x="505522" y="1154132"/>
          <a:ext cx="9341427" cy="549372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4">
            <a:extLst>
              <a:ext uri="{FF2B5EF4-FFF2-40B4-BE49-F238E27FC236}">
                <a16:creationId xmlns:a16="http://schemas.microsoft.com/office/drawing/2014/main" id="{61FBEF8A-81DB-76D3-7243-6D84B1A62AEB}"/>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1559CBCE-05AA-CD25-603E-BED45C55B242}"/>
              </a:ext>
            </a:extLst>
          </p:cNvPr>
          <p:cNvSpPr txBox="1"/>
          <p:nvPr/>
        </p:nvSpPr>
        <p:spPr>
          <a:xfrm>
            <a:off x="7824487" y="4852353"/>
            <a:ext cx="3828960" cy="1703030"/>
          </a:xfrm>
          <a:prstGeom prst="rect">
            <a:avLst/>
          </a:prstGeom>
          <a:noFill/>
          <a:ln w="28575">
            <a:solidFill>
              <a:schemeClr val="tx2">
                <a:lumMod val="75000"/>
                <a:lumOff val="25000"/>
              </a:schemeClr>
            </a:solidFill>
          </a:ln>
        </p:spPr>
        <p:txBody>
          <a:bodyPr wrap="square" rtlCol="0">
            <a:spAutoFit/>
          </a:bodyPr>
          <a:lstStyle/>
          <a:p>
            <a:pPr algn="ctr">
              <a:lnSpc>
                <a:spcPct val="150000"/>
              </a:lnSpc>
            </a:pPr>
            <a:r>
              <a:rPr lang="en-US" i="0" dirty="0">
                <a:solidFill>
                  <a:srgbClr val="000000"/>
                </a:solidFill>
                <a:effectLst/>
                <a:latin typeface="Arial" panose="020B0604020202020204" pitchFamily="34" charset="0"/>
                <a:cs typeface="Arial" panose="020B0604020202020204" pitchFamily="34" charset="0"/>
              </a:rPr>
              <a:t>When lookin</a:t>
            </a:r>
            <a:r>
              <a:rPr lang="en-US" dirty="0">
                <a:solidFill>
                  <a:srgbClr val="000000"/>
                </a:solidFill>
                <a:latin typeface="Arial" panose="020B0604020202020204" pitchFamily="34" charset="0"/>
                <a:cs typeface="Arial" panose="020B0604020202020204" pitchFamily="34" charset="0"/>
              </a:rPr>
              <a:t>g at the overlap in Goals, </a:t>
            </a:r>
            <a:r>
              <a:rPr lang="en-US" b="1" i="0" dirty="0">
                <a:effectLst/>
                <a:latin typeface="Arial" panose="020B0604020202020204" pitchFamily="34" charset="0"/>
                <a:cs typeface="Arial" panose="020B0604020202020204" pitchFamily="34" charset="0"/>
              </a:rPr>
              <a:t>Safety</a:t>
            </a:r>
            <a:r>
              <a:rPr lang="en-US" i="0" dirty="0">
                <a:solidFill>
                  <a:srgbClr val="000000"/>
                </a:solidFill>
                <a:effectLst/>
                <a:latin typeface="Arial" panose="020B0604020202020204" pitchFamily="34" charset="0"/>
                <a:cs typeface="Arial" panose="020B0604020202020204" pitchFamily="34" charset="0"/>
              </a:rPr>
              <a:t> and </a:t>
            </a:r>
            <a:r>
              <a:rPr lang="en-US" b="1" i="0" dirty="0">
                <a:solidFill>
                  <a:srgbClr val="000000"/>
                </a:solidFill>
                <a:effectLst/>
                <a:latin typeface="Arial" panose="020B0604020202020204" pitchFamily="34" charset="0"/>
                <a:cs typeface="Arial" panose="020B0604020202020204" pitchFamily="34" charset="0"/>
              </a:rPr>
              <a:t>Infrastructure</a:t>
            </a:r>
            <a:r>
              <a:rPr lang="en-US" i="0" dirty="0">
                <a:solidFill>
                  <a:srgbClr val="000000"/>
                </a:solidFill>
                <a:effectLst/>
                <a:latin typeface="Arial" panose="020B0604020202020204" pitchFamily="34" charset="0"/>
                <a:cs typeface="Arial" panose="020B0604020202020204" pitchFamily="34" charset="0"/>
              </a:rPr>
              <a:t>, are </a:t>
            </a:r>
            <a:r>
              <a:rPr lang="en-US" b="1" u="sng" dirty="0">
                <a:solidFill>
                  <a:schemeClr val="tx2">
                    <a:lumMod val="75000"/>
                    <a:lumOff val="25000"/>
                  </a:schemeClr>
                </a:solidFill>
                <a:latin typeface="Arial" panose="020B0604020202020204" pitchFamily="34" charset="0"/>
                <a:cs typeface="Arial" panose="020B0604020202020204" pitchFamily="34" charset="0"/>
              </a:rPr>
              <a:t>74.1%</a:t>
            </a:r>
            <a:r>
              <a:rPr lang="en-US" dirty="0">
                <a:solidFill>
                  <a:srgbClr val="000000"/>
                </a:solidFill>
                <a:latin typeface="Arial" panose="020B0604020202020204" pitchFamily="34" charset="0"/>
                <a:cs typeface="Arial" panose="020B0604020202020204" pitchFamily="34" charset="0"/>
              </a:rPr>
              <a:t> of the City’s Budget, </a:t>
            </a:r>
          </a:p>
          <a:p>
            <a:pPr algn="ctr">
              <a:lnSpc>
                <a:spcPct val="150000"/>
              </a:lnSpc>
            </a:pPr>
            <a:r>
              <a:rPr lang="en-US" dirty="0">
                <a:solidFill>
                  <a:srgbClr val="000000"/>
                </a:solidFill>
                <a:latin typeface="Arial" panose="020B0604020202020204" pitchFamily="34" charset="0"/>
                <a:cs typeface="Arial" panose="020B0604020202020204" pitchFamily="34" charset="0"/>
              </a:rPr>
              <a:t>totaling </a:t>
            </a:r>
            <a:r>
              <a:rPr lang="en-US" b="1" i="0" u="sng" dirty="0">
                <a:solidFill>
                  <a:schemeClr val="tx2">
                    <a:lumMod val="75000"/>
                    <a:lumOff val="25000"/>
                  </a:schemeClr>
                </a:solidFill>
                <a:effectLst/>
                <a:latin typeface="Arial" panose="020B0604020202020204" pitchFamily="34" charset="0"/>
                <a:cs typeface="Arial" panose="020B0604020202020204" pitchFamily="34" charset="0"/>
              </a:rPr>
              <a:t>$336.4 Million </a:t>
            </a:r>
            <a:r>
              <a:rPr lang="en-US" i="0" dirty="0">
                <a:effectLst/>
                <a:latin typeface="Arial" panose="020B0604020202020204" pitchFamily="34" charset="0"/>
                <a:cs typeface="Arial" panose="020B0604020202020204" pitchFamily="34" charset="0"/>
              </a:rPr>
              <a:t>in</a:t>
            </a:r>
            <a:r>
              <a:rPr lang="en-US" b="1" i="0" dirty="0">
                <a:solidFill>
                  <a:schemeClr val="tx2">
                    <a:lumMod val="75000"/>
                    <a:lumOff val="25000"/>
                  </a:schemeClr>
                </a:solidFill>
                <a:effectLst/>
                <a:latin typeface="Arial" panose="020B0604020202020204" pitchFamily="34" charset="0"/>
                <a:cs typeface="Arial" panose="020B0604020202020204" pitchFamily="34" charset="0"/>
              </a:rPr>
              <a:t> </a:t>
            </a:r>
            <a:r>
              <a:rPr lang="en-US" i="0" dirty="0">
                <a:solidFill>
                  <a:srgbClr val="000000"/>
                </a:solidFill>
                <a:effectLst/>
                <a:latin typeface="Arial" panose="020B0604020202020204" pitchFamily="34" charset="0"/>
                <a:cs typeface="Arial" panose="020B0604020202020204" pitchFamily="34" charset="0"/>
              </a:rPr>
              <a:t>FY2025</a:t>
            </a:r>
          </a:p>
        </p:txBody>
      </p:sp>
      <p:sp>
        <p:nvSpPr>
          <p:cNvPr id="12" name="TextBox 11">
            <a:extLst>
              <a:ext uri="{FF2B5EF4-FFF2-40B4-BE49-F238E27FC236}">
                <a16:creationId xmlns:a16="http://schemas.microsoft.com/office/drawing/2014/main" id="{263682B0-C1E7-E973-34E0-C464FCD92679}"/>
              </a:ext>
            </a:extLst>
          </p:cNvPr>
          <p:cNvSpPr txBox="1"/>
          <p:nvPr/>
        </p:nvSpPr>
        <p:spPr>
          <a:xfrm>
            <a:off x="533400" y="210142"/>
            <a:ext cx="1158947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rPr>
              <a:t>STRATEGIC PLAN FUNDING</a:t>
            </a:r>
            <a:r>
              <a:rPr lang="en-US" sz="4400" b="1" dirty="0">
                <a:solidFill>
                  <a:srgbClr val="0E2841">
                    <a:lumMod val="75000"/>
                    <a:lumOff val="25000"/>
                  </a:srgbClr>
                </a:solidFill>
                <a:latin typeface="Century Gothic" panose="020B0502020202020204" pitchFamily="34" charset="0"/>
                <a:ea typeface="Roboto Slab" pitchFamily="2" charset="0"/>
                <a:cs typeface="BrowalliaUPC" panose="020B0502040204020203" pitchFamily="34" charset="-34"/>
              </a:rPr>
              <a:t>:</a:t>
            </a:r>
            <a:endParaRPr kumimoji="0" lang="en-US" sz="44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rPr>
              <a:t>ALL CITY FUNDS</a:t>
            </a:r>
          </a:p>
        </p:txBody>
      </p:sp>
    </p:spTree>
    <p:extLst>
      <p:ext uri="{BB962C8B-B14F-4D97-AF65-F5344CB8AC3E}">
        <p14:creationId xmlns:p14="http://schemas.microsoft.com/office/powerpoint/2010/main" val="42535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6DBAC-7CF4-080C-44C2-2C72BC12B9F1}"/>
            </a:ext>
          </a:extLst>
        </p:cNvPr>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A14963C-F81E-3D0E-01C9-DCE8FE5A4E35}"/>
              </a:ext>
            </a:extLst>
          </p:cNvPr>
          <p:cNvGraphicFramePr>
            <a:graphicFrameLocks/>
          </p:cNvGraphicFramePr>
          <p:nvPr/>
        </p:nvGraphicFramePr>
        <p:xfrm>
          <a:off x="505522" y="1154132"/>
          <a:ext cx="9341427" cy="5493726"/>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4">
            <a:extLst>
              <a:ext uri="{FF2B5EF4-FFF2-40B4-BE49-F238E27FC236}">
                <a16:creationId xmlns:a16="http://schemas.microsoft.com/office/drawing/2014/main" id="{9C7FBF4D-E8FA-82F8-4ECC-442C1B105634}"/>
              </a:ext>
            </a:extLst>
          </p:cNvPr>
          <p:cNvSpPr txBox="1">
            <a:spLocks/>
          </p:cNvSpPr>
          <p:nvPr/>
        </p:nvSpPr>
        <p:spPr>
          <a:xfrm>
            <a:off x="344129" y="6003924"/>
            <a:ext cx="461963"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FD195BCC-E119-8483-5BBC-4DCC7C010D98}"/>
              </a:ext>
            </a:extLst>
          </p:cNvPr>
          <p:cNvSpPr txBox="1"/>
          <p:nvPr/>
        </p:nvSpPr>
        <p:spPr>
          <a:xfrm>
            <a:off x="7824487" y="4852353"/>
            <a:ext cx="3828960" cy="1703030"/>
          </a:xfrm>
          <a:prstGeom prst="rect">
            <a:avLst/>
          </a:prstGeom>
          <a:noFill/>
          <a:ln w="28575">
            <a:solidFill>
              <a:schemeClr val="tx2">
                <a:lumMod val="75000"/>
                <a:lumOff val="25000"/>
              </a:schemeClr>
            </a:solidFill>
          </a:ln>
        </p:spPr>
        <p:txBody>
          <a:bodyPr wrap="square" rtlCol="0">
            <a:spAutoFit/>
          </a:bodyPr>
          <a:lstStyle/>
          <a:p>
            <a:pPr algn="ctr">
              <a:lnSpc>
                <a:spcPct val="150000"/>
              </a:lnSpc>
            </a:pPr>
            <a:r>
              <a:rPr lang="en-US" i="0" dirty="0">
                <a:solidFill>
                  <a:srgbClr val="000000"/>
                </a:solidFill>
                <a:effectLst/>
                <a:latin typeface="Arial" panose="020B0604020202020204" pitchFamily="34" charset="0"/>
                <a:cs typeface="Arial" panose="020B0604020202020204" pitchFamily="34" charset="0"/>
              </a:rPr>
              <a:t>When lookin</a:t>
            </a:r>
            <a:r>
              <a:rPr lang="en-US" dirty="0">
                <a:solidFill>
                  <a:srgbClr val="000000"/>
                </a:solidFill>
                <a:latin typeface="Arial" panose="020B0604020202020204" pitchFamily="34" charset="0"/>
                <a:cs typeface="Arial" panose="020B0604020202020204" pitchFamily="34" charset="0"/>
              </a:rPr>
              <a:t>g at the overlap in Goals, </a:t>
            </a:r>
            <a:r>
              <a:rPr lang="en-US" b="1" i="0" dirty="0">
                <a:effectLst/>
                <a:latin typeface="Arial" panose="020B0604020202020204" pitchFamily="34" charset="0"/>
                <a:cs typeface="Arial" panose="020B0604020202020204" pitchFamily="34" charset="0"/>
              </a:rPr>
              <a:t>Safety</a:t>
            </a:r>
            <a:r>
              <a:rPr lang="en-US" i="0" dirty="0">
                <a:solidFill>
                  <a:srgbClr val="000000"/>
                </a:solidFill>
                <a:effectLst/>
                <a:latin typeface="Arial" panose="020B0604020202020204" pitchFamily="34" charset="0"/>
                <a:cs typeface="Arial" panose="020B0604020202020204" pitchFamily="34" charset="0"/>
              </a:rPr>
              <a:t> and </a:t>
            </a:r>
            <a:r>
              <a:rPr lang="en-US" b="1" i="0" dirty="0">
                <a:solidFill>
                  <a:srgbClr val="000000"/>
                </a:solidFill>
                <a:effectLst/>
                <a:latin typeface="Arial" panose="020B0604020202020204" pitchFamily="34" charset="0"/>
                <a:cs typeface="Arial" panose="020B0604020202020204" pitchFamily="34" charset="0"/>
              </a:rPr>
              <a:t>Infrastructure</a:t>
            </a:r>
            <a:r>
              <a:rPr lang="en-US" i="0" dirty="0">
                <a:solidFill>
                  <a:srgbClr val="000000"/>
                </a:solidFill>
                <a:effectLst/>
                <a:latin typeface="Arial" panose="020B0604020202020204" pitchFamily="34" charset="0"/>
                <a:cs typeface="Arial" panose="020B0604020202020204" pitchFamily="34" charset="0"/>
              </a:rPr>
              <a:t>, are </a:t>
            </a:r>
            <a:r>
              <a:rPr lang="en-US" b="1" u="sng" dirty="0">
                <a:solidFill>
                  <a:schemeClr val="tx2">
                    <a:lumMod val="75000"/>
                    <a:lumOff val="25000"/>
                  </a:schemeClr>
                </a:solidFill>
                <a:latin typeface="Arial" panose="020B0604020202020204" pitchFamily="34" charset="0"/>
                <a:cs typeface="Arial" panose="020B0604020202020204" pitchFamily="34" charset="0"/>
              </a:rPr>
              <a:t>74.1%</a:t>
            </a:r>
            <a:r>
              <a:rPr lang="en-US" dirty="0">
                <a:solidFill>
                  <a:srgbClr val="000000"/>
                </a:solidFill>
                <a:latin typeface="Arial" panose="020B0604020202020204" pitchFamily="34" charset="0"/>
                <a:cs typeface="Arial" panose="020B0604020202020204" pitchFamily="34" charset="0"/>
              </a:rPr>
              <a:t> of the City’s Budget, </a:t>
            </a:r>
          </a:p>
          <a:p>
            <a:pPr algn="ctr">
              <a:lnSpc>
                <a:spcPct val="150000"/>
              </a:lnSpc>
            </a:pPr>
            <a:r>
              <a:rPr lang="en-US" dirty="0">
                <a:solidFill>
                  <a:srgbClr val="000000"/>
                </a:solidFill>
                <a:latin typeface="Arial" panose="020B0604020202020204" pitchFamily="34" charset="0"/>
                <a:cs typeface="Arial" panose="020B0604020202020204" pitchFamily="34" charset="0"/>
              </a:rPr>
              <a:t>totaling </a:t>
            </a:r>
            <a:r>
              <a:rPr lang="en-US" b="1" i="0" u="sng" dirty="0">
                <a:solidFill>
                  <a:schemeClr val="tx2">
                    <a:lumMod val="75000"/>
                    <a:lumOff val="25000"/>
                  </a:schemeClr>
                </a:solidFill>
                <a:effectLst/>
                <a:latin typeface="Arial" panose="020B0604020202020204" pitchFamily="34" charset="0"/>
                <a:cs typeface="Arial" panose="020B0604020202020204" pitchFamily="34" charset="0"/>
              </a:rPr>
              <a:t>$336.4 Million </a:t>
            </a:r>
            <a:r>
              <a:rPr lang="en-US" i="0" dirty="0">
                <a:effectLst/>
                <a:latin typeface="Arial" panose="020B0604020202020204" pitchFamily="34" charset="0"/>
                <a:cs typeface="Arial" panose="020B0604020202020204" pitchFamily="34" charset="0"/>
              </a:rPr>
              <a:t>in</a:t>
            </a:r>
            <a:r>
              <a:rPr lang="en-US" b="1" i="0" dirty="0">
                <a:solidFill>
                  <a:schemeClr val="tx2">
                    <a:lumMod val="75000"/>
                    <a:lumOff val="25000"/>
                  </a:schemeClr>
                </a:solidFill>
                <a:effectLst/>
                <a:latin typeface="Arial" panose="020B0604020202020204" pitchFamily="34" charset="0"/>
                <a:cs typeface="Arial" panose="020B0604020202020204" pitchFamily="34" charset="0"/>
              </a:rPr>
              <a:t> </a:t>
            </a:r>
            <a:r>
              <a:rPr lang="en-US" i="0" dirty="0">
                <a:solidFill>
                  <a:srgbClr val="000000"/>
                </a:solidFill>
                <a:effectLst/>
                <a:latin typeface="Arial" panose="020B0604020202020204" pitchFamily="34" charset="0"/>
                <a:cs typeface="Arial" panose="020B0604020202020204" pitchFamily="34" charset="0"/>
              </a:rPr>
              <a:t>FY2025</a:t>
            </a:r>
          </a:p>
        </p:txBody>
      </p:sp>
      <p:sp>
        <p:nvSpPr>
          <p:cNvPr id="12" name="TextBox 11">
            <a:extLst>
              <a:ext uri="{FF2B5EF4-FFF2-40B4-BE49-F238E27FC236}">
                <a16:creationId xmlns:a16="http://schemas.microsoft.com/office/drawing/2014/main" id="{5A0A3240-202A-7AB5-22E0-C9C234602B52}"/>
              </a:ext>
            </a:extLst>
          </p:cNvPr>
          <p:cNvSpPr txBox="1"/>
          <p:nvPr/>
        </p:nvSpPr>
        <p:spPr>
          <a:xfrm>
            <a:off x="533400" y="210142"/>
            <a:ext cx="11589470"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rPr>
              <a:t>STRATEGIC PLAN FUNDING</a:t>
            </a:r>
            <a:r>
              <a:rPr lang="en-US" sz="4400" b="1" dirty="0">
                <a:solidFill>
                  <a:srgbClr val="0E2841">
                    <a:lumMod val="75000"/>
                    <a:lumOff val="25000"/>
                  </a:srgbClr>
                </a:solidFill>
                <a:latin typeface="Century Gothic" panose="020B0502020202020204" pitchFamily="34" charset="0"/>
                <a:ea typeface="Roboto Slab" pitchFamily="2" charset="0"/>
                <a:cs typeface="BrowalliaUPC" panose="020B0502040204020203" pitchFamily="34" charset="-34"/>
              </a:rPr>
              <a:t>:</a:t>
            </a:r>
            <a:endParaRPr kumimoji="0" lang="en-US" sz="44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E2841">
                    <a:lumMod val="75000"/>
                    <a:lumOff val="25000"/>
                  </a:srgbClr>
                </a:solidFill>
                <a:effectLst/>
                <a:uLnTx/>
                <a:uFillTx/>
                <a:latin typeface="Century Gothic" panose="020B0502020202020204" pitchFamily="34" charset="0"/>
                <a:ea typeface="Roboto Slab" pitchFamily="2" charset="0"/>
                <a:cs typeface="BrowalliaUPC" panose="020B0502040204020203" pitchFamily="34" charset="-34"/>
              </a:rPr>
              <a:t>ALL CITY FUNDS</a:t>
            </a:r>
          </a:p>
        </p:txBody>
      </p:sp>
    </p:spTree>
    <p:extLst>
      <p:ext uri="{BB962C8B-B14F-4D97-AF65-F5344CB8AC3E}">
        <p14:creationId xmlns:p14="http://schemas.microsoft.com/office/powerpoint/2010/main" val="347785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75AA234-FB2F-613E-2B7B-4CCFAB309FD8}"/>
              </a:ext>
            </a:extLst>
          </p:cNvPr>
          <p:cNvSpPr txBox="1">
            <a:spLocks/>
          </p:cNvSpPr>
          <p:nvPr/>
        </p:nvSpPr>
        <p:spPr>
          <a:xfrm>
            <a:off x="576261" y="503238"/>
            <a:ext cx="11310939" cy="757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B49CDD64-B19F-BAA9-C256-FA1B1B9B731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4774" y="1482699"/>
            <a:ext cx="8922451" cy="4922242"/>
          </a:xfrm>
          <a:prstGeom prst="rect">
            <a:avLst/>
          </a:prstGeom>
          <a:ln>
            <a:solidFill>
              <a:schemeClr val="tx1"/>
            </a:solidFill>
          </a:ln>
        </p:spPr>
      </p:pic>
      <p:sp>
        <p:nvSpPr>
          <p:cNvPr id="7" name="TextBox 6">
            <a:extLst>
              <a:ext uri="{FF2B5EF4-FFF2-40B4-BE49-F238E27FC236}">
                <a16:creationId xmlns:a16="http://schemas.microsoft.com/office/drawing/2014/main" id="{9B72C6CA-7E20-CD16-518D-C5B7342D933A}"/>
              </a:ext>
            </a:extLst>
          </p:cNvPr>
          <p:cNvSpPr txBox="1"/>
          <p:nvPr/>
        </p:nvSpPr>
        <p:spPr>
          <a:xfrm>
            <a:off x="576258" y="52262"/>
            <a:ext cx="11310939" cy="1938992"/>
          </a:xfrm>
          <a:prstGeom prst="rect">
            <a:avLst/>
          </a:prstGeom>
          <a:noFill/>
        </p:spPr>
        <p:txBody>
          <a:bodyPr wrap="square">
            <a:spAutoFit/>
          </a:bodyPr>
          <a:lstStyle/>
          <a:p>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a:t>
            </a:r>
          </a:p>
          <a:p>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FY 2024 Mill and Inlay: 12.4 Miles Paved  $8.6 Million</a:t>
            </a:r>
          </a:p>
          <a:p>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 </a:t>
            </a:r>
            <a:endParaRPr lang="en-US" sz="4400" dirty="0"/>
          </a:p>
        </p:txBody>
      </p:sp>
      <p:sp>
        <p:nvSpPr>
          <p:cNvPr id="9" name="Slide Number Placeholder 4">
            <a:extLst>
              <a:ext uri="{FF2B5EF4-FFF2-40B4-BE49-F238E27FC236}">
                <a16:creationId xmlns:a16="http://schemas.microsoft.com/office/drawing/2014/main" id="{21A0FCAC-FBFB-04EA-B9CA-9F20AC6A4D86}"/>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Tree>
    <p:extLst>
      <p:ext uri="{BB962C8B-B14F-4D97-AF65-F5344CB8AC3E}">
        <p14:creationId xmlns:p14="http://schemas.microsoft.com/office/powerpoint/2010/main" val="3146953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 and a city&#10;&#10;Description automatically generated with medium confidence">
            <a:extLst>
              <a:ext uri="{FF2B5EF4-FFF2-40B4-BE49-F238E27FC236}">
                <a16:creationId xmlns:a16="http://schemas.microsoft.com/office/drawing/2014/main" id="{674F0A2A-7869-5CE5-4117-DA45D1081548}"/>
              </a:ext>
            </a:extLst>
          </p:cNvPr>
          <p:cNvPicPr>
            <a:picLocks noChangeAspect="1"/>
          </p:cNvPicPr>
          <p:nvPr/>
        </p:nvPicPr>
        <p:blipFill>
          <a:blip r:embed="rId3"/>
          <a:srcRect t="33659"/>
          <a:stretch/>
        </p:blipFill>
        <p:spPr>
          <a:xfrm>
            <a:off x="0" y="2308302"/>
            <a:ext cx="12192000" cy="4549698"/>
          </a:xfrm>
          <a:prstGeom prst="rect">
            <a:avLst/>
          </a:prstGeom>
        </p:spPr>
      </p:pic>
      <p:graphicFrame>
        <p:nvGraphicFramePr>
          <p:cNvPr id="4" name="Table 3">
            <a:extLst>
              <a:ext uri="{FF2B5EF4-FFF2-40B4-BE49-F238E27FC236}">
                <a16:creationId xmlns:a16="http://schemas.microsoft.com/office/drawing/2014/main" id="{AA872CBA-82EC-6F79-A3CC-C9D97C6952B0}"/>
              </a:ext>
            </a:extLst>
          </p:cNvPr>
          <p:cNvGraphicFramePr>
            <a:graphicFrameLocks noGrp="1"/>
          </p:cNvGraphicFramePr>
          <p:nvPr>
            <p:extLst>
              <p:ext uri="{D42A27DB-BD31-4B8C-83A1-F6EECF244321}">
                <p14:modId xmlns:p14="http://schemas.microsoft.com/office/powerpoint/2010/main" val="1578499496"/>
              </p:ext>
            </p:extLst>
          </p:nvPr>
        </p:nvGraphicFramePr>
        <p:xfrm>
          <a:off x="344129" y="1734219"/>
          <a:ext cx="7521159" cy="4117304"/>
        </p:xfrm>
        <a:graphic>
          <a:graphicData uri="http://schemas.openxmlformats.org/drawingml/2006/table">
            <a:tbl>
              <a:tblPr firstRow="1" bandRow="1">
                <a:tableStyleId>{5C22544A-7EE6-4342-B048-85BDC9FD1C3A}</a:tableStyleId>
              </a:tblPr>
              <a:tblGrid>
                <a:gridCol w="5956310">
                  <a:extLst>
                    <a:ext uri="{9D8B030D-6E8A-4147-A177-3AD203B41FA5}">
                      <a16:colId xmlns:a16="http://schemas.microsoft.com/office/drawing/2014/main" val="946570255"/>
                    </a:ext>
                  </a:extLst>
                </a:gridCol>
                <a:gridCol w="1564849">
                  <a:extLst>
                    <a:ext uri="{9D8B030D-6E8A-4147-A177-3AD203B41FA5}">
                      <a16:colId xmlns:a16="http://schemas.microsoft.com/office/drawing/2014/main" val="1019936728"/>
                    </a:ext>
                  </a:extLst>
                </a:gridCol>
              </a:tblGrid>
              <a:tr h="514663">
                <a:tc>
                  <a:txBody>
                    <a:bodyPr/>
                    <a:lstStyle/>
                    <a:p>
                      <a:r>
                        <a:rPr lang="en-US" sz="2000" dirty="0">
                          <a:latin typeface="Arial" panose="020B0604020202020204" pitchFamily="34" charset="0"/>
                          <a:cs typeface="Arial" panose="020B0604020202020204" pitchFamily="34" charset="0"/>
                        </a:rPr>
                        <a:t>PROJECTS</a:t>
                      </a:r>
                    </a:p>
                  </a:txBody>
                  <a:tcPr anchor="ctr">
                    <a:solidFill>
                      <a:schemeClr val="tx2">
                        <a:lumMod val="75000"/>
                        <a:lumOff val="25000"/>
                      </a:schemeClr>
                    </a:solidFill>
                  </a:tcPr>
                </a:tc>
                <a:tc>
                  <a:txBody>
                    <a:bodyPr/>
                    <a:lstStyle/>
                    <a:p>
                      <a:r>
                        <a:rPr lang="en-US" sz="2000" dirty="0">
                          <a:latin typeface="Arial" panose="020B0604020202020204" pitchFamily="34" charset="0"/>
                          <a:cs typeface="Arial" panose="020B0604020202020204" pitchFamily="34" charset="0"/>
                        </a:rPr>
                        <a:t>EST. COST</a:t>
                      </a:r>
                    </a:p>
                  </a:txBody>
                  <a:tcPr anchor="ctr">
                    <a:solidFill>
                      <a:schemeClr val="tx2">
                        <a:lumMod val="75000"/>
                        <a:lumOff val="25000"/>
                      </a:schemeClr>
                    </a:solidFill>
                  </a:tcPr>
                </a:tc>
                <a:extLst>
                  <a:ext uri="{0D108BD9-81ED-4DB2-BD59-A6C34878D82A}">
                    <a16:rowId xmlns:a16="http://schemas.microsoft.com/office/drawing/2014/main" val="2853034975"/>
                  </a:ext>
                </a:extLst>
              </a:tr>
              <a:tr h="514663">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Sinclair Backage Road (SH 158 to CR 1250) </a:t>
                      </a:r>
                      <a:endParaRPr lang="en-US" sz="2000" dirty="0">
                        <a:latin typeface="Arial" panose="020B0604020202020204" pitchFamily="34" charset="0"/>
                        <a:cs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$9.0M</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anchor="ctr">
                    <a:noFill/>
                  </a:tcPr>
                </a:tc>
                <a:extLst>
                  <a:ext uri="{0D108BD9-81ED-4DB2-BD59-A6C34878D82A}">
                    <a16:rowId xmlns:a16="http://schemas.microsoft.com/office/drawing/2014/main" val="2219314066"/>
                  </a:ext>
                </a:extLst>
              </a:tr>
              <a:tr h="514663">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Mockingbird Lane (Holiday Hill – Midland Drive) </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$7.5M</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336224544"/>
                  </a:ext>
                </a:extLst>
              </a:tr>
              <a:tr h="514663">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Mockingbird Land at Whitman (by Summit Center) </a:t>
                      </a:r>
                      <a:endParaRPr lang="en-US" sz="2000" dirty="0">
                        <a:latin typeface="Arial" panose="020B0604020202020204" pitchFamily="34" charset="0"/>
                        <a:cs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$3.0M</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anchor="ctr">
                    <a:noFill/>
                  </a:tcPr>
                </a:tc>
                <a:extLst>
                  <a:ext uri="{0D108BD9-81ED-4DB2-BD59-A6C34878D82A}">
                    <a16:rowId xmlns:a16="http://schemas.microsoft.com/office/drawing/2014/main" val="3799824431"/>
                  </a:ext>
                </a:extLst>
              </a:tr>
              <a:tr h="514663">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Avalon (Briarwood – Mockingbird LN) </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$4.5M</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60190152"/>
                  </a:ext>
                </a:extLst>
              </a:tr>
              <a:tr h="514663">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Wadley/Jal Draw Multiuse Trail </a:t>
                      </a:r>
                      <a:endParaRPr lang="en-US" sz="2000" dirty="0">
                        <a:latin typeface="Arial" panose="020B0604020202020204" pitchFamily="34" charset="0"/>
                        <a:cs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$2.0M</a:t>
                      </a:r>
                      <a:endParaRPr lang="en-US" sz="2000" dirty="0">
                        <a:latin typeface="Arial" panose="020B0604020202020204" pitchFamily="34" charset="0"/>
                        <a:cs typeface="Arial" panose="020B0604020202020204" pitchFamily="34" charset="0"/>
                      </a:endParaRPr>
                    </a:p>
                  </a:txBody>
                  <a:tcPr anchor="ctr">
                    <a:noFill/>
                  </a:tcPr>
                </a:tc>
                <a:extLst>
                  <a:ext uri="{0D108BD9-81ED-4DB2-BD59-A6C34878D82A}">
                    <a16:rowId xmlns:a16="http://schemas.microsoft.com/office/drawing/2014/main" val="1250323218"/>
                  </a:ext>
                </a:extLst>
              </a:tr>
              <a:tr h="514663">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Public Infrastructure </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$2.8M</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07719017"/>
                  </a:ext>
                </a:extLst>
              </a:tr>
              <a:tr h="514663">
                <a:tc>
                  <a:txBody>
                    <a:bodyPr/>
                    <a:lstStyle/>
                    <a:p>
                      <a:r>
                        <a:rPr lang="en-US" sz="2400" b="1" dirty="0">
                          <a:latin typeface="Arial" panose="020B0604020202020204" pitchFamily="34" charset="0"/>
                          <a:cs typeface="Arial" panose="020B0604020202020204" pitchFamily="34" charset="0"/>
                        </a:rPr>
                        <a:t>Total</a:t>
                      </a: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$28.8M</a:t>
                      </a:r>
                    </a:p>
                  </a:txBody>
                  <a:tcPr anchor="ctr">
                    <a:noFill/>
                  </a:tcPr>
                </a:tc>
                <a:extLst>
                  <a:ext uri="{0D108BD9-81ED-4DB2-BD59-A6C34878D82A}">
                    <a16:rowId xmlns:a16="http://schemas.microsoft.com/office/drawing/2014/main" val="2317851239"/>
                  </a:ext>
                </a:extLst>
              </a:tr>
            </a:tbl>
          </a:graphicData>
        </a:graphic>
      </p:graphicFrame>
      <p:sp>
        <p:nvSpPr>
          <p:cNvPr id="3" name="Slide Number Placeholder 4">
            <a:extLst>
              <a:ext uri="{FF2B5EF4-FFF2-40B4-BE49-F238E27FC236}">
                <a16:creationId xmlns:a16="http://schemas.microsoft.com/office/drawing/2014/main" id="{D8C5E361-3FDA-6E15-A469-7288915738FD}"/>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B40C2B9F-099E-88E8-16F0-9B165EF00E95}"/>
              </a:ext>
            </a:extLst>
          </p:cNvPr>
          <p:cNvSpPr txBox="1">
            <a:spLocks/>
          </p:cNvSpPr>
          <p:nvPr/>
        </p:nvSpPr>
        <p:spPr>
          <a:xfrm>
            <a:off x="344129" y="397831"/>
            <a:ext cx="11269033" cy="7016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lang="en-US" sz="3200" b="1" dirty="0">
                <a:solidFill>
                  <a:srgbClr val="4472C4">
                    <a:lumMod val="75000"/>
                  </a:srgbClr>
                </a:solidFill>
                <a:latin typeface="Century Gothic" panose="020B0502020202020204" pitchFamily="34" charset="0"/>
                <a:cs typeface="Arial" panose="020B0604020202020204" pitchFamily="34" charset="0"/>
              </a:rPr>
              <a:t>2025 ROADS INVESTMENT</a:t>
            </a:r>
            <a:endParaRPr kumimoji="0" lang="en-US" sz="3200" b="1"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Arial"/>
            </a:endParaRPr>
          </a:p>
        </p:txBody>
      </p:sp>
    </p:spTree>
    <p:extLst>
      <p:ext uri="{BB962C8B-B14F-4D97-AF65-F5344CB8AC3E}">
        <p14:creationId xmlns:p14="http://schemas.microsoft.com/office/powerpoint/2010/main" val="2605391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96ABA-4610-61E9-02C3-C5D9877A563D}"/>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1B4F3D2-EDA1-8FE2-8E8E-513F26238F71}"/>
              </a:ext>
            </a:extLst>
          </p:cNvPr>
          <p:cNvSpPr txBox="1">
            <a:spLocks/>
          </p:cNvSpPr>
          <p:nvPr/>
        </p:nvSpPr>
        <p:spPr>
          <a:xfrm>
            <a:off x="325768" y="420825"/>
            <a:ext cx="11195636" cy="7572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sz="44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STRENGTHEN &amp; SUSTAIN INFRASTRUCTURE </a:t>
            </a:r>
            <a:r>
              <a:rPr kumimoji="0" lang="en-US" sz="32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Roboto Slab" pitchFamily="2" charset="0"/>
                <a:cs typeface="BrowalliaUPC" panose="020B0502040204020203" pitchFamily="34" charset="-34"/>
              </a:rPr>
              <a:t>WATER</a:t>
            </a:r>
            <a:endParaRPr lang="en-US" sz="3200" b="1" dirty="0">
              <a:solidFill>
                <a:schemeClr val="tx2">
                  <a:lumMod val="75000"/>
                  <a:lumOff val="25000"/>
                </a:schemeClr>
              </a:solidFill>
              <a:latin typeface="Century Gothic" panose="020B0502020202020204" pitchFamily="34" charset="0"/>
              <a:cs typeface="Arial"/>
            </a:endParaRPr>
          </a:p>
        </p:txBody>
      </p:sp>
      <p:sp>
        <p:nvSpPr>
          <p:cNvPr id="3" name="Slide Number Placeholder 4">
            <a:extLst>
              <a:ext uri="{FF2B5EF4-FFF2-40B4-BE49-F238E27FC236}">
                <a16:creationId xmlns:a16="http://schemas.microsoft.com/office/drawing/2014/main" id="{26BB0E00-C2D5-8FC5-E7A0-96E688181001}"/>
              </a:ext>
            </a:extLst>
          </p:cNvPr>
          <p:cNvSpPr txBox="1">
            <a:spLocks/>
          </p:cNvSpPr>
          <p:nvPr/>
        </p:nvSpPr>
        <p:spPr>
          <a:xfrm>
            <a:off x="344129" y="6003924"/>
            <a:ext cx="871354" cy="70167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9DDDB3E-115E-4943-8B14-16CC2353D5A5}" type="slidenum">
              <a:rPr kumimoji="0" lang="en-US" sz="4800" b="1" i="0" u="none" strike="noStrike" kern="1200" cap="none" spc="0" normalizeH="0" baseline="0" noProof="0" smtClean="0">
                <a:ln>
                  <a:noFill/>
                </a:ln>
                <a:solidFill>
                  <a:srgbClr val="2F5597"/>
                </a:solidFill>
                <a:effectLst/>
                <a:uLnTx/>
                <a:uFillTx/>
                <a:latin typeface="Century Gothic" panose="020B0502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4800" b="1" i="0" u="none" strike="noStrike" kern="1200" cap="none" spc="0" normalizeH="0" baseline="0" noProof="0" dirty="0">
              <a:ln>
                <a:noFill/>
              </a:ln>
              <a:solidFill>
                <a:srgbClr val="2F5597"/>
              </a:solidFill>
              <a:effectLst/>
              <a:uLnTx/>
              <a:uFillTx/>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F1CF270-13FD-7714-6A6F-682B178F159F}"/>
              </a:ext>
            </a:extLst>
          </p:cNvPr>
          <p:cNvGraphicFramePr>
            <a:graphicFrameLocks noGrp="1"/>
          </p:cNvGraphicFramePr>
          <p:nvPr>
            <p:extLst>
              <p:ext uri="{D42A27DB-BD31-4B8C-83A1-F6EECF244321}">
                <p14:modId xmlns:p14="http://schemas.microsoft.com/office/powerpoint/2010/main" val="4231293727"/>
              </p:ext>
            </p:extLst>
          </p:nvPr>
        </p:nvGraphicFramePr>
        <p:xfrm>
          <a:off x="594324" y="1508766"/>
          <a:ext cx="10927080" cy="4495158"/>
        </p:xfrm>
        <a:graphic>
          <a:graphicData uri="http://schemas.openxmlformats.org/drawingml/2006/table">
            <a:tbl>
              <a:tblPr firstRow="1" bandRow="1">
                <a:tableStyleId>{5C22544A-7EE6-4342-B048-85BDC9FD1C3A}</a:tableStyleId>
              </a:tblPr>
              <a:tblGrid>
                <a:gridCol w="8904482">
                  <a:extLst>
                    <a:ext uri="{9D8B030D-6E8A-4147-A177-3AD203B41FA5}">
                      <a16:colId xmlns:a16="http://schemas.microsoft.com/office/drawing/2014/main" val="946570255"/>
                    </a:ext>
                  </a:extLst>
                </a:gridCol>
                <a:gridCol w="2022598">
                  <a:extLst>
                    <a:ext uri="{9D8B030D-6E8A-4147-A177-3AD203B41FA5}">
                      <a16:colId xmlns:a16="http://schemas.microsoft.com/office/drawing/2014/main" val="1019936728"/>
                    </a:ext>
                  </a:extLst>
                </a:gridCol>
              </a:tblGrid>
              <a:tr h="499462">
                <a:tc>
                  <a:txBody>
                    <a:bodyPr/>
                    <a:lstStyle/>
                    <a:p>
                      <a:r>
                        <a:rPr lang="en-US" sz="2000" dirty="0">
                          <a:latin typeface="Arial" panose="020B0604020202020204" pitchFamily="34" charset="0"/>
                          <a:cs typeface="Arial" panose="020B0604020202020204" pitchFamily="34" charset="0"/>
                        </a:rPr>
                        <a:t>PROJECTS</a:t>
                      </a:r>
                    </a:p>
                  </a:txBody>
                  <a:tcPr anchor="ctr">
                    <a:solidFill>
                      <a:schemeClr val="tx2">
                        <a:lumMod val="75000"/>
                        <a:lumOff val="25000"/>
                      </a:schemeClr>
                    </a:solidFill>
                  </a:tcPr>
                </a:tc>
                <a:tc>
                  <a:txBody>
                    <a:bodyPr/>
                    <a:lstStyle/>
                    <a:p>
                      <a:r>
                        <a:rPr lang="en-US" sz="2000" dirty="0">
                          <a:latin typeface="Arial" panose="020B0604020202020204" pitchFamily="34" charset="0"/>
                          <a:cs typeface="Arial" panose="020B0604020202020204" pitchFamily="34" charset="0"/>
                        </a:rPr>
                        <a:t>INVESTMENT</a:t>
                      </a:r>
                    </a:p>
                  </a:txBody>
                  <a:tcPr anchor="ctr">
                    <a:solidFill>
                      <a:schemeClr val="tx2">
                        <a:lumMod val="75000"/>
                        <a:lumOff val="25000"/>
                      </a:schemeClr>
                    </a:solidFill>
                  </a:tcPr>
                </a:tc>
                <a:extLst>
                  <a:ext uri="{0D108BD9-81ED-4DB2-BD59-A6C34878D82A}">
                    <a16:rowId xmlns:a16="http://schemas.microsoft.com/office/drawing/2014/main" val="2853034975"/>
                  </a:ext>
                </a:extLst>
              </a:tr>
              <a:tr h="499462">
                <a:tc>
                  <a:txBody>
                    <a:bodyPr/>
                    <a:lstStyle/>
                    <a:p>
                      <a:r>
                        <a:rPr lang="en-US" sz="2000" dirty="0">
                          <a:latin typeface="Arial" panose="020B0604020202020204" pitchFamily="34" charset="0"/>
                          <a:cs typeface="Arial" panose="020B0604020202020204" pitchFamily="34" charset="0"/>
                        </a:rPr>
                        <a:t>Maintenance replacing aging and failing Mains, Valves, Manholes, etc.</a:t>
                      </a: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effectLst/>
                          <a:latin typeface="Arial" panose="020B0604020202020204" pitchFamily="34" charset="0"/>
                          <a:ea typeface="Aptos" panose="020B0004020202020204" pitchFamily="34" charset="0"/>
                          <a:cs typeface="Arial" panose="020B0604020202020204" pitchFamily="34" charset="0"/>
                        </a:rPr>
                        <a:t>(Annual) $6.5 M</a:t>
                      </a:r>
                    </a:p>
                  </a:txBody>
                  <a:tcPr anchor="ctr">
                    <a:solidFill>
                      <a:schemeClr val="tx2">
                        <a:lumMod val="10000"/>
                        <a:lumOff val="90000"/>
                      </a:schemeClr>
                    </a:solidFill>
                  </a:tcPr>
                </a:tc>
                <a:extLst>
                  <a:ext uri="{0D108BD9-81ED-4DB2-BD59-A6C34878D82A}">
                    <a16:rowId xmlns:a16="http://schemas.microsoft.com/office/drawing/2014/main" val="628321541"/>
                  </a:ext>
                </a:extLst>
              </a:tr>
              <a:tr h="499462">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NE Sewer Watermain Project</a:t>
                      </a:r>
                      <a:endParaRPr lang="en-US" sz="2000" dirty="0">
                        <a:latin typeface="Arial" panose="020B0604020202020204" pitchFamily="34" charset="0"/>
                        <a:cs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$46.8 M</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anchor="ctr">
                    <a:noFill/>
                  </a:tcPr>
                </a:tc>
                <a:extLst>
                  <a:ext uri="{0D108BD9-81ED-4DB2-BD59-A6C34878D82A}">
                    <a16:rowId xmlns:a16="http://schemas.microsoft.com/office/drawing/2014/main" val="2219314066"/>
                  </a:ext>
                </a:extLst>
              </a:tr>
              <a:tr h="499462">
                <a:tc>
                  <a:txBody>
                    <a:bodyPr/>
                    <a:lstStyle/>
                    <a:p>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Airport Wastewater Lift Station Construction</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$3.0 M</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336224544"/>
                  </a:ext>
                </a:extLst>
              </a:tr>
              <a:tr h="499462">
                <a:tc>
                  <a:txBody>
                    <a:bodyPr/>
                    <a:lstStyle/>
                    <a:p>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Wadley (I to Garfield) Utility Construction </a:t>
                      </a:r>
                      <a:endParaRPr lang="en-US" sz="2000" dirty="0">
                        <a:latin typeface="Arial" panose="020B0604020202020204" pitchFamily="34" charset="0"/>
                        <a:cs typeface="Arial" panose="020B0604020202020204" pitchFamily="34" charset="0"/>
                      </a:endParaRP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$3.0 M</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anchor="ctr">
                    <a:noFill/>
                  </a:tcPr>
                </a:tc>
                <a:extLst>
                  <a:ext uri="{0D108BD9-81ED-4DB2-BD59-A6C34878D82A}">
                    <a16:rowId xmlns:a16="http://schemas.microsoft.com/office/drawing/2014/main" val="3799824431"/>
                  </a:ext>
                </a:extLst>
              </a:tr>
              <a:tr h="499462">
                <a:tc>
                  <a:txBody>
                    <a:bodyPr/>
                    <a:lstStyle/>
                    <a:p>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Golf Course</a:t>
                      </a:r>
                      <a:r>
                        <a:rPr lang="en-US" sz="2000" dirty="0">
                          <a:solidFill>
                            <a:prstClr val="black"/>
                          </a:solidFill>
                          <a:latin typeface="Arial" panose="020B0604020202020204" pitchFamily="34" charset="0"/>
                          <a:cs typeface="Arial" panose="020B0604020202020204" pitchFamily="34" charset="0"/>
                        </a:rPr>
                        <a:t> Rd. at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Scharbauer Utility Const</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effectLst/>
                          <a:latin typeface="Arial" panose="020B0604020202020204" pitchFamily="34" charset="0"/>
                          <a:ea typeface="Aptos" panose="020B0004020202020204" pitchFamily="34" charset="0"/>
                          <a:cs typeface="Arial" panose="020B0604020202020204" pitchFamily="34" charset="0"/>
                        </a:rPr>
                        <a:t>$3.0 M</a:t>
                      </a:r>
                      <a:endParaRPr lang="en-US" sz="2000" dirty="0">
                        <a:latin typeface="Arial" panose="020B0604020202020204" pitchFamily="34" charset="0"/>
                        <a:cs typeface="Arial" panose="020B0604020202020204" pitchFamily="34" charset="0"/>
                      </a:endParaRPr>
                    </a:p>
                  </a:txBody>
                  <a:tcPr anchor="ctr">
                    <a:solidFill>
                      <a:schemeClr val="tx2">
                        <a:lumMod val="10000"/>
                        <a:lumOff val="90000"/>
                      </a:schemeClr>
                    </a:solidFill>
                  </a:tcPr>
                </a:tc>
                <a:extLst>
                  <a:ext uri="{0D108BD9-81ED-4DB2-BD59-A6C34878D82A}">
                    <a16:rowId xmlns:a16="http://schemas.microsoft.com/office/drawing/2014/main" val="260190152"/>
                  </a:ext>
                </a:extLst>
              </a:tr>
              <a:tr h="499462">
                <a:tc>
                  <a:txBody>
                    <a:bodyPr/>
                    <a:lstStyle/>
                    <a:p>
                      <a:r>
                        <a:rPr lang="en-US" sz="2000" b="0" i="0" dirty="0">
                          <a:latin typeface="Arial" panose="020B0604020202020204" pitchFamily="34" charset="0"/>
                          <a:cs typeface="Arial" panose="020B0604020202020204" pitchFamily="34" charset="0"/>
                        </a:rPr>
                        <a:t>Sludge Tank at WRF</a:t>
                      </a: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i="0" dirty="0">
                          <a:latin typeface="Arial" panose="020B0604020202020204" pitchFamily="34" charset="0"/>
                          <a:cs typeface="Arial" panose="020B0604020202020204" pitchFamily="34" charset="0"/>
                        </a:rPr>
                        <a:t>$10.0 M</a:t>
                      </a:r>
                    </a:p>
                  </a:txBody>
                  <a:tcPr anchor="ctr">
                    <a:noFill/>
                  </a:tcPr>
                </a:tc>
                <a:extLst>
                  <a:ext uri="{0D108BD9-81ED-4DB2-BD59-A6C34878D82A}">
                    <a16:rowId xmlns:a16="http://schemas.microsoft.com/office/drawing/2014/main" val="2859219432"/>
                  </a:ext>
                </a:extLst>
              </a:tr>
              <a:tr h="499462">
                <a:tc>
                  <a:txBody>
                    <a:bodyPr/>
                    <a:lstStyle/>
                    <a:p>
                      <a:r>
                        <a:rPr lang="en-US" sz="2000" b="0" i="0" dirty="0">
                          <a:latin typeface="Arial" panose="020B0604020202020204" pitchFamily="34" charset="0"/>
                          <a:cs typeface="Arial" panose="020B0604020202020204" pitchFamily="34" charset="0"/>
                        </a:rPr>
                        <a:t>Phase 1 Paul Davis Advanced Treatment</a:t>
                      </a:r>
                    </a:p>
                  </a:txBody>
                  <a:tcPr anchor="ctr">
                    <a:solidFill>
                      <a:schemeClr val="tx2">
                        <a:lumMod val="10000"/>
                        <a:lumOff val="9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0" i="0" dirty="0">
                          <a:latin typeface="Arial" panose="020B0604020202020204" pitchFamily="34" charset="0"/>
                          <a:cs typeface="Arial" panose="020B0604020202020204" pitchFamily="34" charset="0"/>
                        </a:rPr>
                        <a:t>$30.0 M</a:t>
                      </a:r>
                    </a:p>
                  </a:txBody>
                  <a:tcPr anchor="ctr">
                    <a:solidFill>
                      <a:schemeClr val="tx2">
                        <a:lumMod val="10000"/>
                        <a:lumOff val="90000"/>
                      </a:schemeClr>
                    </a:solidFill>
                  </a:tcPr>
                </a:tc>
                <a:extLst>
                  <a:ext uri="{0D108BD9-81ED-4DB2-BD59-A6C34878D82A}">
                    <a16:rowId xmlns:a16="http://schemas.microsoft.com/office/drawing/2014/main" val="462605324"/>
                  </a:ext>
                </a:extLst>
              </a:tr>
              <a:tr h="499462">
                <a:tc>
                  <a:txBody>
                    <a:bodyPr/>
                    <a:lstStyle/>
                    <a:p>
                      <a:r>
                        <a:rPr lang="en-US" sz="2400" b="1" dirty="0">
                          <a:latin typeface="Arial" panose="020B0604020202020204" pitchFamily="34" charset="0"/>
                          <a:cs typeface="Arial" panose="020B0604020202020204" pitchFamily="34" charset="0"/>
                        </a:rPr>
                        <a:t>Total</a:t>
                      </a:r>
                    </a:p>
                  </a:txBody>
                  <a:tcPr anchor="c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$102.3 M</a:t>
                      </a:r>
                    </a:p>
                  </a:txBody>
                  <a:tcPr anchor="ctr">
                    <a:noFill/>
                  </a:tcPr>
                </a:tc>
                <a:extLst>
                  <a:ext uri="{0D108BD9-81ED-4DB2-BD59-A6C34878D82A}">
                    <a16:rowId xmlns:a16="http://schemas.microsoft.com/office/drawing/2014/main" val="2317851239"/>
                  </a:ext>
                </a:extLst>
              </a:tr>
            </a:tbl>
          </a:graphicData>
        </a:graphic>
      </p:graphicFrame>
    </p:spTree>
    <p:extLst>
      <p:ext uri="{BB962C8B-B14F-4D97-AF65-F5344CB8AC3E}">
        <p14:creationId xmlns:p14="http://schemas.microsoft.com/office/powerpoint/2010/main" val="2031573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Vancouver V.20"/>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2">
              <a:lumMod val="75000"/>
              <a:lumOff val="25000"/>
            </a:schemeClr>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C20A154B48CF45BD0DF5410B20A8AC" ma:contentTypeVersion="8" ma:contentTypeDescription="Create a new document." ma:contentTypeScope="" ma:versionID="5a20b731de25949bedeb6229006aee2f">
  <xsd:schema xmlns:xsd="http://www.w3.org/2001/XMLSchema" xmlns:xs="http://www.w3.org/2001/XMLSchema" xmlns:p="http://schemas.microsoft.com/office/2006/metadata/properties" xmlns:ns2="dac4e956-f0e3-4f68-a80d-7cb1a90f51eb" targetNamespace="http://schemas.microsoft.com/office/2006/metadata/properties" ma:root="true" ma:fieldsID="536f6914adaeed2b45b611ab2707203f" ns2:_="">
    <xsd:import namespace="dac4e956-f0e3-4f68-a80d-7cb1a90f51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c4e956-f0e3-4f68-a80d-7cb1a90f51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A661A8-1849-4EE1-8033-21F1FEA3D95F}">
  <ds:schemaRefs>
    <ds:schemaRef ds:uri="dac4e956-f0e3-4f68-a80d-7cb1a90f51eb"/>
    <ds:schemaRef ds:uri="http://purl.org/dc/elements/1.1/"/>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644403F-F84D-427E-ACDA-C54041DEB68B}">
  <ds:schemaRefs>
    <ds:schemaRef ds:uri="dac4e956-f0e3-4f68-a80d-7cb1a90f51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D39F421-29FC-4EA1-A1F2-4A4E6E13C0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8971</TotalTime>
  <Words>4800</Words>
  <Application>Microsoft Office PowerPoint</Application>
  <PresentationFormat>Widescreen</PresentationFormat>
  <Paragraphs>815</Paragraphs>
  <Slides>43</Slides>
  <Notes>43</Notes>
  <HiddenSlides>22</HiddenSlides>
  <MMClips>0</MMClip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Jaycee Shepherd</dc:creator>
  <cp:lastModifiedBy>Alyssa Coppens</cp:lastModifiedBy>
  <cp:revision>94</cp:revision>
  <cp:lastPrinted>2025-02-10T15:48:54Z</cp:lastPrinted>
  <dcterms:created xsi:type="dcterms:W3CDTF">2024-07-01T17:26:48Z</dcterms:created>
  <dcterms:modified xsi:type="dcterms:W3CDTF">2025-02-11T16:58:14Z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0x01010025C20A154B48CF45BD0DF5410B20A8AC</vt:lpwstr>
  </property>
</Properties>
</file>