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6" r:id="rId5"/>
    <p:sldId id="266" r:id="rId6"/>
    <p:sldId id="259" r:id="rId7"/>
    <p:sldId id="258" r:id="rId8"/>
    <p:sldId id="267" r:id="rId9"/>
    <p:sldId id="261" r:id="rId10"/>
    <p:sldId id="271" r:id="rId11"/>
    <p:sldId id="272" r:id="rId12"/>
    <p:sldId id="280" r:id="rId13"/>
    <p:sldId id="273" r:id="rId14"/>
    <p:sldId id="270" r:id="rId15"/>
    <p:sldId id="281" r:id="rId16"/>
    <p:sldId id="274" r:id="rId17"/>
    <p:sldId id="275" r:id="rId18"/>
    <p:sldId id="277" r:id="rId19"/>
    <p:sldId id="276" r:id="rId20"/>
    <p:sldId id="257" r:id="rId21"/>
    <p:sldId id="269" r:id="rId22"/>
    <p:sldId id="260" r:id="rId23"/>
    <p:sldId id="278" r:id="rId24"/>
    <p:sldId id="265" r:id="rId25"/>
    <p:sldId id="263" r:id="rId26"/>
    <p:sldId id="282" r:id="rId27"/>
    <p:sldId id="283" r:id="rId28"/>
    <p:sldId id="268" r:id="rId29"/>
    <p:sldId id="264" r:id="rId30"/>
    <p:sldId id="262" r:id="rId31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162" autoAdjust="0"/>
  </p:normalViewPr>
  <p:slideViewPr>
    <p:cSldViewPr snapToGrid="0">
      <p:cViewPr varScale="1">
        <p:scale>
          <a:sx n="57" d="100"/>
          <a:sy n="57" d="100"/>
        </p:scale>
        <p:origin x="10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1FBA74-22EC-6DCD-26D8-E2DCFF9477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A06B13-BEAA-FB8E-A8BE-3E17A9548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67B9E66F-379A-4C42-BCDC-C999E74328E6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D8AA8-4DAA-48D4-809E-1F3ED75720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D5B84-F228-1FF8-6900-9ECEE93BE8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0D348BB0-3B74-4133-B5AE-AC6344A2CA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610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8C552203-5447-4CEC-A724-E4F8541868F1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BEDAF213-026E-4EFD-B7C0-AE74235EC3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41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056" indent="-174056">
              <a:buFontTx/>
              <a:buChar char="-"/>
            </a:pPr>
            <a:r>
              <a:rPr lang="en-US" dirty="0"/>
              <a:t>Talk about how projects move through this process- </a:t>
            </a:r>
          </a:p>
          <a:p>
            <a:pPr marL="174056" indent="-174056">
              <a:buFontTx/>
              <a:buChar char="-"/>
            </a:pPr>
            <a:r>
              <a:rPr lang="en-US" dirty="0"/>
              <a:t>Fiscally restrained for UTP </a:t>
            </a:r>
          </a:p>
          <a:p>
            <a:pPr marL="174056" indent="-174056">
              <a:buFontTx/>
              <a:buChar char="-"/>
            </a:pPr>
            <a:r>
              <a:rPr lang="en-US" dirty="0"/>
              <a:t>Discuss things such as capacity at TXDOT and letting windows (Todd Dr. ex)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66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Debra </a:t>
            </a:r>
            <a:r>
              <a:rPr lang="en-US" dirty="0">
                <a:sym typeface="Wingdings" panose="05000000000000000000" pitchFamily="2" charset="2"/>
              </a:rPr>
              <a:t> Great partner to us!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13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I- 27 is North South corridor from Laredo to Alberta </a:t>
            </a:r>
          </a:p>
          <a:p>
            <a:endParaRPr lang="en-US" dirty="0"/>
          </a:p>
          <a:p>
            <a:r>
              <a:rPr lang="en-US" dirty="0"/>
              <a:t>I-14 is an East West Corridor with North South Connection in Midland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786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Yearly term- expires on Sept 30</a:t>
            </a:r>
            <a:r>
              <a:rPr lang="en-US" baseline="30000" dirty="0"/>
              <a:t>th</a:t>
            </a:r>
            <a:r>
              <a:rPr lang="en-US" dirty="0"/>
              <a:t> of each year- in place since 2010 and matched by ODC- not membership dues, but covers entirety of </a:t>
            </a:r>
            <a:r>
              <a:rPr lang="en-US" dirty="0" err="1"/>
              <a:t>Motran</a:t>
            </a:r>
            <a:r>
              <a:rPr lang="en-US" dirty="0"/>
              <a:t> operating expenses.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8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C15-29A4-7EAF-6911-11B91BAF7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A75A0-5D6E-3192-E37C-5C94C2A08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4A6DA-C0D3-C628-E5AD-8739825B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6778" y="6028972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80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5242-9FD0-BA3A-0069-C7A2EF6B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7D0F9-2F43-6CA8-73F1-88D41C1B3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1A36-BF50-B0CE-5F40-F26AC51B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335B19-3239-4821-BA41-4A85223FA6A7}" type="datetime1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79C58-723F-BD9A-D495-60997E0B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E6367-B94B-F6ED-EA45-75CED362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6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E3492-9793-0DF9-D474-A3BF62335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53FAE-D8EF-B522-9A8B-1BBCF587D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76413-696F-A66A-647E-3B167A7B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F1ED7F-2FB4-489E-8A68-0FB9066B2799}" type="datetime1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356A2-E831-7A73-D263-11ECD6B2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AE871-6629-800D-B944-AD029FFD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6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9040-6E81-C4FC-D2A5-0F91B6DA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B2678-D324-959E-5B8C-4103B88E9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85382-7AD5-CB97-DE83-F0BE945C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0022" y="6192221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55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F51F-FF6A-A1D2-CDA3-9CDFD286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A80C8-3DA8-4480-F376-FEBC78BBC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850A1-D443-8532-4A96-1CAAC8D3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A7AB1-B72A-49B7-BA47-299C44DC17BA}" type="datetime1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E27A6-98EF-0932-A3BD-47974F9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BD46D-139E-540C-B901-D8B60DD6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4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ECC-D652-E8F9-17F9-E6796CEB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8BE9-9FF8-5D09-9B25-8BEB1EE4B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1461-53D5-4896-1AB9-B5CCBBD97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E29BE-AC45-0D3D-7E04-F8B0F0FC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EC45C-7EB0-4884-BA3E-4EE65C849B37}" type="datetime1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5E286-D48A-875F-9B59-1277CFF1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0B342-0DA4-715D-0069-120AFA7E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8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36B6-5ED9-8C0B-03B1-401DE3C3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FA0B-6684-0759-7B0C-94582A392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DABFA-ABC0-54E5-A661-A92E47EB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87813-E04D-4481-4B26-8FEF7BEE9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1B4EE-DA92-5D26-0682-7221ECBE0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7994E5-E271-7756-F0D6-7435F891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54632-1816-4F7C-BEB7-2EABAF5FCB99}" type="datetime1">
              <a:rPr lang="en-US" smtClean="0"/>
              <a:t>2/11/2025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2767C-152E-93FE-E3A9-F820D664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277B0-726F-2733-D962-FE8DF967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22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3553-5AD0-6DE8-CD30-90FDD357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2AE5D-7C45-1031-578E-A226060D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3ADF1D-66A8-406A-9DCA-618044B1CE95}" type="datetime1">
              <a:rPr lang="en-US" smtClean="0"/>
              <a:t>2/11/2025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F5924-A68B-36F4-B4DC-88292E90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005A-81A1-271D-BA18-B3B83ABA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30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3D3E8-B213-9822-46F0-A62C6446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1316A-7EBD-4780-B79D-D1E8EFB6A87D}" type="datetime1">
              <a:rPr lang="en-US" smtClean="0"/>
              <a:t>2/11/2025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EC94B-CD63-1125-81FB-75877682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F176D-0D8E-480C-B4B3-DDAB59BA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07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2363-E97C-518A-1180-D0F08720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89E4B-06B7-B88D-2DFE-62D44421D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DD495-058C-6170-970D-739AE49A0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F3943-7386-DFA1-D1D0-31DCF625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0D4B-6D34-4F4F-9156-93D7C788CA48}" type="datetime1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41829-0397-2189-8262-E5D209D3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33119-363C-ED54-F2ED-F7E674B8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5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EB2AA-F562-55C3-166C-7804C904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19756-664C-522B-EC03-046C76BDC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4C97C-B726-88B3-12D0-18A8830A7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CBFC9-AA51-AB4D-BA4A-7EC4503B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EDFF7-7AA3-4703-9A0B-A824C63FEF71}" type="datetime1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64E35-D856-7ECF-E8C8-B5D5B708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FCF93-0CA7-D137-FDB2-4DFF0F1D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8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7BBF0-748E-A6ED-CA5E-97F3292C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02EAF-2D6B-F2F1-25A6-FE6CD15DD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3C452-C450-4D39-0F5D-3A6348C20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045" y="62002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9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DACC85-833D-7267-0A49-26FAFBAE36CD}"/>
              </a:ext>
            </a:extLst>
          </p:cNvPr>
          <p:cNvSpPr txBox="1"/>
          <p:nvPr/>
        </p:nvSpPr>
        <p:spPr>
          <a:xfrm>
            <a:off x="498021" y="3931104"/>
            <a:ext cx="5057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 dirty="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83CB3-686D-9D7B-8369-F242735BB692}"/>
              </a:ext>
            </a:extLst>
          </p:cNvPr>
          <p:cNvSpPr txBox="1"/>
          <p:nvPr/>
        </p:nvSpPr>
        <p:spPr>
          <a:xfrm>
            <a:off x="498021" y="3931103"/>
            <a:ext cx="6419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 dirty="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pic>
        <p:nvPicPr>
          <p:cNvPr id="5" name="Picture 4" descr="A city with tall buildings&#10;&#10;Description automatically generated">
            <a:extLst>
              <a:ext uri="{FF2B5EF4-FFF2-40B4-BE49-F238E27FC236}">
                <a16:creationId xmlns:a16="http://schemas.microsoft.com/office/drawing/2014/main" id="{D9684E57-D90E-844E-0F19-95E7F40C1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DD6E9-B1D6-BF55-3830-A0B52000F9F8}"/>
              </a:ext>
            </a:extLst>
          </p:cNvPr>
          <p:cNvSpPr txBox="1"/>
          <p:nvPr/>
        </p:nvSpPr>
        <p:spPr>
          <a:xfrm>
            <a:off x="498021" y="3136392"/>
            <a:ext cx="8261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TRANSPORTATION LANDSCAPE IN MIDLAND</a:t>
            </a:r>
          </a:p>
        </p:txBody>
      </p:sp>
    </p:spTree>
    <p:extLst>
      <p:ext uri="{BB962C8B-B14F-4D97-AF65-F5344CB8AC3E}">
        <p14:creationId xmlns:p14="http://schemas.microsoft.com/office/powerpoint/2010/main" val="365971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4A0F2-8627-D515-3EE0-A554CD24A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7071083-9E3D-DAC0-C1D2-DDD818551A48}"/>
              </a:ext>
            </a:extLst>
          </p:cNvPr>
          <p:cNvSpPr txBox="1"/>
          <p:nvPr/>
        </p:nvSpPr>
        <p:spPr>
          <a:xfrm>
            <a:off x="296526" y="357259"/>
            <a:ext cx="445225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PERMIAN BASIN METROPOLITAN PLANNING ORGANIZATION</a:t>
            </a:r>
          </a:p>
          <a:p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7C50-D1AB-AF82-5B65-21E31D3218DE}"/>
              </a:ext>
            </a:extLst>
          </p:cNvPr>
          <p:cNvSpPr txBox="1"/>
          <p:nvPr/>
        </p:nvSpPr>
        <p:spPr>
          <a:xfrm>
            <a:off x="387096" y="2983698"/>
            <a:ext cx="608647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PBMPO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874E177-114B-D932-4435-A66A55B90669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10</a:t>
            </a:fld>
            <a:endParaRPr lang="en-US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B7BC56-0189-A17E-5A3C-A0EBE522B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834" y="607608"/>
            <a:ext cx="7019160" cy="530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76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0E184-E617-F139-9776-17B8E8095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lake&#10;&#10;Description automatically generated">
            <a:extLst>
              <a:ext uri="{FF2B5EF4-FFF2-40B4-BE49-F238E27FC236}">
                <a16:creationId xmlns:a16="http://schemas.microsoft.com/office/drawing/2014/main" id="{7C7EF168-A442-BB23-707D-04DFC8B66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DA2CC3-E517-63CE-2200-3282E28BC278}"/>
              </a:ext>
            </a:extLst>
          </p:cNvPr>
          <p:cNvSpPr txBox="1"/>
          <p:nvPr/>
        </p:nvSpPr>
        <p:spPr>
          <a:xfrm>
            <a:off x="195942" y="303316"/>
            <a:ext cx="992777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cap="all" dirty="0">
                <a:solidFill>
                  <a:schemeClr val="tx2">
                    <a:lumMod val="75000"/>
                    <a:lumOff val="25000"/>
                  </a:schemeClr>
                </a:solidFill>
                <a:ea typeface="Roboto Slab" pitchFamily="2" charset="0"/>
                <a:cs typeface="Arial" panose="020B0604020202020204" pitchFamily="34" charset="0"/>
              </a:rPr>
              <a:t>PERMIAN BASIN METROPOLITAN Planning organization (PBMPO)</a:t>
            </a:r>
          </a:p>
          <a:p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 Slab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9BE58F-1D47-647E-E6F2-FE0740EBD175}"/>
              </a:ext>
            </a:extLst>
          </p:cNvPr>
          <p:cNvSpPr txBox="1"/>
          <p:nvPr/>
        </p:nvSpPr>
        <p:spPr>
          <a:xfrm>
            <a:off x="195942" y="1703699"/>
            <a:ext cx="4312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MPO Policy Board: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Local decision-making body responsible for metropolitan planning processes (required for each urban area over 50k in population)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225DD5A-2C55-CF53-335C-0394CBDDAF61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11</a:t>
            </a:fld>
            <a:endParaRPr lang="en-US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D178C-6D92-0779-6A12-DCD83779E009}"/>
              </a:ext>
            </a:extLst>
          </p:cNvPr>
          <p:cNvSpPr txBox="1"/>
          <p:nvPr/>
        </p:nvSpPr>
        <p:spPr>
          <a:xfrm>
            <a:off x="195942" y="3181027"/>
            <a:ext cx="4686954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Policy Board Members: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Ector County Commissioner Mike Gardner (Chairman)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Midland City Councilman Jack Ladd (Vice- Chairman)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Midland County Judge Terry Johnson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Odessa City Councilman Steve Thompson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Martin County Judge Bryan Cox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MOUTD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EZRider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General Manager Kayleen Hamilton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TxDOT Odessa District Engineer Eric Lykins, P.E.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B0FAFF-4A30-36ED-CB10-4AACAF3B7BBD}"/>
              </a:ext>
            </a:extLst>
          </p:cNvPr>
          <p:cNvSpPr txBox="1"/>
          <p:nvPr/>
        </p:nvSpPr>
        <p:spPr>
          <a:xfrm>
            <a:off x="5159827" y="1660894"/>
            <a:ext cx="4312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MPO Technical Advisory Committee (TAC):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Representatives from member entities with skills and specialties for long range planning.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CF92A6-BC98-8B37-7B54-B6A9795A4D02}"/>
              </a:ext>
            </a:extLst>
          </p:cNvPr>
          <p:cNvSpPr txBox="1"/>
          <p:nvPr/>
        </p:nvSpPr>
        <p:spPr>
          <a:xfrm>
            <a:off x="5159827" y="3118544"/>
            <a:ext cx="4686954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TAC Members: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Cameron Walker, AICP, MPO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Robert Ornelas, P.E., TxDOT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Chad Windham, P.E. TxDOT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Andrew Avis, Midland County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Jeffrey Avery, Ector County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Taha Sakrani, P.E., City of Midland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Joe Tucker, P.E., City of Odessa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Landon Ochoa, City of Midland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Jose Ortiz, City of Midland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Adrian Acosta, City of Midland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Lindsey Adams, City of Midland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624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1E8CF-D166-9EFE-D7ED-33004F247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24BCB4B-8C3F-6409-804B-5BA660DCA1E8}"/>
              </a:ext>
            </a:extLst>
          </p:cNvPr>
          <p:cNvSpPr txBox="1"/>
          <p:nvPr/>
        </p:nvSpPr>
        <p:spPr>
          <a:xfrm>
            <a:off x="212270" y="136480"/>
            <a:ext cx="12393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TXDOT Planning process – </a:t>
            </a:r>
            <a:r>
              <a:rPr lang="en-US" sz="4400" b="1" cap="all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mpo</a:t>
            </a:r>
            <a:r>
              <a:rPr lang="en-US" sz="4400" b="1" cap="all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 process </a:t>
            </a:r>
          </a:p>
          <a:p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8CC3152-2B39-4BBF-63A2-2BE0A83BABCA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12</a:t>
            </a:fld>
            <a:endParaRPr lang="en-US" b="1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B814F1-E34F-77FA-7E29-A785C6B6F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81" y="859755"/>
            <a:ext cx="9271001" cy="558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B99E15-1246-E69A-5185-2921644534D5}"/>
              </a:ext>
            </a:extLst>
          </p:cNvPr>
          <p:cNvSpPr txBox="1"/>
          <p:nvPr/>
        </p:nvSpPr>
        <p:spPr>
          <a:xfrm>
            <a:off x="3858768" y="3078088"/>
            <a:ext cx="89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(MTP)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A75806-D57C-4258-FFEB-A07F65196248}"/>
              </a:ext>
            </a:extLst>
          </p:cNvPr>
          <p:cNvSpPr txBox="1"/>
          <p:nvPr/>
        </p:nvSpPr>
        <p:spPr>
          <a:xfrm>
            <a:off x="3858768" y="4278957"/>
            <a:ext cx="89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(UTP)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1D4ADF-6F02-766F-639C-3BDA6D9A2BFD}"/>
              </a:ext>
            </a:extLst>
          </p:cNvPr>
          <p:cNvSpPr txBox="1"/>
          <p:nvPr/>
        </p:nvSpPr>
        <p:spPr>
          <a:xfrm>
            <a:off x="3858768" y="5002232"/>
            <a:ext cx="89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(STIP)</a:t>
            </a:r>
          </a:p>
        </p:txBody>
      </p:sp>
    </p:spTree>
    <p:extLst>
      <p:ext uri="{BB962C8B-B14F-4D97-AF65-F5344CB8AC3E}">
        <p14:creationId xmlns:p14="http://schemas.microsoft.com/office/powerpoint/2010/main" val="4141943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41BA3-74B5-C828-3913-48ADFB209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FA12EBE-8362-720A-2CC2-EC2D52171C03}"/>
              </a:ext>
            </a:extLst>
          </p:cNvPr>
          <p:cNvSpPr txBox="1"/>
          <p:nvPr/>
        </p:nvSpPr>
        <p:spPr>
          <a:xfrm>
            <a:off x="457199" y="0"/>
            <a:ext cx="269965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CITY OF MIDLAND RIGHT-OF-WAY 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(OFF SYSTEM) </a:t>
            </a:r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  <a:p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B12FB4-A056-4641-6950-010D20A75C9B}"/>
              </a:ext>
            </a:extLst>
          </p:cNvPr>
          <p:cNvSpPr txBox="1"/>
          <p:nvPr/>
        </p:nvSpPr>
        <p:spPr>
          <a:xfrm>
            <a:off x="696685" y="3371850"/>
            <a:ext cx="2220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670 miles of paved roads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FY 25 $6.5 million operations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Approx $1 billion pavement network value 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EA6F62B-756F-3F4F-5600-80B862D800F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13</a:t>
            </a:fld>
            <a:endParaRPr lang="en-US" b="1" dirty="0">
              <a:latin typeface="+mn-lt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B0218EA-8F30-2950-5E63-337D0A2E8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04336"/>
            <a:ext cx="8735786" cy="582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00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9DB06-A5A1-FBB5-7289-63F07BD6F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2AB9990-F492-D47B-CF77-2F4BB95A9374}"/>
              </a:ext>
            </a:extLst>
          </p:cNvPr>
          <p:cNvSpPr txBox="1"/>
          <p:nvPr/>
        </p:nvSpPr>
        <p:spPr>
          <a:xfrm>
            <a:off x="457199" y="0"/>
            <a:ext cx="44522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MIDLAND COUNTY</a:t>
            </a:r>
          </a:p>
          <a:p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1224413-C658-D10D-E68A-AFF2EBC3D66F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14</a:t>
            </a:fld>
            <a:endParaRPr lang="en-US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7C9776-F7C8-2B7B-D8D7-17E1A50B3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528" y="169493"/>
            <a:ext cx="5780315" cy="6303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12D218-C938-5751-AC3A-BC0C4C800E8C}"/>
              </a:ext>
            </a:extLst>
          </p:cNvPr>
          <p:cNvSpPr txBox="1"/>
          <p:nvPr/>
        </p:nvSpPr>
        <p:spPr>
          <a:xfrm>
            <a:off x="457199" y="1962745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Close Partners with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City limits inside the County are the responsibility of the City </a:t>
            </a:r>
          </a:p>
        </p:txBody>
      </p:sp>
    </p:spTree>
    <p:extLst>
      <p:ext uri="{BB962C8B-B14F-4D97-AF65-F5344CB8AC3E}">
        <p14:creationId xmlns:p14="http://schemas.microsoft.com/office/powerpoint/2010/main" val="1086099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3BAFEB0-2C61-F938-B94A-CE3616148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4A0CE53-B3C2-E008-22B6-CDB7BCB028A8}"/>
              </a:ext>
            </a:extLst>
          </p:cNvPr>
          <p:cNvSpPr txBox="1"/>
          <p:nvPr/>
        </p:nvSpPr>
        <p:spPr>
          <a:xfrm>
            <a:off x="457198" y="0"/>
            <a:ext cx="111905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MIDLAND-ODESSA URBAN TRANSIT DISTRICT (MOUTD- EZRIDER)</a:t>
            </a:r>
          </a:p>
          <a:p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820C184D-F676-7308-CB41-457018A76C23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15</a:t>
            </a:fld>
            <a:endParaRPr lang="en-US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752919-CEBE-6AC8-A00C-BA58B8DDDA42}"/>
              </a:ext>
            </a:extLst>
          </p:cNvPr>
          <p:cNvSpPr txBox="1"/>
          <p:nvPr/>
        </p:nvSpPr>
        <p:spPr>
          <a:xfrm>
            <a:off x="533400" y="1996078"/>
            <a:ext cx="23622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is the mission of Midland Odessa Urban Transit District (EZ-Rider) to provide safe, reliable, affordable, and efficient public transportation with quality customer service to the Midland Odessa urban area.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567F9E-7997-19A8-ED2A-F1FC0A4E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03170"/>
            <a:ext cx="8436157" cy="435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715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1906D-B0B9-5DEF-901F-ED5576C82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786F90F-A303-ECFC-9556-7FF5368D625B}"/>
              </a:ext>
            </a:extLst>
          </p:cNvPr>
          <p:cNvSpPr txBox="1"/>
          <p:nvPr/>
        </p:nvSpPr>
        <p:spPr>
          <a:xfrm>
            <a:off x="457198" y="0"/>
            <a:ext cx="11195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ea typeface="Roboto Slab" pitchFamily="2" charset="0"/>
                <a:cs typeface="BrowalliaUPC" panose="020B0502040204020203" pitchFamily="34" charset="-34"/>
              </a:rPr>
              <a:t>MIDLAND DEVELOPMENT CORPORATION (MDC)</a:t>
            </a:r>
          </a:p>
          <a:p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811E8C4-5FC6-21C0-9808-CA4783720BD2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16</a:t>
            </a:fld>
            <a:endParaRPr lang="en-US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F89BAB-7F07-3D50-463C-BF1B0F91E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789" y="1825170"/>
            <a:ext cx="9642421" cy="320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73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on a playground&#10;&#10;Description automatically generated">
            <a:extLst>
              <a:ext uri="{FF2B5EF4-FFF2-40B4-BE49-F238E27FC236}">
                <a16:creationId xmlns:a16="http://schemas.microsoft.com/office/drawing/2014/main" id="{4424C538-FA5F-3D6A-FBC1-BAC84238F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240792" y="546285"/>
            <a:ext cx="8766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Advocacy</a:t>
            </a:r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17</a:t>
            </a:fld>
            <a:endParaRPr lang="en-US" b="1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94BD9F-1A96-3EAA-3C89-53E047829E81}"/>
              </a:ext>
            </a:extLst>
          </p:cNvPr>
          <p:cNvSpPr txBox="1"/>
          <p:nvPr/>
        </p:nvSpPr>
        <p:spPr>
          <a:xfrm>
            <a:off x="464058" y="1612684"/>
            <a:ext cx="815873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success of transportation planning includes advocacy at regional, state and federal levels in order to create holistic partnership and approaches. This advocacy is critical in determinations such as: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Specific route selection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Funding allocations for planning, design, ROW acquisition and construction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Economic Growth based on route selection with importance of highlighted corridors </a:t>
            </a:r>
          </a:p>
        </p:txBody>
      </p:sp>
    </p:spTree>
    <p:extLst>
      <p:ext uri="{BB962C8B-B14F-4D97-AF65-F5344CB8AC3E}">
        <p14:creationId xmlns:p14="http://schemas.microsoft.com/office/powerpoint/2010/main" val="417080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BE60F-5969-6AB5-E56E-634ED282F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field&#10;&#10;Description automatically generated">
            <a:extLst>
              <a:ext uri="{FF2B5EF4-FFF2-40B4-BE49-F238E27FC236}">
                <a16:creationId xmlns:a16="http://schemas.microsoft.com/office/drawing/2014/main" id="{E043DC73-2F73-27BF-0050-3FFF1E5F4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AD180C-7FFA-6D09-8EA6-8A9296FEC833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CURRENT ADVOCACY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60FAAA3-CE3C-3901-CA79-67C1358F1FFA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18</a:t>
            </a:fld>
            <a:endParaRPr lang="en-US" b="1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C7A72A-A016-2575-FBB3-C013CF53D241}"/>
              </a:ext>
            </a:extLst>
          </p:cNvPr>
          <p:cNvSpPr txBox="1"/>
          <p:nvPr/>
        </p:nvSpPr>
        <p:spPr>
          <a:xfrm>
            <a:off x="755904" y="1750136"/>
            <a:ext cx="678789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PBMPO Board Representation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PBMPO TAC Representation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Meetings with TXDOT- Local and State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Permian Strategic Partnership (PSP)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Texas Transportation Commission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Midland Odessa Transportation Alliance (MOTRAN)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153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7E8A2847-590C-2A18-C11F-0862D2B85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167640" y="471942"/>
            <a:ext cx="9433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Permian Strategic Partnership (PSP)</a:t>
            </a:r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19</a:t>
            </a:fld>
            <a:endParaRPr lang="en-US" b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AB2FC-09D5-088B-5862-3C69181E7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801" y="4349612"/>
            <a:ext cx="4838949" cy="1720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52B2F9-A4DA-D45B-99EA-02B21EC2ED8C}"/>
              </a:ext>
            </a:extLst>
          </p:cNvPr>
          <p:cNvSpPr txBox="1"/>
          <p:nvPr/>
        </p:nvSpPr>
        <p:spPr>
          <a:xfrm>
            <a:off x="533400" y="2064530"/>
            <a:ext cx="868375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Coalition of 28 leading Permian Basin energy companies and higher education institutions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Working together to address current and future challenges to the responsible development of the vast oil and natural gas resources of the Permian Basin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One of their main pillars is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Road Safety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Identifying road infrastructure initiatives that can be accelerated through public-private partnership</a:t>
            </a:r>
          </a:p>
        </p:txBody>
      </p:sp>
    </p:spTree>
    <p:extLst>
      <p:ext uri="{BB962C8B-B14F-4D97-AF65-F5344CB8AC3E}">
        <p14:creationId xmlns:p14="http://schemas.microsoft.com/office/powerpoint/2010/main" val="2383642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lake&#10;&#10;Description automatically generated">
            <a:extLst>
              <a:ext uri="{FF2B5EF4-FFF2-40B4-BE49-F238E27FC236}">
                <a16:creationId xmlns:a16="http://schemas.microsoft.com/office/drawing/2014/main" id="{CBF9986C-1AE9-E7A1-6DB2-A75E46D10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195942" y="303316"/>
            <a:ext cx="9927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cap="all" dirty="0">
                <a:solidFill>
                  <a:schemeClr val="tx2">
                    <a:lumMod val="75000"/>
                    <a:lumOff val="25000"/>
                  </a:schemeClr>
                </a:solidFill>
                <a:ea typeface="Roboto Slab" pitchFamily="2" charset="0"/>
                <a:cs typeface="Arial" panose="020B0604020202020204" pitchFamily="34" charset="0"/>
              </a:rPr>
              <a:t>Strategic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b="1" cap="all" dirty="0">
                <a:solidFill>
                  <a:schemeClr val="tx2">
                    <a:lumMod val="75000"/>
                    <a:lumOff val="25000"/>
                  </a:schemeClr>
                </a:solidFill>
                <a:ea typeface="Roboto Slab" pitchFamily="2" charset="0"/>
                <a:cs typeface="Arial" panose="020B0604020202020204" pitchFamily="34" charset="0"/>
              </a:rPr>
              <a:t>Goal Connections </a:t>
            </a:r>
          </a:p>
          <a:p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 Slab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504950"/>
            <a:ext cx="6086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Goal 3: Quality of Life &amp; Place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Goal 5: Provide Sound Governance and Fiscal Management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Goal 6: Strengthen and Sustain Our Infrastructure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5184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8D231-F0D4-ADBC-72B3-CC42D8CB2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F7BB66B-3C66-28B1-D352-6B1B8AF1F6BA}"/>
              </a:ext>
            </a:extLst>
          </p:cNvPr>
          <p:cNvSpPr txBox="1"/>
          <p:nvPr/>
        </p:nvSpPr>
        <p:spPr>
          <a:xfrm>
            <a:off x="247482" y="333741"/>
            <a:ext cx="107618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TEXAS TRANSPORTATION COMISSION (TTC)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05E28F5-BD16-F11C-083A-5B568BC47DEB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20</a:t>
            </a:fld>
            <a:endParaRPr lang="en-US" b="1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434F8E-9577-4468-F7F5-F108AF331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75" y="2515166"/>
            <a:ext cx="5567425" cy="28581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9CA696-51AE-38E6-2D6E-361FBE4F2580}"/>
              </a:ext>
            </a:extLst>
          </p:cNvPr>
          <p:cNvSpPr txBox="1"/>
          <p:nvPr/>
        </p:nvSpPr>
        <p:spPr>
          <a:xfrm>
            <a:off x="6096000" y="1381579"/>
            <a:ext cx="5250388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226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Governing body of TXDOT (5 members &amp; executive director 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22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for: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226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planning and making policies for the location, construction and maintenance of state highways,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226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overseeing the design, construction, maintenance and operation of the state highway system,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226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developing a statewide transportation plan that contains highways and turnpikes, aviation, mass transportation, railroads, high-speed railroads and water traffic,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226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awarding contracts for the improvement of the state highway system,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226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fostering and assisting in the development of public and mass transportation in the state, and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226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adopting rules for the operation of the department.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74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413657" y="416274"/>
            <a:ext cx="114186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FUTURE OF TRANSPORTATION IN MIDLAND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21</a:t>
            </a:fld>
            <a:endParaRPr lang="en-US" b="1" dirty="0">
              <a:latin typeface="+mn-lt"/>
            </a:endParaRPr>
          </a:p>
        </p:txBody>
      </p:sp>
      <p:pic>
        <p:nvPicPr>
          <p:cNvPr id="2050" name="Picture 2" descr="State Approves New Interstate 14 Designation in Central Texas">
            <a:extLst>
              <a:ext uri="{FF2B5EF4-FFF2-40B4-BE49-F238E27FC236}">
                <a16:creationId xmlns:a16="http://schemas.microsoft.com/office/drawing/2014/main" id="{AE7CA312-2649-94E3-185B-EA1C2A64A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2" r="19579"/>
          <a:stretch/>
        </p:blipFill>
        <p:spPr bwMode="auto">
          <a:xfrm>
            <a:off x="6001967" y="1293249"/>
            <a:ext cx="5408578" cy="470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5C57A1-CD18-9C8E-1CFE-864F14CCF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616" y="1608727"/>
            <a:ext cx="4026465" cy="402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12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clouds and a city&#10;&#10;Description automatically generated with medium confidence">
            <a:extLst>
              <a:ext uri="{FF2B5EF4-FFF2-40B4-BE49-F238E27FC236}">
                <a16:creationId xmlns:a16="http://schemas.microsoft.com/office/drawing/2014/main" id="{674F0A2A-7869-5CE5-4117-DA45D1081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441960" y="333002"/>
            <a:ext cx="8674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New Corridors</a:t>
            </a:r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190352"/>
            <a:ext cx="9460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I-27 and I-14 Corridors have received national designation, but significant work remains in terms of planning, route selection, and securing funding for these essential corridors.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Currently, TxDOT has advisory committees for both corridors which includes various stakeholders from across the corridors that meet to provide fair, reliable and comprehensive advice and recommendations on a variety of transportation issues. 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22</a:t>
            </a:fld>
            <a:endParaRPr lang="en-US" b="1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88F05-A4E8-1F2A-A82A-6C263B5FB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43" y="2944678"/>
            <a:ext cx="3990102" cy="3098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5FBB29-ADED-2ED5-EEB2-8924C8823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528" y="2944678"/>
            <a:ext cx="2607161" cy="367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19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A9480-CF2C-2012-E72E-72C7624D9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20E55E-FD15-3CA5-68AD-BF89B496C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528" y="564573"/>
            <a:ext cx="8241567" cy="608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ED7901-4BE4-1110-1CD1-CC0BA2039254}"/>
              </a:ext>
            </a:extLst>
          </p:cNvPr>
          <p:cNvSpPr txBox="1"/>
          <p:nvPr/>
        </p:nvSpPr>
        <p:spPr>
          <a:xfrm>
            <a:off x="533399" y="564573"/>
            <a:ext cx="7496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IT ALL ADDS UP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76DED06-F6E8-4EB9-928F-CF40AE7E8F40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23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210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383AC-3ABB-450F-7256-B14056151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565A33B-4684-6768-22AA-0B19AA22B80D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24</a:t>
            </a:fld>
            <a:endParaRPr lang="en-US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CE1808-D7A6-DA02-D936-991B858CA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84691"/>
            <a:ext cx="8183616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22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B6A71-AEBE-157D-352F-74250580D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FF30334E-F660-F517-8018-665C73C24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CF4AFF-5D04-5889-E792-3BAF704ED575}"/>
              </a:ext>
            </a:extLst>
          </p:cNvPr>
          <p:cNvSpPr txBox="1"/>
          <p:nvPr/>
        </p:nvSpPr>
        <p:spPr>
          <a:xfrm>
            <a:off x="323849" y="384691"/>
            <a:ext cx="8810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ADVOCACY: MOTRAN </a:t>
            </a:r>
          </a:p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MIDLAND ODESSA TRANSPORTATION ALLIANCE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9E486E9-C97F-ADB4-88F5-A4040546F59E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25</a:t>
            </a:fld>
            <a:endParaRPr lang="en-US" b="1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B8FB8-17D3-9A68-ED42-BD65D117ADFF}"/>
              </a:ext>
            </a:extLst>
          </p:cNvPr>
          <p:cNvSpPr txBox="1"/>
          <p:nvPr/>
        </p:nvSpPr>
        <p:spPr>
          <a:xfrm>
            <a:off x="439565" y="1723489"/>
            <a:ext cx="363713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MDC Economic Development Agreement: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$142,500 annually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Approved by MDC &amp; City Council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MOTRAN advocates for the Midland-Odessa area for projects and initiatives related to transportation, economic growth and more.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MOTRAN played an instrumental role in the I-14 designation </a:t>
            </a:r>
          </a:p>
        </p:txBody>
      </p:sp>
      <p:pic>
        <p:nvPicPr>
          <p:cNvPr id="3074" name="Picture 2" descr="MOTRAN holding free webinar on Broadband in the Basin | newswest9.com">
            <a:extLst>
              <a:ext uri="{FF2B5EF4-FFF2-40B4-BE49-F238E27FC236}">
                <a16:creationId xmlns:a16="http://schemas.microsoft.com/office/drawing/2014/main" id="{96565592-64C3-E34F-91B0-E63FDF15A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57" y="2064314"/>
            <a:ext cx="4852217" cy="272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837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field&#10;&#10;Description automatically generated">
            <a:extLst>
              <a:ext uri="{FF2B5EF4-FFF2-40B4-BE49-F238E27FC236}">
                <a16:creationId xmlns:a16="http://schemas.microsoft.com/office/drawing/2014/main" id="{4BEE68E0-2E5F-7B99-7AFA-914FE0E85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464057" y="336280"/>
            <a:ext cx="7847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Ports to Plains Alliance</a:t>
            </a:r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26</a:t>
            </a:fld>
            <a:endParaRPr lang="en-US" b="1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F355B0-D993-BC3B-BDB8-ACE7EC8027BF}"/>
              </a:ext>
            </a:extLst>
          </p:cNvPr>
          <p:cNvSpPr txBox="1"/>
          <p:nvPr/>
        </p:nvSpPr>
        <p:spPr>
          <a:xfrm>
            <a:off x="378333" y="1344795"/>
            <a:ext cx="854659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Currently do NOT have a membership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Annual Membership: </a:t>
            </a: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~$85,000 per year based on population</a:t>
            </a: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Membership Benefits: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Eligible for election on Ports-to-Plains Alliance Board of Directors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Participation in all Policy Development, Events and Organization Activities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Invitation to join us at our annual Washington DC Fly-in to meet with federal legislators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One year of regular Membership including general listing on </a:t>
            </a:r>
            <a:r>
              <a:rPr lang="en-US" b="0" i="0" u="none" strike="noStrike" baseline="0" dirty="0">
                <a:solidFill>
                  <a:srgbClr val="0000FF"/>
                </a:solidFill>
                <a:latin typeface="Arial" panose="020B0604020202020204" pitchFamily="34" charset="0"/>
              </a:rPr>
              <a:t>www.portstoplains.com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Membership registration rate for all representatives to all Ports-to-Plains Events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Subscription to Ports-to-Plains newsletter, updates and action alerts </a:t>
            </a:r>
          </a:p>
          <a:p>
            <a:pPr lvl="2"/>
            <a:endParaRPr lang="en-US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9B67B-34AA-9B5F-0CED-CDDDA5AB4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845" y="5145304"/>
            <a:ext cx="4487413" cy="171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6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51589F11-EA88-C9AE-2B60-4AC70244F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222140-EA12-0351-4677-EAA8A83E0408}"/>
              </a:ext>
            </a:extLst>
          </p:cNvPr>
          <p:cNvSpPr txBox="1"/>
          <p:nvPr/>
        </p:nvSpPr>
        <p:spPr>
          <a:xfrm>
            <a:off x="3468103" y="81573"/>
            <a:ext cx="7420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0E07A-49CB-3DAE-9F49-5C2E0682245F}"/>
              </a:ext>
            </a:extLst>
          </p:cNvPr>
          <p:cNvSpPr txBox="1"/>
          <p:nvPr/>
        </p:nvSpPr>
        <p:spPr>
          <a:xfrm>
            <a:off x="371006" y="1518196"/>
            <a:ext cx="1144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Deliver exceptional services and promote a high quality of life and place for ALL our citizens.</a:t>
            </a:r>
          </a:p>
        </p:txBody>
      </p:sp>
    </p:spTree>
    <p:extLst>
      <p:ext uri="{BB962C8B-B14F-4D97-AF65-F5344CB8AC3E}">
        <p14:creationId xmlns:p14="http://schemas.microsoft.com/office/powerpoint/2010/main" val="2936666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lake&#10;&#10;Description automatically generated">
            <a:extLst>
              <a:ext uri="{FF2B5EF4-FFF2-40B4-BE49-F238E27FC236}">
                <a16:creationId xmlns:a16="http://schemas.microsoft.com/office/drawing/2014/main" id="{CBF9986C-1AE9-E7A1-6DB2-A75E46D10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185928" y="323988"/>
            <a:ext cx="90403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solidFill>
                  <a:schemeClr val="tx2">
                    <a:lumMod val="75000"/>
                    <a:lumOff val="25000"/>
                  </a:schemeClr>
                </a:solidFill>
                <a:ea typeface="Roboto Slab" pitchFamily="2" charset="0"/>
                <a:cs typeface="Arial" panose="020B0604020202020204" pitchFamily="34" charset="0"/>
              </a:rPr>
              <a:t>Transportation Planning </a:t>
            </a:r>
          </a:p>
          <a:p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 Slab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330708" y="1366035"/>
            <a:ext cx="38008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Transportation systems when properly and adequately planned, funded and maintained can produce social, economic and safety benefits.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</a:t>
            </a:fld>
            <a:endParaRPr lang="en-US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206F5B-9301-9D83-B258-2E0249998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638" y="3510123"/>
            <a:ext cx="6281928" cy="3154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D6A18F-ECF7-63C8-3B08-D5FD8FD41810}"/>
              </a:ext>
            </a:extLst>
          </p:cNvPr>
          <p:cNvSpPr txBox="1"/>
          <p:nvPr/>
        </p:nvSpPr>
        <p:spPr>
          <a:xfrm>
            <a:off x="4937760" y="1366035"/>
            <a:ext cx="38008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Transportation Planning requires advocacy from government agencies, private sector organizations and stakeholders </a:t>
            </a:r>
          </a:p>
        </p:txBody>
      </p:sp>
    </p:spTree>
    <p:extLst>
      <p:ext uri="{BB962C8B-B14F-4D97-AF65-F5344CB8AC3E}">
        <p14:creationId xmlns:p14="http://schemas.microsoft.com/office/powerpoint/2010/main" val="498843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53F5446C-0391-FF9B-01C7-595EABFB9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8" y="0"/>
            <a:ext cx="10158984" cy="67726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291593" y="83943"/>
            <a:ext cx="6776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all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Midland</a:t>
            </a:r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 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4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6785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DA40E-3980-938C-C85C-EF0647B53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field&#10;&#10;Description automatically generated">
            <a:extLst>
              <a:ext uri="{FF2B5EF4-FFF2-40B4-BE49-F238E27FC236}">
                <a16:creationId xmlns:a16="http://schemas.microsoft.com/office/drawing/2014/main" id="{862F7CA1-0531-C64A-3982-DF6066770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D0BC88-F0F3-3BE5-76AF-6D833C9F3F86}"/>
              </a:ext>
            </a:extLst>
          </p:cNvPr>
          <p:cNvSpPr txBox="1"/>
          <p:nvPr/>
        </p:nvSpPr>
        <p:spPr>
          <a:xfrm>
            <a:off x="533400" y="564573"/>
            <a:ext cx="8354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Transportation Resiliency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63CD5B7-BA03-CEB3-47FD-13F0CEF8BF99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5</a:t>
            </a:fld>
            <a:endParaRPr lang="en-US" b="1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70C473-AB82-E531-29E2-CFEEE4686D1E}"/>
              </a:ext>
            </a:extLst>
          </p:cNvPr>
          <p:cNvSpPr txBox="1"/>
          <p:nvPr/>
        </p:nvSpPr>
        <p:spPr>
          <a:xfrm>
            <a:off x="456438" y="1464518"/>
            <a:ext cx="9080754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b="0" i="0" dirty="0">
                <a:effectLst/>
                <a:latin typeface="Arial"/>
                <a:cs typeface="Arial"/>
              </a:rPr>
              <a:t>The key to building a resilient transportation system in Midland includes various needs: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Reducing truck traffic congestion due to heavy freight traffic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/>
                <a:cs typeface="Arial"/>
              </a:rPr>
              <a:t>Providing safer and more reliable routes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/>
                <a:cs typeface="Arial"/>
              </a:rPr>
              <a:t>Roadway connectivity and access to key state and national markets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Safe passage that separates commuter and commercial traffic </a:t>
            </a:r>
            <a:endParaRPr lang="en-US" b="0" i="0" dirty="0">
              <a:effectLst/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2C69B8-FF61-6718-3FA1-387C02B5C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192" y="3067262"/>
            <a:ext cx="6385875" cy="340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10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D85AF706-8831-02D5-29E9-5547A7FF4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399" y="564573"/>
            <a:ext cx="74963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KEY PLAYERS IN MIDLAND TRANSPORTATION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6</a:t>
            </a:fld>
            <a:endParaRPr lang="en-US" b="1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0EC537-DD9B-F44F-FED7-289D5AFAEA77}"/>
              </a:ext>
            </a:extLst>
          </p:cNvPr>
          <p:cNvSpPr txBox="1"/>
          <p:nvPr/>
        </p:nvSpPr>
        <p:spPr>
          <a:xfrm>
            <a:off x="694182" y="2307275"/>
            <a:ext cx="75354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Texas Department of Transportation (State right-of-way)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Permian Basin Metropolitan Planning Organization (PBMPO)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City of Midland (City right-of-way)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Midland County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Midland Development Corporation (MDC) </a:t>
            </a:r>
          </a:p>
        </p:txBody>
      </p:sp>
    </p:spTree>
    <p:extLst>
      <p:ext uri="{BB962C8B-B14F-4D97-AF65-F5344CB8AC3E}">
        <p14:creationId xmlns:p14="http://schemas.microsoft.com/office/powerpoint/2010/main" val="1050409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E3B65-090D-B4D3-F197-0C1A56E11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9910183-6F30-4918-D0C5-B85B81344852}"/>
              </a:ext>
            </a:extLst>
          </p:cNvPr>
          <p:cNvSpPr txBox="1"/>
          <p:nvPr/>
        </p:nvSpPr>
        <p:spPr>
          <a:xfrm>
            <a:off x="424542" y="27623"/>
            <a:ext cx="49530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TEXAS DEPARTMENT OF TRANSPORTATION (TxDOT) </a:t>
            </a:r>
          </a:p>
          <a:p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03360B-FDD0-A7F4-C893-E49D90E4711F}"/>
              </a:ext>
            </a:extLst>
          </p:cNvPr>
          <p:cNvSpPr txBox="1"/>
          <p:nvPr/>
        </p:nvSpPr>
        <p:spPr>
          <a:xfrm>
            <a:off x="424542" y="2899869"/>
            <a:ext cx="608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ODESSA DISTRICT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A018A78-E55C-A11B-AFDA-82BFC984B282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7</a:t>
            </a:fld>
            <a:endParaRPr lang="en-US" b="1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B43E7-B139-2383-5F9D-12E742A32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686" y="322143"/>
            <a:ext cx="5783630" cy="581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68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9619E-DD88-1EDF-C189-EDEE9CABF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C10C5FA-2121-2DD6-9D1B-27F7C8954624}"/>
              </a:ext>
            </a:extLst>
          </p:cNvPr>
          <p:cNvSpPr txBox="1"/>
          <p:nvPr/>
        </p:nvSpPr>
        <p:spPr>
          <a:xfrm>
            <a:off x="424541" y="27623"/>
            <a:ext cx="75982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TxDOT Odessa District  </a:t>
            </a:r>
          </a:p>
          <a:p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C458E79-F69F-BC3A-1692-75FFEBBA2846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8</a:t>
            </a:fld>
            <a:endParaRPr lang="en-US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13EDA-B36E-6A4B-90C4-5E63B45BEB6C}"/>
              </a:ext>
            </a:extLst>
          </p:cNvPr>
          <p:cNvSpPr txBox="1"/>
          <p:nvPr/>
        </p:nvSpPr>
        <p:spPr>
          <a:xfrm>
            <a:off x="440871" y="889843"/>
            <a:ext cx="567145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6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Odessa District plans, designs, builds, operates and maintains the state transportation system in the following counties: Andrews, Crane, Ector, Loving, Martin, </a:t>
            </a:r>
            <a:r>
              <a:rPr lang="en-US" b="1" i="0" dirty="0">
                <a:solidFill>
                  <a:srgbClr val="2226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Midland</a:t>
            </a:r>
            <a:r>
              <a:rPr lang="en-US" b="0" i="0" dirty="0">
                <a:solidFill>
                  <a:srgbClr val="2226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Pecos, Reeves, Terrell, Upton, Ward, and Winkler.</a:t>
            </a:r>
          </a:p>
          <a:p>
            <a:endParaRPr lang="en-US" dirty="0">
              <a:solidFill>
                <a:srgbClr val="2226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18,348 square miles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8,228 lane miles </a:t>
            </a:r>
          </a:p>
          <a:p>
            <a:endParaRPr lang="en-US" dirty="0">
              <a:solidFill>
                <a:srgbClr val="2226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2226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2024 and 2025, the district has been allocated an average of $4.1 billion in UTP funding. This funding will be used to enhance safety, upgrade energy sector corridors, improve interchanges, and develop Super 2 lanes on smaller, high-volume roads. The district has let $1.8 billion in projects and is planning to initiate another $377million in construction projects in fiscal year 2025.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90FB5-3034-2C7A-54E6-AD16EB6BC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229" y="750898"/>
            <a:ext cx="5415853" cy="532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7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C1C80-D0E7-E2C9-B9F1-9A4A8DA2D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5A3E067-F48B-7AD9-3E59-8F9146CB1BE3}"/>
              </a:ext>
            </a:extLst>
          </p:cNvPr>
          <p:cNvSpPr txBox="1"/>
          <p:nvPr/>
        </p:nvSpPr>
        <p:spPr>
          <a:xfrm>
            <a:off x="424541" y="27623"/>
            <a:ext cx="11253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TxDOT ROW In City limits (On System)</a:t>
            </a:r>
          </a:p>
          <a:p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7BE1A30D-AE37-0F49-187B-D939ACE8F3B4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9</a:t>
            </a:fld>
            <a:endParaRPr lang="en-US" b="1" dirty="0">
              <a:latin typeface="+mn-lt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CBC9822-749E-5418-0559-D56E5D2B7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5" y="743341"/>
            <a:ext cx="8047264" cy="536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22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Vancouver V.20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2">
              <a:lumMod val="75000"/>
              <a:lumOff val="25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8" ma:contentTypeDescription="Create a new document." ma:contentTypeScope="" ma:versionID="5a20b731de25949bedeb6229006aee2f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536f6914adaeed2b45b611ab2707203f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0F2444D-500B-467C-9212-A30F7BA13F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c4e956-f0e3-4f68-a80d-7cb1a90f51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D1327E7-2889-463A-BB83-8409B42A55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69FFE5-F9BF-4095-9C01-D9381A5B372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41055</TotalTime>
  <Words>1215</Words>
  <Application>Microsoft Office PowerPoint</Application>
  <PresentationFormat>Widescreen</PresentationFormat>
  <Paragraphs>162</Paragraphs>
  <Slides>27</Slides>
  <Notes>4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Jaycee Shepherd</dc:creator>
  <cp:lastModifiedBy>Lindsey Adams</cp:lastModifiedBy>
  <cp:revision>18</cp:revision>
  <cp:lastPrinted>2025-01-17T22:06:16Z</cp:lastPrinted>
  <dcterms:created xsi:type="dcterms:W3CDTF">2024-07-01T17:26:48Z</dcterms:created>
  <dcterms:modified xsi:type="dcterms:W3CDTF">2025-02-11T16:57:59Z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0x01010025C20A154B48CF45BD0DF5410B20A8AC</vt:lpwstr>
  </property>
</Properties>
</file>