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59" r:id="rId6"/>
    <p:sldId id="258" r:id="rId7"/>
    <p:sldId id="260" r:id="rId8"/>
    <p:sldId id="257" r:id="rId9"/>
    <p:sldId id="261" r:id="rId10"/>
    <p:sldId id="266" r:id="rId11"/>
    <p:sldId id="267" r:id="rId12"/>
    <p:sldId id="268" r:id="rId13"/>
    <p:sldId id="269" r:id="rId14"/>
    <p:sldId id="263" r:id="rId15"/>
    <p:sldId id="264" r:id="rId16"/>
    <p:sldId id="270" r:id="rId17"/>
    <p:sldId id="265" r:id="rId18"/>
    <p:sldId id="2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74A49E-F944-9614-7D78-4678515005E0}" v="654" dt="2025-02-24T17:53:10.538"/>
    <p1510:client id="{3E4CD2BB-1F70-6A4C-5ACA-0AB301A3D909}" v="96" dt="2025-02-24T19:04:37.397"/>
    <p1510:client id="{B0B106F0-1B02-3909-3B02-CF5A6780509F}" v="1093" dt="2025-02-24T17:42:08.3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ylor Novak" userId="S::tnovak@midlandtexas.gov::1bf35eaf-d94c-4f2d-bb10-da09de5f8ee8" providerId="AD" clId="Web-{3E4CD2BB-1F70-6A4C-5ACA-0AB301A3D909}"/>
    <pc:docChg chg="modSld">
      <pc:chgData name="Taylor Novak" userId="S::tnovak@midlandtexas.gov::1bf35eaf-d94c-4f2d-bb10-da09de5f8ee8" providerId="AD" clId="Web-{3E4CD2BB-1F70-6A4C-5ACA-0AB301A3D909}" dt="2025-02-24T19:04:36.975" v="59" actId="20577"/>
      <pc:docMkLst>
        <pc:docMk/>
      </pc:docMkLst>
      <pc:sldChg chg="modSp">
        <pc:chgData name="Taylor Novak" userId="S::tnovak@midlandtexas.gov::1bf35eaf-d94c-4f2d-bb10-da09de5f8ee8" providerId="AD" clId="Web-{3E4CD2BB-1F70-6A4C-5ACA-0AB301A3D909}" dt="2025-02-24T19:04:20.460" v="55" actId="1076"/>
        <pc:sldMkLst>
          <pc:docMk/>
          <pc:sldMk cId="118657335" sldId="266"/>
        </pc:sldMkLst>
        <pc:spChg chg="mod">
          <ac:chgData name="Taylor Novak" userId="S::tnovak@midlandtexas.gov::1bf35eaf-d94c-4f2d-bb10-da09de5f8ee8" providerId="AD" clId="Web-{3E4CD2BB-1F70-6A4C-5ACA-0AB301A3D909}" dt="2025-02-24T19:04:20.460" v="55" actId="1076"/>
          <ac:spMkLst>
            <pc:docMk/>
            <pc:sldMk cId="118657335" sldId="266"/>
            <ac:spMk id="13" creationId="{EFC6CB36-A2A7-BFA2-2C7E-933079282984}"/>
          </ac:spMkLst>
        </pc:spChg>
      </pc:sldChg>
      <pc:sldChg chg="modSp">
        <pc:chgData name="Taylor Novak" userId="S::tnovak@midlandtexas.gov::1bf35eaf-d94c-4f2d-bb10-da09de5f8ee8" providerId="AD" clId="Web-{3E4CD2BB-1F70-6A4C-5ACA-0AB301A3D909}" dt="2025-02-24T19:03:54.787" v="32" actId="1076"/>
        <pc:sldMkLst>
          <pc:docMk/>
          <pc:sldMk cId="1107241180" sldId="267"/>
        </pc:sldMkLst>
        <pc:spChg chg="mod">
          <ac:chgData name="Taylor Novak" userId="S::tnovak@midlandtexas.gov::1bf35eaf-d94c-4f2d-bb10-da09de5f8ee8" providerId="AD" clId="Web-{3E4CD2BB-1F70-6A4C-5ACA-0AB301A3D909}" dt="2025-02-24T19:03:40.428" v="27" actId="1076"/>
          <ac:spMkLst>
            <pc:docMk/>
            <pc:sldMk cId="1107241180" sldId="267"/>
            <ac:spMk id="13" creationId="{0EC08F3F-0BF8-55C1-EF2B-9CBA1AC678D1}"/>
          </ac:spMkLst>
        </pc:spChg>
        <pc:picChg chg="mod">
          <ac:chgData name="Taylor Novak" userId="S::tnovak@midlandtexas.gov::1bf35eaf-d94c-4f2d-bb10-da09de5f8ee8" providerId="AD" clId="Web-{3E4CD2BB-1F70-6A4C-5ACA-0AB301A3D909}" dt="2025-02-24T19:03:53.662" v="31" actId="1076"/>
          <ac:picMkLst>
            <pc:docMk/>
            <pc:sldMk cId="1107241180" sldId="267"/>
            <ac:picMk id="5" creationId="{A05357FA-8051-1347-8DEF-EB346B37BA0F}"/>
          </ac:picMkLst>
        </pc:picChg>
        <pc:picChg chg="mod">
          <ac:chgData name="Taylor Novak" userId="S::tnovak@midlandtexas.gov::1bf35eaf-d94c-4f2d-bb10-da09de5f8ee8" providerId="AD" clId="Web-{3E4CD2BB-1F70-6A4C-5ACA-0AB301A3D909}" dt="2025-02-24T19:03:54.787" v="32" actId="1076"/>
          <ac:picMkLst>
            <pc:docMk/>
            <pc:sldMk cId="1107241180" sldId="267"/>
            <ac:picMk id="6" creationId="{9486353F-DB7D-529B-1F1C-3C826BCD9323}"/>
          </ac:picMkLst>
        </pc:picChg>
      </pc:sldChg>
      <pc:sldChg chg="modSp">
        <pc:chgData name="Taylor Novak" userId="S::tnovak@midlandtexas.gov::1bf35eaf-d94c-4f2d-bb10-da09de5f8ee8" providerId="AD" clId="Web-{3E4CD2BB-1F70-6A4C-5ACA-0AB301A3D909}" dt="2025-02-24T19:04:36.975" v="59" actId="20577"/>
        <pc:sldMkLst>
          <pc:docMk/>
          <pc:sldMk cId="844173373" sldId="269"/>
        </pc:sldMkLst>
        <pc:spChg chg="mod">
          <ac:chgData name="Taylor Novak" userId="S::tnovak@midlandtexas.gov::1bf35eaf-d94c-4f2d-bb10-da09de5f8ee8" providerId="AD" clId="Web-{3E4CD2BB-1F70-6A4C-5ACA-0AB301A3D909}" dt="2025-02-24T19:04:36.975" v="59" actId="20577"/>
          <ac:spMkLst>
            <pc:docMk/>
            <pc:sldMk cId="844173373" sldId="269"/>
            <ac:spMk id="13" creationId="{FD0CE4CD-F84C-D640-A9A2-4FC277C3EA3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1FBA74-22EC-6DCD-26D8-E2DCFF9477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A06B13-BEAA-FB8E-A8BE-3E17A95486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9E66F-379A-4C42-BCDC-C999E74328E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FD8AA8-4DAA-48D4-809E-1F3ED75720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D5B84-F228-1FF8-6900-9ECEE93BE8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48BB0-3B74-4133-B5AE-AC6344A2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103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52203-5447-4CEC-A724-E4F8541868F1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AF213-026E-4EFD-B7C0-AE74235EC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413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0C15-29A4-7EAF-6911-11B91BAF7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4A75A0-5D6E-3192-E37C-5C94C2A08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4A6DA-C0D3-C628-E5AD-8739825B9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6778" y="6028972"/>
            <a:ext cx="2743200" cy="365125"/>
          </a:xfrm>
        </p:spPr>
        <p:txBody>
          <a:bodyPr/>
          <a:lstStyle>
            <a:lvl1pPr algn="l">
              <a:defRPr sz="4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06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75242-9FD0-BA3A-0069-C7A2EF6B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D7D0F9-2F43-6CA8-73F1-88D41C1B3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11A36-BF50-B0CE-5F40-F26AC51B76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335B19-3239-4821-BA41-4A85223FA6A7}" type="datetime1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79C58-723F-BD9A-D495-60997E0B9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E6367-B94B-F6ED-EA45-75CED3629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6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E3492-9793-0DF9-D474-A3BF623359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F53FAE-D8EF-B522-9A8B-1BBCF587D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76413-696F-A66A-647E-3B167A7B93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F1ED7F-2FB4-489E-8A68-0FB9066B2799}" type="datetime1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356A2-E831-7A73-D263-11ECD6B2E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AE871-6629-800D-B944-AD029FFD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64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D9040-6E81-C4FC-D2A5-0F91B6DAB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B2678-D324-959E-5B8C-4103B88E9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85382-7AD5-CB97-DE83-F0BE945C3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0022" y="6192221"/>
            <a:ext cx="2743200" cy="365125"/>
          </a:xfrm>
        </p:spPr>
        <p:txBody>
          <a:bodyPr/>
          <a:lstStyle>
            <a:lvl1pPr algn="l">
              <a:defRPr sz="4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5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7F51F-FF6A-A1D2-CDA3-9CDFD2867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A80C8-3DA8-4480-F376-FEBC78BBC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850A1-D443-8532-4A96-1CAAC8D37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A7AB1-B72A-49B7-BA47-299C44DC17BA}" type="datetime1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E27A6-98EF-0932-A3BD-47974F960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BD46D-139E-540C-B901-D8B60DD61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4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8ECC-D652-E8F9-17F9-E6796CEBD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78BE9-9FF8-5D09-9B25-8BEB1EE4B9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11461-53D5-4896-1AB9-B5CCBBD97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E29BE-AC45-0D3D-7E04-F8B0F0FCB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EC45C-7EB0-4884-BA3E-4EE65C849B37}" type="datetime1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5E286-D48A-875F-9B59-1277CFF12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0B342-0DA4-715D-0069-120AFA7E5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80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336B6-5ED9-8C0B-03B1-401DE3C30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FA0B-6684-0759-7B0C-94582A392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DABFA-ABC0-54E5-A661-A92E47EBD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787813-E04D-4481-4B26-8FEF7BEE98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1B4EE-DA92-5D26-0682-7221ECBE0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7994E5-E271-7756-F0D6-7435F891B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54632-1816-4F7C-BEB7-2EABAF5FCB99}" type="datetime1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42767C-152E-93FE-E3A9-F820D664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1277B0-726F-2733-D962-FE8DF967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28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93553-5AD0-6DE8-CD30-90FDD357F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2AE5D-7C45-1031-578E-A226060D9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3ADF1D-66A8-406A-9DCA-618044B1CE95}" type="datetime1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6F5924-A68B-36F4-B4DC-88292E909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DA005A-81A1-271D-BA18-B3B83ABA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01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53D3E8-B213-9822-46F0-A62C6446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1316A-7EBD-4780-B79D-D1E8EFB6A87D}" type="datetime1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5EC94B-CD63-1125-81FB-758776823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F176D-0D8E-480C-B4B3-DDAB59BA5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73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02363-E97C-518A-1180-D0F087208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89E4B-06B7-B88D-2DFE-62D44421D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DD495-058C-6170-970D-739AE49A0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F3943-7386-DFA1-D1D0-31DCF625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0D4B-6D34-4F4F-9156-93D7C788CA48}" type="datetime1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41829-0397-2189-8262-E5D209D3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33119-363C-ED54-F2ED-F7E674B8E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5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EB2AA-F562-55C3-166C-7804C9043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19756-664C-522B-EC03-046C76BDCD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94C97C-B726-88B3-12D0-18A8830A7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8CBFC9-AA51-AB4D-BA4A-7EC4503B1B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EDFF7-7AA3-4703-9A0B-A824C63FEF71}" type="datetime1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64E35-D856-7ECF-E8C8-B5D5B7087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FCF93-0CA7-D137-FDB2-4DFF0F1D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84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77BBF0-748E-A6ED-CA5E-97F3292C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02EAF-2D6B-F2F1-25A6-FE6CD15DD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3C452-C450-4D39-0F5D-3A6348C20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045" y="62002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b="1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3DACC85-833D-7267-0A49-26FAFBAE36CD}"/>
              </a:ext>
            </a:extLst>
          </p:cNvPr>
          <p:cNvSpPr txBox="1"/>
          <p:nvPr/>
        </p:nvSpPr>
        <p:spPr>
          <a:xfrm>
            <a:off x="498021" y="3931104"/>
            <a:ext cx="5057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300">
                <a:solidFill>
                  <a:schemeClr val="bg1"/>
                </a:solidFill>
                <a:latin typeface="Vancouver V.20" panose="00000506000000000000" pitchFamily="2" charset="0"/>
                <a:cs typeface="Arial" panose="020B0604020202020204" pitchFamily="34" charset="0"/>
              </a:rPr>
              <a:t>TITLE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C83CB3-686D-9D7B-8369-F242735BB692}"/>
              </a:ext>
            </a:extLst>
          </p:cNvPr>
          <p:cNvSpPr txBox="1"/>
          <p:nvPr/>
        </p:nvSpPr>
        <p:spPr>
          <a:xfrm>
            <a:off x="498021" y="3931103"/>
            <a:ext cx="6419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300">
                <a:solidFill>
                  <a:schemeClr val="bg1"/>
                </a:solidFill>
                <a:latin typeface="Vancouver V.20" panose="00000506000000000000" pitchFamily="2" charset="0"/>
                <a:cs typeface="Arial" panose="020B0604020202020204" pitchFamily="34" charset="0"/>
              </a:rPr>
              <a:t>TITLE HERE</a:t>
            </a:r>
          </a:p>
        </p:txBody>
      </p:sp>
      <p:pic>
        <p:nvPicPr>
          <p:cNvPr id="5" name="Picture 4" descr="A city with tall buildings&#10;&#10;Description automatically generated">
            <a:extLst>
              <a:ext uri="{FF2B5EF4-FFF2-40B4-BE49-F238E27FC236}">
                <a16:creationId xmlns:a16="http://schemas.microsoft.com/office/drawing/2014/main" id="{D9684E57-D90E-844E-0F19-95E7F40C1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FDD6E9-B1D6-BF55-3830-A0B52000F9F8}"/>
              </a:ext>
            </a:extLst>
          </p:cNvPr>
          <p:cNvSpPr txBox="1"/>
          <p:nvPr/>
        </p:nvSpPr>
        <p:spPr>
          <a:xfrm>
            <a:off x="285980" y="2376944"/>
            <a:ext cx="12048831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0" b="1">
                <a:solidFill>
                  <a:schemeClr val="bg1"/>
                </a:solidFill>
              </a:rPr>
              <a:t>MIDLAND COUNTY MOU</a:t>
            </a:r>
          </a:p>
          <a:p>
            <a:r>
              <a:rPr lang="en-US" sz="4800" b="1">
                <a:solidFill>
                  <a:schemeClr val="bg1"/>
                </a:solidFill>
              </a:rPr>
              <a:t>ITEM 18</a:t>
            </a:r>
          </a:p>
          <a:p>
            <a:r>
              <a:rPr lang="en-US" sz="4800" b="1">
                <a:solidFill>
                  <a:schemeClr val="bg1"/>
                </a:solidFill>
              </a:rPr>
              <a:t>OFFICE SPACE UTILIZATION</a:t>
            </a:r>
          </a:p>
          <a:p>
            <a:r>
              <a:rPr lang="en-US" sz="2000" b="1">
                <a:solidFill>
                  <a:schemeClr val="bg1"/>
                </a:solidFill>
              </a:rPr>
              <a:t>February 25, 2025</a:t>
            </a:r>
          </a:p>
        </p:txBody>
      </p:sp>
    </p:spTree>
    <p:extLst>
      <p:ext uri="{BB962C8B-B14F-4D97-AF65-F5344CB8AC3E}">
        <p14:creationId xmlns:p14="http://schemas.microsoft.com/office/powerpoint/2010/main" val="3659715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B95E4-1484-07C8-D289-E68B039D3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312B9D2F-9901-ABDA-6BE5-ECE5110F8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8E9504-0500-8F2D-C086-74402F1A676F}"/>
              </a:ext>
            </a:extLst>
          </p:cNvPr>
          <p:cNvSpPr txBox="1"/>
          <p:nvPr/>
        </p:nvSpPr>
        <p:spPr>
          <a:xfrm>
            <a:off x="533400" y="564573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OFFICE SPACE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0CE4CD-F84C-D640-A9A2-4FC277C3EA3C}"/>
              </a:ext>
            </a:extLst>
          </p:cNvPr>
          <p:cNvSpPr txBox="1"/>
          <p:nvPr/>
        </p:nvSpPr>
        <p:spPr>
          <a:xfrm>
            <a:off x="535732" y="1338459"/>
            <a:ext cx="377912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New County Facility Space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E297D31B-4D0B-A775-76AF-53DBB158F173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10</a:t>
            </a:fld>
            <a:endParaRPr lang="en-US" b="1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405A99-837C-5DB7-88A3-928490A97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30" y="2673457"/>
            <a:ext cx="4429933" cy="33063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CB2A06-831B-852E-C220-A6F337771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525" y="1338343"/>
            <a:ext cx="52959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73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ky with clouds and a city&#10;&#10;Description automatically generated with medium confidence">
            <a:extLst>
              <a:ext uri="{FF2B5EF4-FFF2-40B4-BE49-F238E27FC236}">
                <a16:creationId xmlns:a16="http://schemas.microsoft.com/office/drawing/2014/main" id="{674F0A2A-7869-5CE5-4117-DA45D1081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564573"/>
            <a:ext cx="641985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COLLABORATION </a:t>
            </a:r>
            <a:endParaRPr lang="en-US" sz="4400" b="1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533400" y="1504950"/>
            <a:ext cx="4627052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City &amp; County Emergency Management teams – One location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11</a:t>
            </a:fld>
            <a:endParaRPr lang="en-US" b="1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2E7017-55A5-F9C0-EC4D-26BD9843A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924" y="2891673"/>
            <a:ext cx="2743200" cy="26761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D431D5-F74C-60FE-C5F6-DD3901F44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9064" y="484725"/>
            <a:ext cx="2569328" cy="25757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1F7289-B4D4-3591-4BB7-3D4A90089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285" y="3061318"/>
            <a:ext cx="2537040" cy="250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19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field&#10;&#10;Description automatically generated">
            <a:extLst>
              <a:ext uri="{FF2B5EF4-FFF2-40B4-BE49-F238E27FC236}">
                <a16:creationId xmlns:a16="http://schemas.microsoft.com/office/drawing/2014/main" id="{4BEE68E0-2E5F-7B99-7AFA-914FE0E85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321733" y="437573"/>
            <a:ext cx="7272256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FOOD TRUCK PERMITTING COORDINATION</a:t>
            </a:r>
            <a:endParaRPr lang="en-US" sz="4400" b="1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533400" y="2173135"/>
            <a:ext cx="6551424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Current Situation: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Health Inspection at Health Dept.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During lunch everyday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Fire Inspection at Fire Dept.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Monday Morning by appointment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>
                <a:latin typeface="Arial"/>
                <a:cs typeface="Arial"/>
              </a:rPr>
              <a:t>Frustrating &amp; Dangerous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12</a:t>
            </a:fld>
            <a:endParaRPr lang="en-US" b="1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F998FC-C41E-518C-88D2-AD09770F0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170" y="3422541"/>
            <a:ext cx="4597831" cy="3441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D43767-A9C1-1A8A-F16B-6FCA9EB3D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628" y="-3"/>
            <a:ext cx="4591374" cy="34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6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803F0-91EC-5469-A3DB-BCFFC21AA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field&#10;&#10;Description automatically generated">
            <a:extLst>
              <a:ext uri="{FF2B5EF4-FFF2-40B4-BE49-F238E27FC236}">
                <a16:creationId xmlns:a16="http://schemas.microsoft.com/office/drawing/2014/main" id="{FE7361FC-4066-2FBD-AF40-CD2172E05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8D0F8D-2A25-4B2F-22B0-050021BEF203}"/>
              </a:ext>
            </a:extLst>
          </p:cNvPr>
          <p:cNvSpPr txBox="1"/>
          <p:nvPr/>
        </p:nvSpPr>
        <p:spPr>
          <a:xfrm>
            <a:off x="438150" y="1718051"/>
            <a:ext cx="4540590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Future Plan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One-Stop shop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Same day every week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Added inspection space for customer and employee safety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>
                <a:latin typeface="Arial"/>
                <a:cs typeface="Arial"/>
              </a:rPr>
              <a:t>Easier and more convenient for our Customer!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757EDB7E-1C2A-DF00-EF4B-C11446EFD406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13</a:t>
            </a:fld>
            <a:endParaRPr lang="en-US" b="1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9EDFF8-FE80-D621-1292-9791F5C69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782" y="2004611"/>
            <a:ext cx="4475797" cy="33942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0837BE-1B7C-D117-966A-F59813714135}"/>
              </a:ext>
            </a:extLst>
          </p:cNvPr>
          <p:cNvSpPr txBox="1"/>
          <p:nvPr/>
        </p:nvSpPr>
        <p:spPr>
          <a:xfrm>
            <a:off x="321733" y="437573"/>
            <a:ext cx="7272256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FOOD TRUCK PERMITTING COORDINATION</a:t>
            </a:r>
            <a:endParaRPr lang="en-US" sz="4400" b="1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93464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a sign on the front&#10;&#10;Description automatically generated">
            <a:extLst>
              <a:ext uri="{FF2B5EF4-FFF2-40B4-BE49-F238E27FC236}">
                <a16:creationId xmlns:a16="http://schemas.microsoft.com/office/drawing/2014/main" id="{6CCF1BBC-A3B9-D402-7BE5-B117EA527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564573"/>
            <a:ext cx="9066221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ENVIRONMENTAL ACCESSIBILITY </a:t>
            </a:r>
            <a:endParaRPr lang="en-US" sz="4400" b="1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533400" y="1504950"/>
            <a:ext cx="6086475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Environmental</a:t>
            </a:r>
            <a:r>
              <a:rPr lang="en-US" sz="2800">
                <a:latin typeface="Arial"/>
                <a:ea typeface="+mn-lt"/>
                <a:cs typeface="+mn-lt"/>
              </a:rPr>
              <a:t> inspectors serve as the county’s designated septic inspectors.</a:t>
            </a:r>
            <a:endParaRPr lang="en-US">
              <a:latin typeface="Arial"/>
              <a:ea typeface="+mn-lt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ea typeface="+mn-lt"/>
                <a:cs typeface="+mn-lt"/>
              </a:rPr>
              <a:t>New office location centralizes them near most septic operations, which are in the county, improving efficiency. </a:t>
            </a:r>
            <a:endParaRPr lang="en-US" sz="280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>
              <a:latin typeface="Arial"/>
              <a:cs typeface="Arial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dirty="0" smtClean="0">
                <a:latin typeface="+mn-lt"/>
              </a:rPr>
              <a:pPr/>
              <a:t>14</a:t>
            </a:fld>
            <a:endParaRPr lang="en-US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3912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ity with many tall buildings&#10;&#10;Description automatically generated">
            <a:extLst>
              <a:ext uri="{FF2B5EF4-FFF2-40B4-BE49-F238E27FC236}">
                <a16:creationId xmlns:a16="http://schemas.microsoft.com/office/drawing/2014/main" id="{51589F11-EA88-C9AE-2B60-4AC70244F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222140-EA12-0351-4677-EAA8A83E0408}"/>
              </a:ext>
            </a:extLst>
          </p:cNvPr>
          <p:cNvSpPr txBox="1"/>
          <p:nvPr/>
        </p:nvSpPr>
        <p:spPr>
          <a:xfrm>
            <a:off x="3468103" y="81573"/>
            <a:ext cx="7420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0E07A-49CB-3DAE-9F49-5C2E0682245F}"/>
              </a:ext>
            </a:extLst>
          </p:cNvPr>
          <p:cNvSpPr txBox="1"/>
          <p:nvPr/>
        </p:nvSpPr>
        <p:spPr>
          <a:xfrm>
            <a:off x="371006" y="1518196"/>
            <a:ext cx="11449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Deliver exceptional services and promote a high quality of life and place for ALL our citizens.</a:t>
            </a:r>
          </a:p>
        </p:txBody>
      </p:sp>
    </p:spTree>
    <p:extLst>
      <p:ext uri="{BB962C8B-B14F-4D97-AF65-F5344CB8AC3E}">
        <p14:creationId xmlns:p14="http://schemas.microsoft.com/office/powerpoint/2010/main" val="2936666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lake&#10;&#10;Description automatically generated">
            <a:extLst>
              <a:ext uri="{FF2B5EF4-FFF2-40B4-BE49-F238E27FC236}">
                <a16:creationId xmlns:a16="http://schemas.microsoft.com/office/drawing/2014/main" id="{CBF9986C-1AE9-E7A1-6DB2-A75E46D10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364066" y="553990"/>
            <a:ext cx="92883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STRATEGIC GOAL CONNECTIONS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533400" y="1504950"/>
            <a:ext cx="86285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Goal #2: Set the Standard for a Safe and Secure City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2.1 Be the safest city in West Texas: </a:t>
            </a:r>
            <a:r>
              <a:rPr lang="en-US" sz="280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Enhance public safety programs.  </a:t>
            </a:r>
            <a:endParaRPr lang="en-US" sz="280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Goal #6: </a:t>
            </a:r>
            <a:r>
              <a:rPr lang="en-US" sz="28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Strengthen and Sustain our Infrastructure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6.3 Streamline and consolidate City Facilities:</a:t>
            </a:r>
            <a:r>
              <a:rPr lang="en-US" sz="280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Create synergy for improved services. 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</a:t>
            </a:fld>
            <a:endParaRPr lang="en-US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8843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ctus with a sunset behind it&#10;&#10;Description automatically generated">
            <a:extLst>
              <a:ext uri="{FF2B5EF4-FFF2-40B4-BE49-F238E27FC236}">
                <a16:creationId xmlns:a16="http://schemas.microsoft.com/office/drawing/2014/main" id="{3FA0959D-7E16-D871-7FDF-64554C13C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564573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PRESENTATION OUTLINE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533400" y="1504950"/>
            <a:ext cx="60864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PROJECT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PROJECT BENEFITS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3</a:t>
            </a:fld>
            <a:endParaRPr lang="en-US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6785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7E8A2847-590C-2A18-C11F-0862D2B85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564573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PROJECT OVERVIEW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533400" y="1504950"/>
            <a:ext cx="6086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4</a:t>
            </a:fld>
            <a:endParaRPr lang="en-US" b="1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5C2CC5-AE7A-4485-9F79-5DBBF82E4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74" y="1460915"/>
            <a:ext cx="5922305" cy="4455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F541BD-4612-43FD-ADB0-EB0FDAA49BF8}"/>
              </a:ext>
            </a:extLst>
          </p:cNvPr>
          <p:cNvSpPr txBox="1"/>
          <p:nvPr/>
        </p:nvSpPr>
        <p:spPr>
          <a:xfrm>
            <a:off x="6619875" y="1504950"/>
            <a:ext cx="292215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Move the Following Divisions</a:t>
            </a:r>
          </a:p>
          <a:p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Fire Department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Fire Marshal’s Office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Emergency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Health Department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Health &amp; Environmental Inspectors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Public Health Preparedness Coordinator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642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on a playground&#10;&#10;Description automatically generated">
            <a:extLst>
              <a:ext uri="{FF2B5EF4-FFF2-40B4-BE49-F238E27FC236}">
                <a16:creationId xmlns:a16="http://schemas.microsoft.com/office/drawing/2014/main" id="{4424C538-FA5F-3D6A-FBC1-BAC84238F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564573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PROJECT BENEFITS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533400" y="1504950"/>
            <a:ext cx="6086475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>
                <a:latin typeface="Arial"/>
                <a:cs typeface="Arial"/>
              </a:rPr>
              <a:t>Much Needed Office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Emergency Management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Food Truck Permitting Coordination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Environmental Accessibility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5</a:t>
            </a:fld>
            <a:endParaRPr lang="en-US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0808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D85AF706-8831-02D5-29E9-5547A7FF4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564573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OFFICE SPACE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533400" y="1636977"/>
            <a:ext cx="6086475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Fire Marshall's Office &amp; Health Inspectors are currently operating out of cramped spaces.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6</a:t>
            </a:fld>
            <a:endParaRPr lang="en-US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0409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D85AF706-8831-02D5-29E9-5547A7FF4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564573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OFFICE SPACE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533400" y="1510124"/>
            <a:ext cx="3914920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Fire Marshall Office Current Working Space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7</a:t>
            </a:fld>
            <a:endParaRPr lang="en-US" b="1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935804-8D04-7EA8-B3BA-83FD45EB9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948" y="561815"/>
            <a:ext cx="4881967" cy="3700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479ECF-66EE-8CBC-E3BD-8D5D86C25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15" y="3131948"/>
            <a:ext cx="3577527" cy="264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7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6A979-D79D-539B-7E16-53529D18E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4CC5E45E-E2F4-5C99-F4C7-F9C08A956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E2D626-2E97-24AF-ECD4-90B7EAF10B95}"/>
              </a:ext>
            </a:extLst>
          </p:cNvPr>
          <p:cNvSpPr txBox="1"/>
          <p:nvPr/>
        </p:nvSpPr>
        <p:spPr>
          <a:xfrm>
            <a:off x="533400" y="564573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OFFICE SPACE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C08F3F-0BF8-55C1-EF2B-9CBA1AC678D1}"/>
              </a:ext>
            </a:extLst>
          </p:cNvPr>
          <p:cNvSpPr txBox="1"/>
          <p:nvPr/>
        </p:nvSpPr>
        <p:spPr>
          <a:xfrm>
            <a:off x="364067" y="1285542"/>
            <a:ext cx="3461627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Health Department Current Office Space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05AA657F-E7A8-0E83-5EC9-4BB06B4AA3DD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8</a:t>
            </a:fld>
            <a:endParaRPr lang="en-US" b="1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5357FA-8051-1347-8DEF-EB346B37B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924" y="1482742"/>
            <a:ext cx="5407546" cy="4060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86353F-DB7D-529B-1F1C-3C826BCD9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67" y="2673456"/>
            <a:ext cx="4274950" cy="324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41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DC2EB-F068-F222-CD07-6AFD7AD29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4C8A5455-40DF-FC5A-0197-CC3941E7A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663F5D-F5E9-04E6-BF25-9233DC51D7A3}"/>
              </a:ext>
            </a:extLst>
          </p:cNvPr>
          <p:cNvSpPr txBox="1"/>
          <p:nvPr/>
        </p:nvSpPr>
        <p:spPr>
          <a:xfrm>
            <a:off x="533400" y="564573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OFFICE SPACE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09A01F-61CA-8653-0CDE-3693EDF7B6D5}"/>
              </a:ext>
            </a:extLst>
          </p:cNvPr>
          <p:cNvSpPr txBox="1"/>
          <p:nvPr/>
        </p:nvSpPr>
        <p:spPr>
          <a:xfrm>
            <a:off x="766233" y="1338459"/>
            <a:ext cx="372621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New County Facility Space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962F342B-11A9-1F66-7210-87B018071CC4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9</a:t>
            </a:fld>
            <a:endParaRPr lang="en-US" b="1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A59B8A-FBED-99C4-B397-5D2904745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61" y="2304116"/>
            <a:ext cx="5030492" cy="37325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9C13FA-EA28-9B2F-98CC-472F32D20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233" y="563607"/>
            <a:ext cx="4972373" cy="370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09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Vancouver V.20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2">
              <a:lumMod val="75000"/>
              <a:lumOff val="25000"/>
            </a:schemeClr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C20A154B48CF45BD0DF5410B20A8AC" ma:contentTypeVersion="8" ma:contentTypeDescription="Create a new document." ma:contentTypeScope="" ma:versionID="5a20b731de25949bedeb6229006aee2f">
  <xsd:schema xmlns:xsd="http://www.w3.org/2001/XMLSchema" xmlns:xs="http://www.w3.org/2001/XMLSchema" xmlns:p="http://schemas.microsoft.com/office/2006/metadata/properties" xmlns:ns2="dac4e956-f0e3-4f68-a80d-7cb1a90f51eb" targetNamespace="http://schemas.microsoft.com/office/2006/metadata/properties" ma:root="true" ma:fieldsID="536f6914adaeed2b45b611ab2707203f" ns2:_="">
    <xsd:import namespace="dac4e956-f0e3-4f68-a80d-7cb1a90f51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c4e956-f0e3-4f68-a80d-7cb1a90f51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4F5EB5-26A7-4E44-9936-399338B04765}">
  <ds:schemaRefs>
    <ds:schemaRef ds:uri="546009ab-661e-42b2-a76b-582548a6fecb"/>
    <ds:schemaRef ds:uri="ef467323-8a0f-4239-b82e-9ea7794dfd8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C267A90-0E63-42E2-85C0-A2F1F27727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00E508-5BC8-404A-AB44-D04FF8D636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c4e956-f0e3-4f68-a80d-7cb1a90f51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Jaycee Shepherd</dc:creator>
  <cp:revision>18</cp:revision>
  <dcterms:created xsi:type="dcterms:W3CDTF">2024-07-01T17:26:48Z</dcterms:created>
  <dcterms:modified xsi:type="dcterms:W3CDTF">2025-02-24T19:04:39Z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0x01010025C20A154B48CF45BD0DF5410B20A8AC</vt:lpwstr>
  </property>
</Properties>
</file>