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64" r:id="rId6"/>
    <p:sldId id="259" r:id="rId7"/>
    <p:sldId id="260" r:id="rId8"/>
    <p:sldId id="258" r:id="rId9"/>
    <p:sldId id="265" r:id="rId10"/>
    <p:sldId id="266" r:id="rId11"/>
    <p:sldId id="267" r:id="rId12"/>
    <p:sldId id="257" r:id="rId13"/>
    <p:sldId id="261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596F21-C05F-44C8-8952-37D148ECA1DE}" v="8" dt="2024-10-11T20:15:10.0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75758" autoAdjust="0"/>
  </p:normalViewPr>
  <p:slideViewPr>
    <p:cSldViewPr snapToGrid="0">
      <p:cViewPr varScale="1">
        <p:scale>
          <a:sx n="57" d="100"/>
          <a:sy n="57" d="100"/>
        </p:scale>
        <p:origin x="84" y="6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51FBA74-22EC-6DCD-26D8-E2DCFF947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A06B13-BEAA-FB8E-A8BE-3E17A95486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9E66F-379A-4C42-BCDC-C999E74328E6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D8AA8-4DAA-48D4-809E-1F3ED75720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D5B84-F228-1FF8-6900-9ECEE93BE8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348BB0-3B74-4133-B5AE-AC6344A2CA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103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52203-5447-4CEC-A724-E4F8541868F1}" type="datetimeFigureOut">
              <a:rPr lang="en-US" smtClean="0"/>
              <a:t>3/18/2025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DAF213-026E-4EFD-B7C0-AE74235EC3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1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Only</a:t>
            </a:r>
            <a:r>
              <a:rPr lang="en-US" baseline="0" dirty="0" smtClean="0"/>
              <a:t> one location meets this criteria (has 3 or more arrests for these crimes)</a:t>
            </a:r>
          </a:p>
          <a:p>
            <a:endParaRPr lang="en-US" baseline="0" dirty="0" smtClean="0"/>
          </a:p>
          <a:p>
            <a:r>
              <a:rPr lang="en-US" baseline="0" dirty="0" smtClean="0"/>
              <a:t>8 other locations have had at least one arrest </a:t>
            </a:r>
            <a:r>
              <a:rPr lang="en-US" baseline="0" smtClean="0"/>
              <a:t>for prostitution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07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direct cost to the City</a:t>
            </a:r>
          </a:p>
          <a:p>
            <a:r>
              <a:rPr lang="en-US" dirty="0" smtClean="0"/>
              <a:t>New fee schedule: $540 licensing fee per two-year term</a:t>
            </a:r>
          </a:p>
          <a:p>
            <a:r>
              <a:rPr lang="en-US" dirty="0" smtClean="0"/>
              <a:t>Fees cover costs for inspections and administrative oversight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22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Ordinance aligns with the City’s "Safe and Secure City" strategic priority</a:t>
            </a:r>
          </a:p>
          <a:p>
            <a:r>
              <a:rPr lang="en-US" dirty="0" smtClean="0"/>
              <a:t>Targets illicit operations while safeguarding legitimate businesses</a:t>
            </a:r>
          </a:p>
          <a:p>
            <a:r>
              <a:rPr lang="en-US" dirty="0" smtClean="0"/>
              <a:t>Provides necessary tools for regulatory enforcement</a:t>
            </a:r>
          </a:p>
          <a:p>
            <a:r>
              <a:rPr lang="en-US" dirty="0" smtClean="0"/>
              <a:t>Ensures Midland remains a safe and well-regulated community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DAF213-026E-4EFD-B7C0-AE74235EC3F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985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50C15-29A4-7EAF-6911-11B91BAF7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4A75A0-5D6E-3192-E37C-5C94C2A082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14A6DA-C0D3-C628-E5AD-8739825B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6778" y="6028972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06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5242-9FD0-BA3A-0069-C7A2EF6B9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7D0F9-2F43-6CA8-73F1-88D41C1B3E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111A36-BF50-B0CE-5F40-F26AC51B76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D335B19-3239-4821-BA41-4A85223FA6A7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279C58-723F-BD9A-D495-60997E0B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E6367-B94B-F6ED-EA45-75CED362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76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0E3492-9793-0DF9-D474-A3BF623359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F53FAE-D8EF-B522-9A8B-1BBCF587DC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76413-696F-A66A-647E-3B167A7B9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BF1ED7F-2FB4-489E-8A68-0FB9066B2799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6356A2-E831-7A73-D263-11ECD6B2E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AE871-6629-800D-B944-AD029FFD4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064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AD9040-6E81-C4FC-D2A5-0F91B6DAB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B2678-D324-959E-5B8C-4103B88E9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85382-7AD5-CB97-DE83-F0BE945C3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60022" y="6192221"/>
            <a:ext cx="2743200" cy="365125"/>
          </a:xfrm>
        </p:spPr>
        <p:txBody>
          <a:bodyPr/>
          <a:lstStyle>
            <a:lvl1pPr algn="l">
              <a:defRPr sz="48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55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7F51F-FF6A-A1D2-CDA3-9CDFD2867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AA80C8-3DA8-4480-F376-FEBC78BBCF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850A1-D443-8532-4A96-1CAAC8D37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3A7AB1-B72A-49B7-BA47-299C44DC17BA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7E27A6-98EF-0932-A3BD-47974F960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3BD46D-139E-540C-B901-D8B60DD61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748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8ECC-D652-E8F9-17F9-E6796CEBD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078BE9-9FF8-5D09-9B25-8BEB1EE4B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11461-53D5-4896-1AB9-B5CCBBD97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0E29BE-AC45-0D3D-7E04-F8B0F0FC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0EC45C-7EB0-4884-BA3E-4EE65C849B37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5E286-D48A-875F-9B59-1277CFF1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0B342-0DA4-715D-0069-120AFA7E5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680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E336B6-5ED9-8C0B-03B1-401DE3C30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2CFA0B-6684-0759-7B0C-94582A3920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FDABFA-ABC0-54E5-A661-A92E47EBD9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87813-E04D-4481-4B26-8FEF7BEE98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1B4EE-DA92-5D26-0682-7221ECBE04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7994E5-E271-7756-F0D6-7435F891B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F54632-1816-4F7C-BEB7-2EABAF5FCB99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542767C-152E-93FE-E3A9-F820D6649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1277B0-726F-2733-D962-FE8DF967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2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93553-5AD0-6DE8-CD30-90FDD357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2AE5D-7C45-1031-578E-A226060D95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83ADF1D-66A8-406A-9DCA-618044B1CE95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6F5924-A68B-36F4-B4DC-88292E909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DA005A-81A1-271D-BA18-B3B83ABA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30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53D3E8-B213-9822-46F0-A62C6446EF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311316A-7EBD-4780-B79D-D1E8EFB6A87D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5EC94B-CD63-1125-81FB-75877682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8F176D-0D8E-480C-B4B3-DDAB59BA5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073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02363-E97C-518A-1180-D0F087208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89E4B-06B7-B88D-2DFE-62D44421D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6DD495-058C-6170-970D-739AE49A02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0F3943-7386-DFA1-D1D0-31DCF625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760D4B-6D34-4F4F-9156-93D7C788CA48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41829-0397-2189-8262-E5D209D36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33119-363C-ED54-F2ED-F7E674B8E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59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EB2AA-F562-55C3-166C-7804C9043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B19756-664C-522B-EC03-046C76BDCD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94C97C-B726-88B3-12D0-18A8830A7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8CBFC9-AA51-AB4D-BA4A-7EC4503B1B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1EDFF7-7AA3-4703-9A0B-A824C63FEF71}" type="datetime1">
              <a:rPr lang="en-US" smtClean="0"/>
              <a:t>3/18/2025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64E35-D856-7ECF-E8C8-B5D5B7087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8FCF93-0CA7-D137-FDB2-4DFF0F1D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09ABD2-4574-433D-8B11-1782A1457D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184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77BBF0-748E-A6ED-CA5E-97F3292C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F02EAF-2D6B-F2F1-25A6-FE6CD15DD3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C3C452-C450-4D39-0F5D-3A6348C208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9045" y="620024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0" b="1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fld id="{C909ABD2-4574-433D-8B11-1782A1457D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9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3DACC85-833D-7267-0A49-26FAFBAE36CD}"/>
              </a:ext>
            </a:extLst>
          </p:cNvPr>
          <p:cNvSpPr txBox="1"/>
          <p:nvPr/>
        </p:nvSpPr>
        <p:spPr>
          <a:xfrm>
            <a:off x="498021" y="3931104"/>
            <a:ext cx="5057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C83CB3-686D-9D7B-8369-F242735BB692}"/>
              </a:ext>
            </a:extLst>
          </p:cNvPr>
          <p:cNvSpPr txBox="1"/>
          <p:nvPr/>
        </p:nvSpPr>
        <p:spPr>
          <a:xfrm>
            <a:off x="498021" y="3931103"/>
            <a:ext cx="6419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spc="300" dirty="0">
                <a:solidFill>
                  <a:schemeClr val="bg1"/>
                </a:solidFill>
                <a:latin typeface="Vancouver V.20" panose="00000506000000000000" pitchFamily="2" charset="0"/>
                <a:cs typeface="Arial" panose="020B0604020202020204" pitchFamily="34" charset="0"/>
              </a:rPr>
              <a:t>TITLE HERE</a:t>
            </a:r>
          </a:p>
        </p:txBody>
      </p:sp>
      <p:pic>
        <p:nvPicPr>
          <p:cNvPr id="5" name="Picture 4" descr="A city with tall buildings&#10;&#10;Description automatically generated">
            <a:extLst>
              <a:ext uri="{FF2B5EF4-FFF2-40B4-BE49-F238E27FC236}">
                <a16:creationId xmlns:a16="http://schemas.microsoft.com/office/drawing/2014/main" id="{D9684E57-D90E-844E-0F19-95E7F40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FDD6E9-B1D6-BF55-3830-A0B52000F9F8}"/>
              </a:ext>
            </a:extLst>
          </p:cNvPr>
          <p:cNvSpPr txBox="1"/>
          <p:nvPr/>
        </p:nvSpPr>
        <p:spPr>
          <a:xfrm>
            <a:off x="498021" y="3152825"/>
            <a:ext cx="11372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ILLICIT MASSAGE BUSINESSES</a:t>
            </a:r>
          </a:p>
          <a:p>
            <a:r>
              <a:rPr lang="en-US" sz="4000" b="1" dirty="0" smtClean="0">
                <a:solidFill>
                  <a:schemeClr val="bg1"/>
                </a:solidFill>
              </a:rPr>
              <a:t>AN ORDINANCE REGULATING RESTRICTED MASSAGE ESTABLISHMENTS IN MIDLAND 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15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D85AF706-8831-02D5-29E9-5547A7FF49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RECOMMENDED ACTION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891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Staff Recommendation: Approve Ordinance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Ensures effective enforcement while minimizing burdens on lawful businesses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Strengthens City’s commitment to public safety and crime prevention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Ordinance becomes effective 30 days after adoption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10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0409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ity with many tall buildings&#10;&#10;Description automatically generated">
            <a:extLst>
              <a:ext uri="{FF2B5EF4-FFF2-40B4-BE49-F238E27FC236}">
                <a16:creationId xmlns:a16="http://schemas.microsoft.com/office/drawing/2014/main" id="{51589F11-EA88-C9AE-2B60-4AC70244F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222140-EA12-0351-4677-EAA8A83E0408}"/>
              </a:ext>
            </a:extLst>
          </p:cNvPr>
          <p:cNvSpPr txBox="1"/>
          <p:nvPr/>
        </p:nvSpPr>
        <p:spPr>
          <a:xfrm>
            <a:off x="3468103" y="81573"/>
            <a:ext cx="7420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MISSION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F0E07A-49CB-3DAE-9F49-5C2E0682245F}"/>
              </a:ext>
            </a:extLst>
          </p:cNvPr>
          <p:cNvSpPr txBox="1"/>
          <p:nvPr/>
        </p:nvSpPr>
        <p:spPr>
          <a:xfrm>
            <a:off x="371006" y="1518196"/>
            <a:ext cx="11449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Deliver exceptional services and promote a high quality of life and place for ALL our citizens.</a:t>
            </a:r>
          </a:p>
        </p:txBody>
      </p:sp>
    </p:spTree>
    <p:extLst>
      <p:ext uri="{BB962C8B-B14F-4D97-AF65-F5344CB8AC3E}">
        <p14:creationId xmlns:p14="http://schemas.microsoft.com/office/powerpoint/2010/main" val="29366660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4BEE68E0-2E5F-7B99-7AFA-914FE0E85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729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STRATEGIC GOAL ALIGNMENT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399" y="1504950"/>
            <a:ext cx="8898467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Goal 2. Set the Standard for a Safe and Secure City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2.1 Be the Safest City in West Texas: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Enhance public safety programs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2.3 Implement Effective Code Enforcement Strategies: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Address nuisances to improve overall health and safety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2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974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ake&#10;&#10;Description automatically generated">
            <a:extLst>
              <a:ext uri="{FF2B5EF4-FFF2-40B4-BE49-F238E27FC236}">
                <a16:creationId xmlns:a16="http://schemas.microsoft.com/office/drawing/2014/main" id="{CBF9986C-1AE9-E7A1-6DB2-A75E46D1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627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PURPOSE OF THE ORDINANCE 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399" y="1504950"/>
            <a:ext cx="874606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Amends Title V, “Business Regulations” of the City Code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Adds Chapter 13, “Massage Establishments”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Establishes licensing requirements for </a:t>
            </a:r>
            <a:r>
              <a:rPr lang="en-US" sz="2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Restricted Massage Establishments</a:t>
            </a: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Enhances regulatory oversight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and augments law enforcement activity to improve public safety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Disrupts criminal activity 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associated with illicit massage businesses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3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8843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white background with black and white clouds&#10;&#10;Description automatically generated">
            <a:extLst>
              <a:ext uri="{FF2B5EF4-FFF2-40B4-BE49-F238E27FC236}">
                <a16:creationId xmlns:a16="http://schemas.microsoft.com/office/drawing/2014/main" id="{7E8A2847-590C-2A18-C11F-0862D2B850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932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DEFINITION OF RESTRICTED MASSAGE ESTABLISHMENTS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399" y="2011123"/>
            <a:ext cx="8932333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Applies only to businesses with a documented history of criminal activity or regulatory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violations.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Defined as businesses that meet at least one of the following:</a:t>
            </a:r>
          </a:p>
          <a:p>
            <a:pPr marL="576263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Three or more arrests or citations for prostitution or organized crime-related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offenses at the business location;</a:t>
            </a:r>
          </a:p>
          <a:p>
            <a:pPr marL="576263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Conviction for human trafficking, prostitution, or money laundering at the business location;</a:t>
            </a:r>
          </a:p>
          <a:p>
            <a:pPr marL="576263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Operates at a location where prior massage establishment violated state regulations under Chapter 455 of the Texas Occupations Code; or</a:t>
            </a:r>
          </a:p>
          <a:p>
            <a:pPr marL="576263" lvl="1" indent="-288925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Owned by operated by an individual with prior violations under Chapter 455 of the Texas Occupations Code.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4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364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actus with a sunset behind it&#10;&#10;Description automatically generated">
            <a:extLst>
              <a:ext uri="{FF2B5EF4-FFF2-40B4-BE49-F238E27FC236}">
                <a16:creationId xmlns:a16="http://schemas.microsoft.com/office/drawing/2014/main" id="{3FA0959D-7E16-D871-7FDF-64554C13C0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400" y="564573"/>
            <a:ext cx="7543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KEY PROVISIONS OF THE ORDINANCE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2011123"/>
            <a:ext cx="823806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local licensing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for restricted massage establishments (2-year terms)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Prohibits unauthorized massage establishments, including: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Sexually oriented businesses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Businesses operating without a required state license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Establishes operational requirements, including: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Mandatory licensing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Consent to periodic inspections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Compliance with operational standards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5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678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uilding with a sign on the front&#10;&#10;Description automatically generated">
            <a:extLst>
              <a:ext uri="{FF2B5EF4-FFF2-40B4-BE49-F238E27FC236}">
                <a16:creationId xmlns:a16="http://schemas.microsoft.com/office/drawing/2014/main" id="{6CCF1BBC-A3B9-D402-7BE5-B117EA527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8984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CITY LICENSING REQUIREMENTS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1" y="1504950"/>
            <a:ext cx="7442200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Restricted massage establishments must obtain a City license to operate.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Applications must include: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Business name, address, and owner details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Employee list with contact information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Property owner consent and notarized compliance statements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Floor plan and proof of state licensing or exemption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City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Manager (or designee)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reviews applications and may consult the Police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Licenses are valid for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two years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must be renewed before expiration.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6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3912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field&#10;&#10;Description automatically generated">
            <a:extLst>
              <a:ext uri="{FF2B5EF4-FFF2-40B4-BE49-F238E27FC236}">
                <a16:creationId xmlns:a16="http://schemas.microsoft.com/office/drawing/2014/main" id="{4BEE68E0-2E5F-7B99-7AFA-914FE0E85F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729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COMPLIANCE REQUIREMENTS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399" y="1504950"/>
            <a:ext cx="889846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Licensed businesses must: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 entrance notifications and City license visibly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Operate only between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8:00 a.m. and 8:00 p.m.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 an updated employee list for Police Department review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Prohibit unlicensed individuals from performing massage services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Ban sex offenders and prohibit alcohol on premises</a:t>
            </a:r>
          </a:p>
          <a:p>
            <a:pPr marL="742950" lvl="1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Maintain cleanliness and hygiene standards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Inspections: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May be conducted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Police, Fire, Health, and Code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 more than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once every 60 days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7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75196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tanding in a lake&#10;&#10;Description automatically generated">
            <a:extLst>
              <a:ext uri="{FF2B5EF4-FFF2-40B4-BE49-F238E27FC236}">
                <a16:creationId xmlns:a16="http://schemas.microsoft.com/office/drawing/2014/main" id="{CBF9986C-1AE9-E7A1-6DB2-A75E46D10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6275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ENFORCEMENT &amp; APPEALS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399" y="1504950"/>
            <a:ext cx="8746067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License Termination: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If noncompliance occurs, the City Manager may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immediately revoke the license.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Businesses will receive official notice, and Police may shut down operations.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Appeals Process: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Owners may appeal denials or terminations within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14 days.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City Council will hold a public hearing and make a final decision.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Penalties for Violations: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Fines up to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$2,000 per offense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for serious violations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Lesser violations subject to fines up to </a:t>
            </a:r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$500 per </a:t>
            </a:r>
            <a:r>
              <a:rPr lang="en-US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8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5160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on a playground&#10;&#10;Description automatically generated">
            <a:extLst>
              <a:ext uri="{FF2B5EF4-FFF2-40B4-BE49-F238E27FC236}">
                <a16:creationId xmlns:a16="http://schemas.microsoft.com/office/drawing/2014/main" id="{4424C538-FA5F-3D6A-FBC1-BAC84238FA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E0EE14E-8F1D-F9C2-628E-6AE94BBDA5EA}"/>
              </a:ext>
            </a:extLst>
          </p:cNvPr>
          <p:cNvSpPr txBox="1"/>
          <p:nvPr/>
        </p:nvSpPr>
        <p:spPr>
          <a:xfrm>
            <a:off x="533399" y="564573"/>
            <a:ext cx="85259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Roboto Slab" pitchFamily="2" charset="0"/>
                <a:cs typeface="BrowalliaUPC" panose="020B0502040204020203" pitchFamily="34" charset="-34"/>
              </a:rPr>
              <a:t>PUBLIC SAFETY BENEFITS</a:t>
            </a:r>
            <a:endParaRPr lang="en-US" sz="4400" b="1" dirty="0">
              <a:solidFill>
                <a:schemeClr val="tx2">
                  <a:lumMod val="75000"/>
                  <a:lumOff val="25000"/>
                </a:schemeClr>
              </a:solidFill>
              <a:latin typeface="Century Gothic" panose="020B0502020202020204" pitchFamily="34" charset="0"/>
              <a:ea typeface="Roboto Slab" pitchFamily="2" charset="0"/>
              <a:cs typeface="BrowalliaUPC" panose="020B0502040204020203" pitchFamily="34" charset="-3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C6CB36-A2A7-BFA2-2C7E-933079282984}"/>
              </a:ext>
            </a:extLst>
          </p:cNvPr>
          <p:cNvSpPr txBox="1"/>
          <p:nvPr/>
        </p:nvSpPr>
        <p:spPr>
          <a:xfrm>
            <a:off x="533400" y="1504950"/>
            <a:ext cx="7899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Supports law enforcement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 monitoring high-risk locations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Deters illicit activity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and enhances compliance with state laws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Protects legitimate massage therapy businesses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from undue scrutiny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Promotes a safe and secure city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 businesses and residents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DDDAC12-E4EE-2DE3-782B-29F666D59B97}"/>
              </a:ext>
            </a:extLst>
          </p:cNvPr>
          <p:cNvSpPr txBox="1">
            <a:spLocks/>
          </p:cNvSpPr>
          <p:nvPr/>
        </p:nvSpPr>
        <p:spPr>
          <a:xfrm>
            <a:off x="533400" y="61081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4800" kern="120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09ABD2-4574-433D-8B11-1782A1457D95}" type="slidenum">
              <a:rPr lang="en-US" b="1" smtClean="0">
                <a:latin typeface="+mn-lt"/>
              </a:rPr>
              <a:pPr/>
              <a:t>9</a:t>
            </a:fld>
            <a:endParaRPr lang="en-US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08084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Vancouver V.20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tx2">
              <a:lumMod val="75000"/>
              <a:lumOff val="25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C20A154B48CF45BD0DF5410B20A8AC" ma:contentTypeVersion="8" ma:contentTypeDescription="Create a new document." ma:contentTypeScope="" ma:versionID="5a20b731de25949bedeb6229006aee2f">
  <xsd:schema xmlns:xsd="http://www.w3.org/2001/XMLSchema" xmlns:xs="http://www.w3.org/2001/XMLSchema" xmlns:p="http://schemas.microsoft.com/office/2006/metadata/properties" xmlns:ns2="dac4e956-f0e3-4f68-a80d-7cb1a90f51eb" targetNamespace="http://schemas.microsoft.com/office/2006/metadata/properties" ma:root="true" ma:fieldsID="536f6914adaeed2b45b611ab2707203f" ns2:_="">
    <xsd:import namespace="dac4e956-f0e3-4f68-a80d-7cb1a90f51e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c4e956-f0e3-4f68-a80d-7cb1a90f51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0BA036-882A-4C3F-B378-B936C600A0CA}"/>
</file>

<file path=customXml/itemProps2.xml><?xml version="1.0" encoding="utf-8"?>
<ds:datastoreItem xmlns:ds="http://schemas.openxmlformats.org/officeDocument/2006/customXml" ds:itemID="{3D98D14A-7FCF-482C-96C5-5B7C4B495388}">
  <ds:schemaRefs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cfb740e9-f063-4ba5-bdc8-f09f2271bf60"/>
    <ds:schemaRef ds:uri="http://purl.org/dc/dcmitype/"/>
    <ds:schemaRef ds:uri="f382caea-91b7-485a-9a3b-6e3fd8e3b941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894F724-B644-4126-BC71-3D611F1B83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678</Words>
  <Application>Microsoft Office PowerPoint</Application>
  <PresentationFormat>Widescreen</PresentationFormat>
  <Paragraphs>94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Arial</vt:lpstr>
      <vt:lpstr>BrowalliaUPC</vt:lpstr>
      <vt:lpstr>Century Gothic</vt:lpstr>
      <vt:lpstr>Roboto Slab</vt:lpstr>
      <vt:lpstr>Vancouver V.20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Jaycee Shepherd</dc:creator>
  <cp:lastModifiedBy>Elizabeth Triggs</cp:lastModifiedBy>
  <cp:revision>12</cp:revision>
  <dcterms:created xsi:type="dcterms:W3CDTF">2024-07-01T17:26:48Z</dcterms:created>
  <dcterms:modified xsi:type="dcterms:W3CDTF">2025-03-18T15:54:00Z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0x01010025C20A154B48CF45BD0DF5410B20A8AC</vt:lpwstr>
  </property>
</Properties>
</file>