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9" r:id="rId6"/>
    <p:sldId id="257" r:id="rId7"/>
    <p:sldId id="273" r:id="rId8"/>
    <p:sldId id="274" r:id="rId9"/>
    <p:sldId id="272" r:id="rId10"/>
    <p:sldId id="264" r:id="rId11"/>
    <p:sldId id="261" r:id="rId12"/>
    <p:sldId id="268" r:id="rId13"/>
    <p:sldId id="269" r:id="rId14"/>
    <p:sldId id="263" r:id="rId15"/>
    <p:sldId id="270" r:id="rId16"/>
    <p:sldId id="260" r:id="rId17"/>
    <p:sldId id="262" r:id="rId18"/>
    <p:sldId id="271" r:id="rId19"/>
    <p:sldId id="266" r:id="rId20"/>
    <p:sldId id="276" r:id="rId21"/>
    <p:sldId id="267" r:id="rId22"/>
    <p:sldId id="275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B90AC5-BFC5-8274-9C3A-51E1F8216FE3}" v="71" dt="2025-03-17T18:59:13.302"/>
    <p1510:client id="{75EC9310-515E-7A5A-444E-14A8DEAF1660}" v="4" dt="2025-03-17T17:24:33.929"/>
    <p1510:client id="{922272E8-D914-351E-4DA2-AD78BA1B865F}" v="1185" dt="2025-03-17T16:12:39.671"/>
    <p1510:client id="{BC9713B2-A10A-EE1F-FA3E-DF45AD33593A}" v="8" dt="2025-03-18T14:43:53.879"/>
    <p1510:client id="{D67E80D6-8229-E46E-7E9C-CDCD6B5C9BBA}" v="676" dt="2025-03-17T17:10:17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Hagemann" userId="S::mhagemann@midlandtexas.gov::b77f87b0-ef30-4f12-a605-46ccb375fe89" providerId="AD" clId="Web-{BC9713B2-A10A-EE1F-FA3E-DF45AD33593A}"/>
    <pc:docChg chg="modSld">
      <pc:chgData name="Michele Hagemann" userId="S::mhagemann@midlandtexas.gov::b77f87b0-ef30-4f12-a605-46ccb375fe89" providerId="AD" clId="Web-{BC9713B2-A10A-EE1F-FA3E-DF45AD33593A}" dt="2025-03-18T14:43:53.879" v="7" actId="1076"/>
      <pc:docMkLst>
        <pc:docMk/>
      </pc:docMkLst>
      <pc:sldChg chg="addSp delSp modSp">
        <pc:chgData name="Michele Hagemann" userId="S::mhagemann@midlandtexas.gov::b77f87b0-ef30-4f12-a605-46ccb375fe89" providerId="AD" clId="Web-{BC9713B2-A10A-EE1F-FA3E-DF45AD33593A}" dt="2025-03-18T14:43:53.879" v="7" actId="1076"/>
        <pc:sldMkLst>
          <pc:docMk/>
          <pc:sldMk cId="3042429932" sldId="272"/>
        </pc:sldMkLst>
        <pc:picChg chg="add mod">
          <ac:chgData name="Michele Hagemann" userId="S::mhagemann@midlandtexas.gov::b77f87b0-ef30-4f12-a605-46ccb375fe89" providerId="AD" clId="Web-{BC9713B2-A10A-EE1F-FA3E-DF45AD33593A}" dt="2025-03-18T14:43:53.879" v="7" actId="1076"/>
          <ac:picMkLst>
            <pc:docMk/>
            <pc:sldMk cId="3042429932" sldId="272"/>
            <ac:picMk id="3" creationId="{B5262EF7-6342-18E2-08DA-36031D7D490B}"/>
          </ac:picMkLst>
        </pc:picChg>
        <pc:picChg chg="mod">
          <ac:chgData name="Michele Hagemann" userId="S::mhagemann@midlandtexas.gov::b77f87b0-ef30-4f12-a605-46ccb375fe89" providerId="AD" clId="Web-{BC9713B2-A10A-EE1F-FA3E-DF45AD33593A}" dt="2025-03-18T14:43:36.285" v="4" actId="1076"/>
          <ac:picMkLst>
            <pc:docMk/>
            <pc:sldMk cId="3042429932" sldId="272"/>
            <ac:picMk id="6" creationId="{D46D88B1-8341-5066-3658-A3825F35559E}"/>
          </ac:picMkLst>
        </pc:picChg>
        <pc:picChg chg="del">
          <ac:chgData name="Michele Hagemann" userId="S::mhagemann@midlandtexas.gov::b77f87b0-ef30-4f12-a605-46ccb375fe89" providerId="AD" clId="Web-{BC9713B2-A10A-EE1F-FA3E-DF45AD33593A}" dt="2025-03-18T14:43:14.801" v="0"/>
          <ac:picMkLst>
            <pc:docMk/>
            <pc:sldMk cId="3042429932" sldId="272"/>
            <ac:picMk id="7" creationId="{34025939-81F5-C0CD-6C9B-9FBFEC66EB2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$62 million total contribution since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2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City of </a:t>
            </a:r>
            <a:r>
              <a:rPr lang="en-US" err="1"/>
              <a:t>Midlnad</a:t>
            </a:r>
            <a:r>
              <a:rPr lang="en-US"/>
              <a:t> Projects we are projecting over the next two years approximately 52 million of roadway projects. Operations dollars and bonds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MDC invested total of $62 million since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3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1" y="2810173"/>
            <a:ext cx="9730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</a:rPr>
              <a:t>INVESTING IN MIDLAND’S ROADS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F3C0-D57D-4C94-1FE5-BBEAC7F1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3466DC50-E6FE-AE59-5D2A-22EF1BB97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3A9823-9961-23D0-8284-D47BFBF2379F}"/>
              </a:ext>
            </a:extLst>
          </p:cNvPr>
          <p:cNvSpPr txBox="1"/>
          <p:nvPr/>
        </p:nvSpPr>
        <p:spPr>
          <a:xfrm>
            <a:off x="533400" y="564573"/>
            <a:ext cx="807271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TXDOT LOOK AHEAD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FC242C7-B4F9-CC0C-B432-A30786E6410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1B010-9E1A-4ABF-FF0F-17A8801A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83" y="1334014"/>
            <a:ext cx="9489906" cy="26266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5A5CF-BE91-2A26-1623-B4206027CAC4}"/>
              </a:ext>
            </a:extLst>
          </p:cNvPr>
          <p:cNvSpPr txBox="1"/>
          <p:nvPr/>
        </p:nvSpPr>
        <p:spPr>
          <a:xfrm>
            <a:off x="533400" y="4545106"/>
            <a:ext cx="838471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City will continue complete design for projects that benefit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124156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234E909-5E46-B408-5044-2A65223D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8400"/>
            <a:ext cx="914848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ea typeface="Roboto Slab"/>
                <a:cs typeface="BrowalliaUPC"/>
              </a:rPr>
              <a:t>PROGRESS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270288" y="1027767"/>
            <a:ext cx="907093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Since 2017 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$200 Million</a:t>
            </a:r>
            <a:r>
              <a:rPr lang="en-US" sz="2800">
                <a:latin typeface="Arial"/>
                <a:cs typeface="Arial"/>
              </a:rPr>
              <a:t> in transportation and drainage have been constructed or are currently under construction</a:t>
            </a:r>
            <a:endParaRPr lang="en-US" sz="2800">
              <a:highlight>
                <a:srgbClr val="FFFF00"/>
              </a:highlight>
              <a:latin typeface="Arial"/>
              <a:cs typeface="Arial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$100 Million Bond</a:t>
            </a:r>
            <a:r>
              <a:rPr lang="en-US" sz="2800">
                <a:latin typeface="Arial"/>
                <a:cs typeface="Arial"/>
              </a:rPr>
              <a:t>  (Addresses deferred maintenance/neglect)</a:t>
            </a:r>
            <a:endParaRPr lang="en-US" sz="2800">
              <a:highlight>
                <a:srgbClr val="FFFF00"/>
              </a:highlight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Increased maintenance funding from $1 Million to an average of </a:t>
            </a:r>
            <a:r>
              <a:rPr lang="en-US" sz="2800" b="1">
                <a:latin typeface="Arial"/>
                <a:cs typeface="Arial"/>
              </a:rPr>
              <a:t>$9 Million annually since 2021</a:t>
            </a:r>
            <a:endParaRPr lang="en-US" sz="2800" b="1">
              <a:highlight>
                <a:srgbClr val="FFFF00"/>
              </a:highlight>
              <a:latin typeface="Arial"/>
              <a:cs typeface="Arial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9A1CD-3F28-B050-5426-06E9678B1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1A185DA-90E6-0ADA-36B0-3FE305A6D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B16D25-1431-6FB7-E208-69B519E70C98}"/>
              </a:ext>
            </a:extLst>
          </p:cNvPr>
          <p:cNvSpPr txBox="1"/>
          <p:nvPr/>
        </p:nvSpPr>
        <p:spPr>
          <a:xfrm>
            <a:off x="366712" y="56425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KEEPING MOMENTUM </a:t>
            </a:r>
            <a:endParaRPr lang="en-US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49BD32A-E8D5-0720-0799-FEC35C1AD48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AA4A8-4FB7-D7A7-B022-E4B05B113345}"/>
              </a:ext>
            </a:extLst>
          </p:cNvPr>
          <p:cNvSpPr txBox="1"/>
          <p:nvPr/>
        </p:nvSpPr>
        <p:spPr>
          <a:xfrm>
            <a:off x="366986" y="825038"/>
            <a:ext cx="5262724" cy="68326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With the increased investment in transportation and drainage: </a:t>
            </a:r>
            <a:endParaRPr lang="en-US" sz="2800">
              <a:latin typeface="Century Gothic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Arial"/>
              </a:rPr>
              <a:t>Pavement Condition Index (PCI) increased, from </a:t>
            </a:r>
            <a:r>
              <a:rPr lang="en-US" sz="2800" b="1">
                <a:latin typeface="Arial"/>
              </a:rPr>
              <a:t>65</a:t>
            </a:r>
            <a:r>
              <a:rPr lang="en-US" sz="2800">
                <a:latin typeface="Arial"/>
              </a:rPr>
              <a:t> in 2017 to </a:t>
            </a:r>
            <a:r>
              <a:rPr lang="en-US" sz="2800" b="1">
                <a:latin typeface="Arial"/>
              </a:rPr>
              <a:t>69</a:t>
            </a:r>
            <a:r>
              <a:rPr lang="en-US" sz="2800">
                <a:latin typeface="Arial"/>
              </a:rPr>
              <a:t> in 2023</a:t>
            </a:r>
            <a:endParaRPr lang="en-US" sz="2800">
              <a:highlight>
                <a:srgbClr val="FFFF00"/>
              </a:highlight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Improved quality of life 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Proactive approach to maintenance reduces future expenditures and burdens</a:t>
            </a:r>
          </a:p>
          <a:p>
            <a:pPr lvl="1"/>
            <a:endParaRPr lang="en-US" sz="28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 sz="280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4AD1A7-6A18-3C45-DDA8-1A38A68D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891" y="1366345"/>
            <a:ext cx="3947390" cy="37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8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D192ADE-02B3-9756-F7A1-3BB7F4672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SHARED COMMITMENT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801892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Leveraged funds to maximize CDBG, COMPASS, and ARPA funds for local roads, operating budget 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Partnered with Midland Co, TXDOT, MDC, &amp; Developers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Continued shared commitments will allow for a more holistic approach and will further enhance transportation infrastructure networks in the region </a:t>
            </a:r>
          </a:p>
          <a:p>
            <a:endParaRPr lang="en-US" sz="280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2A7666-2E46-B1F0-1582-B82B89E1A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443A8-8DF5-6F77-40FC-61BA67A8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22" y="-87813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TXDOT 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7E3A0-0750-FE01-D8B2-54918C0A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15</a:t>
            </a:fld>
            <a:endParaRPr lang="en-US">
              <a:latin typeface="+mn-lt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D4E5D5A-2AFB-EC26-2AB1-97E7978C8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37" y="900184"/>
            <a:ext cx="8708126" cy="58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2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2A7666-2E46-B1F0-1582-B82B89E1A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9443A8-8DF5-6F77-40FC-61BA67A8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22" y="-87813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MIDLAND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7E3A0-0750-FE01-D8B2-54918C0A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16</a:t>
            </a:fld>
            <a:endParaRPr lang="en-US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1884A-BC74-0824-1709-C54D358E6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942" y="860497"/>
            <a:ext cx="7538224" cy="587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3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5F77C19-B086-BF05-2C0E-E90B264A0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36D56FD3-AE90-7FD6-E7C5-48A092288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032751-0A53-466E-D866-DA8191FA8C0B}"/>
              </a:ext>
            </a:extLst>
          </p:cNvPr>
          <p:cNvSpPr txBox="1"/>
          <p:nvPr/>
        </p:nvSpPr>
        <p:spPr>
          <a:xfrm>
            <a:off x="366712" y="56425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TXDOT ROW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7BA9809-A11E-8922-7014-E3A129EC65C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17</a:t>
            </a:fld>
            <a:endParaRPr lang="en-US" b="1">
              <a:latin typeface="+mn-l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44E71B1-0A51-7AA6-AFAF-F2EA3B9F8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66" y="667891"/>
            <a:ext cx="8708126" cy="58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6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220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82" y="-87606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REGIONAL LOOK 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18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07E58-5388-3452-93F6-B3CE960AE8B8}"/>
              </a:ext>
            </a:extLst>
          </p:cNvPr>
          <p:cNvSpPr txBox="1"/>
          <p:nvPr/>
        </p:nvSpPr>
        <p:spPr>
          <a:xfrm>
            <a:off x="838200" y="1538404"/>
            <a:ext cx="608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1D0611ED-2657-8647-2A4C-60458CA29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937510"/>
            <a:ext cx="8839200" cy="5687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334E37-FC0C-402C-FD94-DA9A09E7A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E543027-1B02-22F0-D93E-C35D7423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44142-C12F-6077-C301-2048F636CC18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SHARED COMMITMENT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B74B5-1DDD-857C-FB45-C4E0FC5D5D7A}"/>
              </a:ext>
            </a:extLst>
          </p:cNvPr>
          <p:cNvSpPr txBox="1"/>
          <p:nvPr/>
        </p:nvSpPr>
        <p:spPr>
          <a:xfrm>
            <a:off x="533400" y="1504950"/>
            <a:ext cx="80189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Maintaining and improving our roads requires a collaborative effort. This presentation highlights the annual investment made by the City of Midland, Tx. D.O.T., and Midland County – demonstrating our shared commitment to ensuring safe, reliable infrastructure for our community. Together, we are making significant strides in road repairs and enhancements across the region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CB63EC5-0B9B-CC8E-C44B-770013A5BA0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663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A28249E-0F28-0E2B-EE44-B8F910D10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71005" y="552081"/>
            <a:ext cx="9166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STRATEGIC GOAL CONNECTIONS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371007" y="1517442"/>
            <a:ext cx="8807824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Arial"/>
                <a:cs typeface="Arial"/>
              </a:rPr>
              <a:t>Goal 3:  Quality of Life &amp; 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3.2 Foster relationships with foundations and outside businesses: Collaborate to create worldclass facilities and amenities.</a:t>
            </a:r>
            <a:endParaRPr lang="en-US" sz="160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3.3 Create an attractive and inclusive living environment: Develop and enhance live, work, and play opportunities for our citizens. </a:t>
            </a:r>
            <a:endParaRPr lang="en-US" sz="160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Arial"/>
                <a:cs typeface="Arial"/>
              </a:rPr>
              <a:t>Goal 5:  Provide Sound Governance and Fiscal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5.7 Ensure continued financial stability and accountability: Maintain financial transparency.</a:t>
            </a:r>
            <a:endParaRPr lang="en-US" sz="1600" b="1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Arial"/>
                <a:cs typeface="Arial"/>
              </a:rPr>
              <a:t>Goal 6:  Strengthen and Sustain Our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6.2 Enhance infrastructure for economic growth: Improve competitiveness through infrastructure investments that includes collaboration with neighboring jurisdictions and exemplary peer agencies.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6.5 Implement a funding stream for infrastructure: Establish reliable funding for continual improvements. </a:t>
            </a:r>
            <a:endParaRPr lang="en-US" sz="160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6.6 Strategize for and monitor City Growth: Develop proactive responses to growth rather than reactive. </a:t>
            </a:r>
            <a:endParaRPr lang="en-US" sz="1600">
              <a:latin typeface="Arial"/>
              <a:ea typeface="+mn-l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+mn-lt"/>
                <a:cs typeface="+mn-lt"/>
              </a:rPr>
              <a:t>6.7 Develop and Implement Comprehensive Road Planning and Maintenance Initiatives: Ensure safe and maintained roads for existing and new developing areas and main thoroughfares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72B512CA-CD9A-18DC-90BB-630BCAD56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SHARED COMMITMENT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6086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 strong road network requires collaboration. This presentation outlines the annual investments by the City of Midland, Tx. D.O.T., and Midland County – demonstrating our commitment to improving roads across our community.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20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52C20C7-84C7-76C8-DEE3-A977F7470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PARTNERSHIPS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79203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Enhance Resource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 Infrastructure Through Joint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Promote Synergistic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Fast-track Project Timelines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Shared Goals (Vision Zero)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Keeping Up With Growth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  <p:pic>
        <p:nvPicPr>
          <p:cNvPr id="3" name="Picture 2" descr="Image result for county of midland tx">
            <a:extLst>
              <a:ext uri="{FF2B5EF4-FFF2-40B4-BE49-F238E27FC236}">
                <a16:creationId xmlns:a16="http://schemas.microsoft.com/office/drawing/2014/main" id="{A7AF3860-4FC2-9903-4E91-4F27135D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98" y="4754106"/>
            <a:ext cx="185737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CE3D638-EFD3-53C1-8AA5-99F4DEF57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07" y="4832060"/>
            <a:ext cx="2917371" cy="1458686"/>
          </a:xfrm>
          <a:prstGeom prst="rect">
            <a:avLst/>
          </a:prstGeom>
        </p:spPr>
      </p:pic>
      <p:pic>
        <p:nvPicPr>
          <p:cNvPr id="7" name="Picture 6" descr="A logo with a star and text&#10;&#10;Description automatically generated">
            <a:extLst>
              <a:ext uri="{FF2B5EF4-FFF2-40B4-BE49-F238E27FC236}">
                <a16:creationId xmlns:a16="http://schemas.microsoft.com/office/drawing/2014/main" id="{5439D21F-CBAE-6EA3-ADEA-186D20DCF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4451520"/>
            <a:ext cx="2158730" cy="21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82" y="-87606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PARTNERSHIPS – MIDLAND COUNTY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4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07E58-5388-3452-93F6-B3CE960AE8B8}"/>
              </a:ext>
            </a:extLst>
          </p:cNvPr>
          <p:cNvSpPr txBox="1"/>
          <p:nvPr/>
        </p:nvSpPr>
        <p:spPr>
          <a:xfrm>
            <a:off x="6905172" y="2474893"/>
            <a:ext cx="579099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16 Projects since 2018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Total Value:  $19 Million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2BE52-E430-6424-141B-BDF3B8C46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" b="1129"/>
          <a:stretch/>
        </p:blipFill>
        <p:spPr>
          <a:xfrm>
            <a:off x="208155" y="970558"/>
            <a:ext cx="6695987" cy="491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9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9" y="-263998"/>
            <a:ext cx="11905735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PARTNERSHIPS – TXDOT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7900" y="6273656"/>
            <a:ext cx="2743200" cy="365125"/>
          </a:xfrm>
        </p:spPr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5</a:t>
            </a:fld>
            <a:endParaRPr lang="en-US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82505-B451-A501-63AD-F0D6E6F09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8321" y="782361"/>
            <a:ext cx="6418919" cy="4960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947E6-8EBE-D0B9-91A6-009D64FD3FC4}"/>
              </a:ext>
            </a:extLst>
          </p:cNvPr>
          <p:cNvSpPr txBox="1"/>
          <p:nvPr/>
        </p:nvSpPr>
        <p:spPr>
          <a:xfrm>
            <a:off x="398190" y="1057911"/>
            <a:ext cx="5028171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$40 million</a:t>
            </a:r>
            <a:r>
              <a:rPr lang="en-US" sz="2400">
                <a:latin typeface="Arial"/>
                <a:cs typeface="Arial"/>
              </a:rPr>
              <a:t> in projects </a:t>
            </a:r>
            <a:r>
              <a:rPr lang="en-US" sz="2400" b="1">
                <a:latin typeface="Arial"/>
                <a:cs typeface="Arial"/>
              </a:rPr>
              <a:t>designed</a:t>
            </a:r>
            <a:r>
              <a:rPr lang="en-US" sz="2400">
                <a:latin typeface="Arial"/>
                <a:cs typeface="Arial"/>
              </a:rPr>
              <a:t> by the City and </a:t>
            </a:r>
            <a:r>
              <a:rPr lang="en-US" sz="2400" b="1">
                <a:latin typeface="Arial"/>
                <a:cs typeface="Arial"/>
              </a:rPr>
              <a:t>constructed</a:t>
            </a:r>
            <a:r>
              <a:rPr lang="en-US" sz="2400">
                <a:latin typeface="Arial"/>
                <a:cs typeface="Arial"/>
              </a:rPr>
              <a:t> by TXDOT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Assisted with moving timelines forward for critical projects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All projects are in the PBMPO Boundary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TXDOT total project value is $698,076,777, including maintenance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471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12304476" cy="6921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82" y="-87606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PARTNERSHIPS - MDC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6</a:t>
            </a:fld>
            <a:endParaRPr lang="en-US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07E58-5388-3452-93F6-B3CE960AE8B8}"/>
              </a:ext>
            </a:extLst>
          </p:cNvPr>
          <p:cNvSpPr txBox="1"/>
          <p:nvPr/>
        </p:nvSpPr>
        <p:spPr>
          <a:xfrm>
            <a:off x="838200" y="1538404"/>
            <a:ext cx="608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62EF7-6342-18E2-08DA-36031D7D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926" y="799454"/>
            <a:ext cx="77819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truck with a white background&#10;&#10;AI-generated content may be incorrect.">
            <a:extLst>
              <a:ext uri="{FF2B5EF4-FFF2-40B4-BE49-F238E27FC236}">
                <a16:creationId xmlns:a16="http://schemas.microsoft.com/office/drawing/2014/main" id="{0B73D74B-E27A-0DA7-FFDA-445C3679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461682" y="241844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CITY OF MIDLAND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13168" y="1128432"/>
            <a:ext cx="85887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From FY 2022 to 2024, COM awarded an average of </a:t>
            </a:r>
            <a:r>
              <a:rPr lang="en-US" sz="2800" b="1">
                <a:latin typeface="Arial"/>
                <a:cs typeface="Arial"/>
              </a:rPr>
              <a:t>$25 million</a:t>
            </a:r>
            <a:r>
              <a:rPr lang="en-US" sz="2800">
                <a:latin typeface="Arial"/>
                <a:cs typeface="Arial"/>
              </a:rPr>
              <a:t> in construction contracts annually.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pic>
        <p:nvPicPr>
          <p:cNvPr id="5" name="Picture 4" descr="A car driving on a road&#10;&#10;Description automatically generated">
            <a:extLst>
              <a:ext uri="{FF2B5EF4-FFF2-40B4-BE49-F238E27FC236}">
                <a16:creationId xmlns:a16="http://schemas.microsoft.com/office/drawing/2014/main" id="{E930D78B-72CB-A779-7355-165B5AFC0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38" y="2635395"/>
            <a:ext cx="6837083" cy="3845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B2C21-EA22-AE82-4C72-19C236FA6FC9}"/>
              </a:ext>
            </a:extLst>
          </p:cNvPr>
          <p:cNvSpPr txBox="1"/>
          <p:nvPr/>
        </p:nvSpPr>
        <p:spPr>
          <a:xfrm>
            <a:off x="2425012" y="5920946"/>
            <a:ext cx="476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SH158- widening and repaving project </a:t>
            </a:r>
          </a:p>
        </p:txBody>
      </p:sp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AI-generated content may be incorrect.">
            <a:extLst>
              <a:ext uri="{FF2B5EF4-FFF2-40B4-BE49-F238E27FC236}">
                <a16:creationId xmlns:a16="http://schemas.microsoft.com/office/drawing/2014/main" id="{F6CDA52E-220D-A9F1-ABC6-AE035FF50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10671" y="107373"/>
            <a:ext cx="896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CITY OF MIDLAND LOOK AHEAD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354107" y="855626"/>
            <a:ext cx="8839442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The City of Midland is investing </a:t>
            </a:r>
            <a:r>
              <a:rPr lang="en-US" sz="2800" b="1">
                <a:latin typeface="Arial"/>
                <a:cs typeface="Arial"/>
              </a:rPr>
              <a:t>$52 million</a:t>
            </a:r>
            <a:r>
              <a:rPr lang="en-US" sz="2800">
                <a:latin typeface="Arial"/>
                <a:cs typeface="Arial"/>
              </a:rPr>
              <a:t> to improve roads across Midland over next </a:t>
            </a:r>
            <a:r>
              <a:rPr lang="en-US" sz="2800" b="1">
                <a:latin typeface="Arial"/>
                <a:cs typeface="Arial"/>
              </a:rPr>
              <a:t>2 years.</a:t>
            </a:r>
            <a:r>
              <a:rPr lang="en-US" sz="2800">
                <a:latin typeface="Arial"/>
                <a:cs typeface="Arial"/>
              </a:rPr>
              <a:t> 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Includes Operations dollars and Bonds. </a:t>
            </a:r>
            <a:endParaRPr lang="en-US">
              <a:latin typeface="Century Gothic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/>
                <a:cs typeface="Arial"/>
              </a:rPr>
              <a:t>Does not include MDC pledges.</a:t>
            </a:r>
            <a:endParaRPr lang="en-US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B82DE-EA8F-F0E4-6B4D-FB98AF3F1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474" y="2692696"/>
            <a:ext cx="5410574" cy="4057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BFC08C-18FE-62EC-A636-17D93F5F798C}"/>
              </a:ext>
            </a:extLst>
          </p:cNvPr>
          <p:cNvSpPr txBox="1"/>
          <p:nvPr/>
        </p:nvSpPr>
        <p:spPr>
          <a:xfrm>
            <a:off x="2095499" y="6384324"/>
            <a:ext cx="47624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SH158- widening and repaving project </a:t>
            </a:r>
          </a:p>
        </p:txBody>
      </p:sp>
    </p:spTree>
    <p:extLst>
      <p:ext uri="{BB962C8B-B14F-4D97-AF65-F5344CB8AC3E}">
        <p14:creationId xmlns:p14="http://schemas.microsoft.com/office/powerpoint/2010/main" val="105040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DABDC-D1F2-141F-ACBA-B4156D41B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9BC29C1-99DE-4807-6E20-CECAD52A5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5AB83D-54F4-08D8-A139-BC635DCD045C}"/>
              </a:ext>
            </a:extLst>
          </p:cNvPr>
          <p:cNvSpPr txBox="1"/>
          <p:nvPr/>
        </p:nvSpPr>
        <p:spPr>
          <a:xfrm>
            <a:off x="291352" y="116338"/>
            <a:ext cx="890643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MIDLAND COUNTY INVESTMENT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2AA19-7507-BBF7-DA40-489EEC3D764E}"/>
              </a:ext>
            </a:extLst>
          </p:cNvPr>
          <p:cNvSpPr txBox="1"/>
          <p:nvPr/>
        </p:nvSpPr>
        <p:spPr>
          <a:xfrm>
            <a:off x="291352" y="1443275"/>
            <a:ext cx="350633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Midland County invests approximately </a:t>
            </a:r>
            <a:r>
              <a:rPr lang="en-US" sz="2800" b="1">
                <a:latin typeface="Arial"/>
                <a:cs typeface="Arial"/>
              </a:rPr>
              <a:t>$34–$40 million annually </a:t>
            </a:r>
            <a:r>
              <a:rPr lang="en-US" sz="2800">
                <a:latin typeface="Arial"/>
                <a:cs typeface="Arial"/>
              </a:rPr>
              <a:t>in construction and design on their ROW, a consistent trend since 2020.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12493CC-0C92-AF46-2685-2C5D3942C1D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F7E2-AFEE-866F-FE5C-D7A1FF0D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708" y="1517766"/>
            <a:ext cx="4894607" cy="35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4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45C1C9-3671-41A4-A184-34A1720460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c4e956-f0e3-4f68-a80d-7cb1a90f5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20B0BA-E7FD-4CA3-ADD4-6A75260E444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A01E660-4EE7-4041-8B96-AA09C3F911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Widescreen</PresentationFormat>
  <Paragraphs>93</Paragraphs>
  <Slides>20</Slides>
  <Notes>3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PARTNERSHIPS – MIDLAND COUNTY</vt:lpstr>
      <vt:lpstr>PARTNERSHIPS – TXDOT  </vt:lpstr>
      <vt:lpstr>PARTNERSHIPS - MDC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TXDOT ROW</vt:lpstr>
      <vt:lpstr>MIDLAND COUNTY</vt:lpstr>
      <vt:lpstr>PowerPoint Presentation</vt:lpstr>
      <vt:lpstr>REGIONAL LOOK AHEAD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Gabriel McClelland</cp:lastModifiedBy>
  <cp:revision>7</cp:revision>
  <dcterms:created xsi:type="dcterms:W3CDTF">2024-07-01T17:26:48Z</dcterms:created>
  <dcterms:modified xsi:type="dcterms:W3CDTF">2025-03-18T14:43:54Z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