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2"/>
  </p:notesMasterIdLst>
  <p:handoutMasterIdLst>
    <p:handoutMasterId r:id="rId33"/>
  </p:handoutMasterIdLst>
  <p:sldIdLst>
    <p:sldId id="256" r:id="rId5"/>
    <p:sldId id="266" r:id="rId6"/>
    <p:sldId id="258" r:id="rId7"/>
    <p:sldId id="260" r:id="rId8"/>
    <p:sldId id="257" r:id="rId9"/>
    <p:sldId id="473" r:id="rId10"/>
    <p:sldId id="283" r:id="rId11"/>
    <p:sldId id="284" r:id="rId12"/>
    <p:sldId id="261" r:id="rId13"/>
    <p:sldId id="477" r:id="rId14"/>
    <p:sldId id="467" r:id="rId15"/>
    <p:sldId id="474" r:id="rId16"/>
    <p:sldId id="263" r:id="rId17"/>
    <p:sldId id="464" r:id="rId18"/>
    <p:sldId id="285" r:id="rId19"/>
    <p:sldId id="475" r:id="rId20"/>
    <p:sldId id="278" r:id="rId21"/>
    <p:sldId id="470" r:id="rId22"/>
    <p:sldId id="265" r:id="rId23"/>
    <p:sldId id="466" r:id="rId24"/>
    <p:sldId id="468" r:id="rId25"/>
    <p:sldId id="465" r:id="rId26"/>
    <p:sldId id="469" r:id="rId27"/>
    <p:sldId id="472" r:id="rId28"/>
    <p:sldId id="478" r:id="rId29"/>
    <p:sldId id="262" r:id="rId30"/>
    <p:sldId id="471" r:id="rId3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9C"/>
    <a:srgbClr val="CAE7FF"/>
    <a:srgbClr val="76B9F0"/>
    <a:srgbClr val="0438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7FB42C-9604-45C1-9CDB-25840B180DC9}" v="1" dt="2025-03-18T14:30:58.089"/>
    <p1510:client id="{AA9D50E0-C0D8-2F09-0FE6-D050EDAE3358}" v="4" dt="2025-03-18T18:30:54.4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ssa Coppens" userId="a16e0114-9de4-41f4-a667-34f587b27e89" providerId="ADAL" clId="{687FB42C-9604-45C1-9CDB-25840B180DC9}"/>
    <pc:docChg chg="modNotesMaster modHandout">
      <pc:chgData name="Alyssa Coppens" userId="a16e0114-9de4-41f4-a667-34f587b27e89" providerId="ADAL" clId="{687FB42C-9604-45C1-9CDB-25840B180DC9}" dt="2025-03-18T14:30:58.089" v="0"/>
      <pc:docMkLst>
        <pc:docMk/>
      </pc:docMkLst>
    </pc:docChg>
  </pc:docChgLst>
  <pc:docChgLst>
    <pc:chgData name="Alyssa Coppens" userId="S::acoppens@midlandtexas.gov::a16e0114-9de4-41f4-a667-34f587b27e89" providerId="AD" clId="Web-{AA9D50E0-C0D8-2F09-0FE6-D050EDAE3358}"/>
    <pc:docChg chg="modSld">
      <pc:chgData name="Alyssa Coppens" userId="S::acoppens@midlandtexas.gov::a16e0114-9de4-41f4-a667-34f587b27e89" providerId="AD" clId="Web-{AA9D50E0-C0D8-2F09-0FE6-D050EDAE3358}" dt="2025-03-18T18:30:50.192" v="0" actId="20577"/>
      <pc:docMkLst>
        <pc:docMk/>
      </pc:docMkLst>
      <pc:sldChg chg="modSp">
        <pc:chgData name="Alyssa Coppens" userId="S::acoppens@midlandtexas.gov::a16e0114-9de4-41f4-a667-34f587b27e89" providerId="AD" clId="Web-{AA9D50E0-C0D8-2F09-0FE6-D050EDAE3358}" dt="2025-03-18T18:30:50.192" v="0" actId="20577"/>
        <pc:sldMkLst>
          <pc:docMk/>
          <pc:sldMk cId="2957748673" sldId="473"/>
        </pc:sldMkLst>
        <pc:spChg chg="mod">
          <ac:chgData name="Alyssa Coppens" userId="S::acoppens@midlandtexas.gov::a16e0114-9de4-41f4-a667-34f587b27e89" providerId="AD" clId="Web-{AA9D50E0-C0D8-2F09-0FE6-D050EDAE3358}" dt="2025-03-18T18:30:50.192" v="0" actId="20577"/>
          <ac:spMkLst>
            <pc:docMk/>
            <pc:sldMk cId="2957748673" sldId="473"/>
            <ac:spMk id="12" creationId="{6E0EE14E-8F1D-F9C2-628E-6AE94BBDA5E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dc\Finance$\BUDGET\Budget\City%20Budget\FY26\Council%20Presentations\Inflation%20and%20the%20Midland%20Factor\Inflation%20Workbook.xlsx" TargetMode="External"/><Relationship Id="rId2" Type="http://schemas.microsoft.com/office/2011/relationships/chartColorStyle" Target="colors2.xml"/><Relationship Id="rId1" Type="http://schemas.microsoft.com/office/2011/relationships/chartStyle" Target="style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D7_A5DCB215.xlsx"/><Relationship Id="rId2" Type="http://schemas.microsoft.com/office/2011/relationships/chartColorStyle" Target="colors3.xml"/><Relationship Id="rId1" Type="http://schemas.microsoft.com/office/2011/relationships/chartStyle" Target="style3.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dc\Finance$\BUDGET\Budget\City%20Budget\FY26\Council%20Presentations\Inflation%20and%20the%20Midland%20Factor\Inflation%20Workboo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CE4A-40EA-8658-AD8896EAFDC6}"/>
              </c:ext>
            </c:extLst>
          </c:dPt>
          <c:dPt>
            <c:idx val="1"/>
            <c:invertIfNegative val="0"/>
            <c:bubble3D val="0"/>
            <c:spPr>
              <a:solidFill>
                <a:schemeClr val="tx2">
                  <a:lumMod val="75000"/>
                  <a:lumOff val="25000"/>
                </a:schemeClr>
              </a:solidFill>
              <a:ln>
                <a:noFill/>
              </a:ln>
              <a:effectLst/>
            </c:spPr>
            <c:extLst>
              <c:ext xmlns:c16="http://schemas.microsoft.com/office/drawing/2014/chart" uri="{C3380CC4-5D6E-409C-BE32-E72D297353CC}">
                <c16:uniqueId val="{00000003-CE4A-40EA-8658-AD8896EAFDC6}"/>
              </c:ext>
            </c:extLst>
          </c:dPt>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Parks!$B$41:$C$41</c:f>
              <c:strCache>
                <c:ptCount val="2"/>
                <c:pt idx="0">
                  <c:v>Waco</c:v>
                </c:pt>
                <c:pt idx="1">
                  <c:v>Midland</c:v>
                </c:pt>
              </c:strCache>
            </c:strRef>
          </c:cat>
          <c:val>
            <c:numRef>
              <c:f>Parks!$B$42:$C$42</c:f>
              <c:numCache>
                <c:formatCode>_("$"* #,##0_);_("$"* \(#,##0\);_("$"* "-"??_);_(@_)</c:formatCode>
                <c:ptCount val="2"/>
                <c:pt idx="0">
                  <c:v>9000000</c:v>
                </c:pt>
                <c:pt idx="1">
                  <c:v>16200000</c:v>
                </c:pt>
              </c:numCache>
            </c:numRef>
          </c:val>
          <c:extLst>
            <c:ext xmlns:c16="http://schemas.microsoft.com/office/drawing/2014/chart" uri="{C3380CC4-5D6E-409C-BE32-E72D297353CC}">
              <c16:uniqueId val="{00000004-CE4A-40EA-8658-AD8896EAFDC6}"/>
            </c:ext>
          </c:extLst>
        </c:ser>
        <c:dLbls>
          <c:showLegendKey val="0"/>
          <c:showVal val="0"/>
          <c:showCatName val="0"/>
          <c:showSerName val="0"/>
          <c:showPercent val="0"/>
          <c:showBubbleSize val="0"/>
        </c:dLbls>
        <c:gapWidth val="219"/>
        <c:overlap val="-27"/>
        <c:axId val="136427823"/>
        <c:axId val="136428783"/>
      </c:barChart>
      <c:catAx>
        <c:axId val="136427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6428783"/>
        <c:crosses val="autoZero"/>
        <c:auto val="1"/>
        <c:lblAlgn val="ctr"/>
        <c:lblOffset val="100"/>
        <c:noMultiLvlLbl val="0"/>
      </c:catAx>
      <c:valAx>
        <c:axId val="136428783"/>
        <c:scaling>
          <c:orientation val="minMax"/>
        </c:scaling>
        <c:delete val="1"/>
        <c:axPos val="l"/>
        <c:numFmt formatCode="_(&quot;$&quot;* #,##0_);_(&quot;$&quot;* \(#,##0\);_(&quot;$&quot;* &quot;-&quot;??_);_(@_)" sourceLinked="1"/>
        <c:majorTickMark val="none"/>
        <c:minorTickMark val="none"/>
        <c:tickLblPos val="nextTo"/>
        <c:crossAx val="136427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view3D>
      <c:rotX val="30"/>
      <c:rotY val="265"/>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929965455950762"/>
          <c:y val="0.14437025584976149"/>
          <c:w val="0.65585852460018912"/>
          <c:h val="0.7312097665583267"/>
        </c:manualLayout>
      </c:layout>
      <c:pie3DChart>
        <c:varyColors val="1"/>
        <c:ser>
          <c:idx val="0"/>
          <c:order val="0"/>
          <c:explosion val="2"/>
          <c:dPt>
            <c:idx val="0"/>
            <c:bubble3D val="0"/>
            <c:explosion val="10"/>
            <c:spPr>
              <a:solidFill>
                <a:schemeClr val="bg1">
                  <a:lumMod val="8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A4D9-41EA-87FE-B9B9FC38E4CC}"/>
              </c:ext>
            </c:extLst>
          </c:dPt>
          <c:dPt>
            <c:idx val="1"/>
            <c:bubble3D val="0"/>
            <c:explosion val="8"/>
            <c:spPr>
              <a:solidFill>
                <a:schemeClr val="bg2">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A4D9-41EA-87FE-B9B9FC38E4CC}"/>
              </c:ext>
            </c:extLst>
          </c:dPt>
          <c:dPt>
            <c:idx val="2"/>
            <c:bubble3D val="0"/>
            <c:explosion val="10"/>
            <c:spPr>
              <a:solidFill>
                <a:schemeClr val="bg2">
                  <a:lumMod val="2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A4D9-41EA-87FE-B9B9FC38E4CC}"/>
              </c:ext>
            </c:extLst>
          </c:dPt>
          <c:dPt>
            <c:idx val="3"/>
            <c:bubble3D val="0"/>
            <c:explosion val="16"/>
            <c:spPr>
              <a:solidFill>
                <a:srgbClr val="04386D"/>
              </a:solidFill>
              <a:ln w="25400">
                <a:solidFill>
                  <a:schemeClr val="lt1"/>
                </a:solidFill>
              </a:ln>
              <a:effectLst/>
              <a:sp3d contourW="25400">
                <a:contourClr>
                  <a:schemeClr val="lt1"/>
                </a:contourClr>
              </a:sp3d>
            </c:spPr>
            <c:extLst>
              <c:ext xmlns:c16="http://schemas.microsoft.com/office/drawing/2014/chart" uri="{C3380CC4-5D6E-409C-BE32-E72D297353CC}">
                <c16:uniqueId val="{00000007-A4D9-41EA-87FE-B9B9FC38E4CC}"/>
              </c:ext>
            </c:extLst>
          </c:dPt>
          <c:dPt>
            <c:idx val="4"/>
            <c:bubble3D val="0"/>
            <c:explosion val="14"/>
            <c:spPr>
              <a:solidFill>
                <a:srgbClr val="76B9F0"/>
              </a:solidFill>
              <a:ln w="25400">
                <a:solidFill>
                  <a:schemeClr val="lt1"/>
                </a:solidFill>
              </a:ln>
              <a:effectLst/>
              <a:sp3d contourW="25400">
                <a:contourClr>
                  <a:schemeClr val="lt1"/>
                </a:contourClr>
              </a:sp3d>
            </c:spPr>
            <c:extLst>
              <c:ext xmlns:c16="http://schemas.microsoft.com/office/drawing/2014/chart" uri="{C3380CC4-5D6E-409C-BE32-E72D297353CC}">
                <c16:uniqueId val="{00000009-A4D9-41EA-87FE-B9B9FC38E4CC}"/>
              </c:ext>
            </c:extLst>
          </c:dPt>
          <c:dPt>
            <c:idx val="5"/>
            <c:bubble3D val="0"/>
            <c:explosion val="22"/>
            <c:spPr>
              <a:solidFill>
                <a:srgbClr val="CAE7FF"/>
              </a:solidFill>
              <a:ln w="25400">
                <a:solidFill>
                  <a:schemeClr val="lt1"/>
                </a:solidFill>
              </a:ln>
              <a:effectLst/>
              <a:sp3d contourW="25400">
                <a:contourClr>
                  <a:schemeClr val="lt1"/>
                </a:contourClr>
              </a:sp3d>
            </c:spPr>
            <c:extLst>
              <c:ext xmlns:c16="http://schemas.microsoft.com/office/drawing/2014/chart" uri="{C3380CC4-5D6E-409C-BE32-E72D297353CC}">
                <c16:uniqueId val="{0000000B-A4D9-41EA-87FE-B9B9FC38E4CC}"/>
              </c:ext>
            </c:extLst>
          </c:dPt>
          <c:dLbls>
            <c:dLbl>
              <c:idx val="0"/>
              <c:layout>
                <c:manualLayout>
                  <c:x val="-4.9065407311899576E-3"/>
                  <c:y val="-1.8633085674177007E-2"/>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r>
                      <a:rPr lang="en-US" sz="1200" baseline="0"/>
                      <a:t>Goal 1:
Strong Economy
</a:t>
                    </a:r>
                    <a:fld id="{07D3DD63-E326-463C-BDCC-B39729700857}" type="PERCENTAGE">
                      <a:rPr lang="en-US" sz="1200" baseline="0"/>
                      <a:pPr>
                        <a:defRPr b="1">
                          <a:latin typeface="Arial" panose="020B0604020202020204" pitchFamily="34" charset="0"/>
                          <a:cs typeface="Arial" panose="020B0604020202020204" pitchFamily="34" charset="0"/>
                        </a:defRPr>
                      </a:pPr>
                      <a:t>[PERCENTAGE]</a:t>
                    </a:fld>
                    <a:endParaRPr lang="en-US" sz="1200" baseline="0"/>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17720002234203219"/>
                      <c:h val="0.1585199434707904"/>
                    </c:manualLayout>
                  </c15:layout>
                  <c15:dlblFieldTable/>
                  <c15:showDataLabelsRange val="0"/>
                </c:ext>
                <c:ext xmlns:c16="http://schemas.microsoft.com/office/drawing/2014/chart" uri="{C3380CC4-5D6E-409C-BE32-E72D297353CC}">
                  <c16:uniqueId val="{00000001-A4D9-41EA-87FE-B9B9FC38E4CC}"/>
                </c:ext>
              </c:extLst>
            </c:dLbl>
            <c:dLbl>
              <c:idx val="1"/>
              <c:layout>
                <c:manualLayout>
                  <c:x val="6.5654516357011888E-2"/>
                  <c:y val="-3.647650512581352E-3"/>
                </c:manualLayout>
              </c:layout>
              <c:tx>
                <c:rich>
                  <a:bodyPr/>
                  <a:lstStyle/>
                  <a:p>
                    <a:r>
                      <a:rPr lang="en-US" sz="1200" baseline="0"/>
                      <a:t>Goal 2:
Safe and Secure City
</a:t>
                    </a:r>
                    <a:fld id="{B6DF77BC-D4DD-4782-921D-761EE92F91C8}" type="PERCENTAGE">
                      <a:rPr lang="en-US" sz="1200" baseline="0" dirty="0"/>
                      <a:pPr/>
                      <a:t>[PERCENTAGE]</a:t>
                    </a:fld>
                    <a:endParaRPr lang="en-US" sz="1200" baseline="0"/>
                  </a:p>
                </c:rich>
              </c:tx>
              <c:showLegendKey val="0"/>
              <c:showVal val="1"/>
              <c:showCatName val="1"/>
              <c:showSerName val="0"/>
              <c:showPercent val="1"/>
              <c:showBubbleSize val="0"/>
              <c:separator>
</c:separator>
              <c:extLst>
                <c:ext xmlns:c15="http://schemas.microsoft.com/office/drawing/2012/chart" uri="{CE6537A1-D6FC-4f65-9D91-7224C49458BB}">
                  <c15:layout>
                    <c:manualLayout>
                      <c:w val="0.25745582079357221"/>
                      <c:h val="0.17182059792749671"/>
                    </c:manualLayout>
                  </c15:layout>
                  <c15:dlblFieldTable/>
                  <c15:showDataLabelsRange val="0"/>
                </c:ext>
                <c:ext xmlns:c16="http://schemas.microsoft.com/office/drawing/2014/chart" uri="{C3380CC4-5D6E-409C-BE32-E72D297353CC}">
                  <c16:uniqueId val="{00000003-A4D9-41EA-87FE-B9B9FC38E4CC}"/>
                </c:ext>
              </c:extLst>
            </c:dLbl>
            <c:dLbl>
              <c:idx val="2"/>
              <c:layout>
                <c:manualLayout>
                  <c:x val="-8.9461523666612586E-2"/>
                  <c:y val="-3.5261005632603294E-2"/>
                </c:manualLayout>
              </c:layout>
              <c:tx>
                <c:rich>
                  <a:bodyPr/>
                  <a:lstStyle/>
                  <a:p>
                    <a:r>
                      <a:rPr lang="en-US" sz="1200" baseline="0"/>
                      <a:t>Goal 3:
Quality of Life/Place
</a:t>
                    </a:r>
                    <a:fld id="{AC3A0A89-C585-460E-9EC6-B44A78FB536A}" type="PERCENTAGE">
                      <a:rPr lang="en-US" sz="1200" baseline="0"/>
                      <a:pPr/>
                      <a:t>[PERCENTAGE]</a:t>
                    </a:fld>
                    <a:endParaRPr lang="en-US" sz="1200" baseline="0"/>
                  </a:p>
                </c:rich>
              </c:tx>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A4D9-41EA-87FE-B9B9FC38E4CC}"/>
                </c:ext>
              </c:extLst>
            </c:dLbl>
            <c:dLbl>
              <c:idx val="3"/>
              <c:layout>
                <c:manualLayout>
                  <c:x val="4.4498490353291047E-3"/>
                  <c:y val="-3.870013818111593E-2"/>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r>
                      <a:rPr lang="en-US" sz="1200"/>
                      <a:t>Goal 4:</a:t>
                    </a:r>
                    <a:r>
                      <a:rPr lang="en-US" sz="1200" baseline="0"/>
                      <a:t>
Transparent Communications
</a:t>
                    </a:r>
                    <a:fld id="{3F3DBA7F-3660-4CD0-A0F9-BF2B304F4868}" type="PERCENTAGE">
                      <a:rPr lang="en-US" sz="1200" baseline="0"/>
                      <a:pPr>
                        <a:defRPr b="1">
                          <a:latin typeface="Arial" panose="020B0604020202020204" pitchFamily="34" charset="0"/>
                          <a:cs typeface="Arial" panose="020B0604020202020204" pitchFamily="34" charset="0"/>
                        </a:defRPr>
                      </a:pPr>
                      <a:t>[PERCENTAGE]</a:t>
                    </a:fld>
                    <a:endParaRPr lang="en-US" sz="1200" baseline="0"/>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26141965953127211"/>
                      <c:h val="0.20349991799619996"/>
                    </c:manualLayout>
                  </c15:layout>
                  <c15:dlblFieldTable/>
                  <c15:showDataLabelsRange val="0"/>
                </c:ext>
                <c:ext xmlns:c16="http://schemas.microsoft.com/office/drawing/2014/chart" uri="{C3380CC4-5D6E-409C-BE32-E72D297353CC}">
                  <c16:uniqueId val="{00000007-A4D9-41EA-87FE-B9B9FC38E4CC}"/>
                </c:ext>
              </c:extLst>
            </c:dLbl>
            <c:dLbl>
              <c:idx val="4"/>
              <c:layout>
                <c:manualLayout>
                  <c:x val="3.4772878450734603E-2"/>
                  <c:y val="-1.1458119727223732E-2"/>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r>
                      <a:rPr lang="en-US" sz="1200" b="1"/>
                      <a:t>Goal 5:</a:t>
                    </a:r>
                    <a:r>
                      <a:rPr lang="en-US" sz="1200" b="1" baseline="0"/>
                      <a:t>
Sound Governance
</a:t>
                    </a:r>
                    <a:fld id="{43803678-5B6B-4637-8608-A46229260A0A}" type="PERCENTAGE">
                      <a:rPr lang="en-US" sz="1200" b="1" baseline="0" smtClean="0"/>
                      <a:pPr>
                        <a:defRPr sz="1200" b="1">
                          <a:latin typeface="Arial" panose="020B0604020202020204" pitchFamily="34" charset="0"/>
                          <a:cs typeface="Arial" panose="020B0604020202020204" pitchFamily="34" charset="0"/>
                        </a:defRPr>
                      </a:pPr>
                      <a:t>[PERCENTAGE]</a:t>
                    </a:fld>
                    <a:endParaRPr lang="en-US" sz="1200" b="1" baseline="0"/>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19823906371872529"/>
                      <c:h val="0.15089851239032384"/>
                    </c:manualLayout>
                  </c15:layout>
                  <c15:dlblFieldTable/>
                  <c15:showDataLabelsRange val="0"/>
                </c:ext>
                <c:ext xmlns:c16="http://schemas.microsoft.com/office/drawing/2014/chart" uri="{C3380CC4-5D6E-409C-BE32-E72D297353CC}">
                  <c16:uniqueId val="{00000009-A4D9-41EA-87FE-B9B9FC38E4CC}"/>
                </c:ext>
              </c:extLst>
            </c:dLbl>
            <c:dLbl>
              <c:idx val="5"/>
              <c:layout>
                <c:manualLayout>
                  <c:x val="0.2004857405070096"/>
                  <c:y val="9.4575621432756145E-3"/>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r>
                      <a:rPr lang="en-US" sz="1200" baseline="0"/>
                      <a:t>Goal 6:
Infrastructure
</a:t>
                    </a:r>
                    <a:fld id="{DEAF3E69-2B4A-4684-A299-D8A9491A9A8A}" type="PERCENTAGE">
                      <a:rPr lang="en-US" sz="1200" baseline="0"/>
                      <a:pPr>
                        <a:defRPr b="1">
                          <a:latin typeface="Arial" panose="020B0604020202020204" pitchFamily="34" charset="0"/>
                          <a:cs typeface="Arial" panose="020B0604020202020204" pitchFamily="34" charset="0"/>
                        </a:defRPr>
                      </a:pPr>
                      <a:t>[PERCENTAGE]</a:t>
                    </a:fld>
                    <a:endParaRPr lang="en-US" sz="1200" baseline="0"/>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15769666452445139"/>
                      <c:h val="0.14255905059079391"/>
                    </c:manualLayout>
                  </c15:layout>
                  <c15:dlblFieldTable/>
                  <c15:showDataLabelsRange val="0"/>
                </c:ext>
                <c:ext xmlns:c16="http://schemas.microsoft.com/office/drawing/2014/chart" uri="{C3380CC4-5D6E-409C-BE32-E72D297353CC}">
                  <c16:uniqueId val="{0000000B-A4D9-41EA-87FE-B9B9FC38E4C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PieDonut!$A$17:$A$22</c:f>
              <c:strCache>
                <c:ptCount val="6"/>
                <c:pt idx="0">
                  <c:v>Goal 1: Strong Economy with More Quality Jobs</c:v>
                </c:pt>
                <c:pt idx="1">
                  <c:v>Goal 2: Set the Standard for a Safe and Secure City</c:v>
                </c:pt>
                <c:pt idx="2">
                  <c:v>Goal 3: Quality of Life and Place</c:v>
                </c:pt>
                <c:pt idx="3">
                  <c:v>Goal 4: Transparent &amp; Consistent Communication</c:v>
                </c:pt>
                <c:pt idx="4">
                  <c:v>Goal 5: Provide Sound Governance &amp; Fiscal Management</c:v>
                </c:pt>
                <c:pt idx="5">
                  <c:v>Goal 6: Strengthen and Sustain our Infrastructure</c:v>
                </c:pt>
              </c:strCache>
            </c:strRef>
          </c:cat>
          <c:val>
            <c:numRef>
              <c:f>PieDonut!$B$17:$B$22</c:f>
              <c:numCache>
                <c:formatCode>_("$"* #,##0_);_("$"* \(#,##0\);_("$"* "-"??_);_(@_)</c:formatCode>
                <c:ptCount val="6"/>
                <c:pt idx="0">
                  <c:v>29494333.469999999</c:v>
                </c:pt>
                <c:pt idx="1">
                  <c:v>101331085.92000003</c:v>
                </c:pt>
                <c:pt idx="2">
                  <c:v>38714830.609999999</c:v>
                </c:pt>
                <c:pt idx="3">
                  <c:v>22249607.499999996</c:v>
                </c:pt>
                <c:pt idx="4">
                  <c:v>76783419.089999989</c:v>
                </c:pt>
                <c:pt idx="5">
                  <c:v>185426602.90999997</c:v>
                </c:pt>
              </c:numCache>
            </c:numRef>
          </c:val>
          <c:extLst>
            <c:ext xmlns:c16="http://schemas.microsoft.com/office/drawing/2014/chart" uri="{C3380CC4-5D6E-409C-BE32-E72D297353CC}">
              <c16:uniqueId val="{0000000C-A4D9-41EA-87FE-B9B9FC38E4CC}"/>
            </c:ext>
          </c:extLst>
        </c:ser>
        <c:dLbls>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Inflation!$C$17:$G$17</cx:f>
        <cx:lvl ptCount="5">
          <cx:pt idx="0">2020</cx:pt>
          <cx:pt idx="1">2021</cx:pt>
          <cx:pt idx="2">2022</cx:pt>
          <cx:pt idx="3">2023</cx:pt>
          <cx:pt idx="4">2024</cx:pt>
        </cx:lvl>
      </cx:strDim>
      <cx:numDim type="val">
        <cx:f dir="row">Inflation!$C$18:$G$18</cx:f>
        <cx:lvl ptCount="5" formatCode="0.0%">
          <cx:pt idx="0">0.013000000000000001</cx:pt>
          <cx:pt idx="1">0.057999999999999996</cx:pt>
          <cx:pt idx="2">0.086999999999999994</cx:pt>
          <cx:pt idx="3">0.042000000000000003</cx:pt>
          <cx:pt idx="4">0.021000000000000001</cx:pt>
        </cx:lvl>
      </cx:numDim>
    </cx:data>
  </cx:chartData>
  <cx:chart>
    <cx:title pos="t" align="ctr" overlay="0">
      <cx:tx>
        <cx:txData>
          <cx:v>YoY Consumer Price Index (September YoY)</cx:v>
        </cx:txData>
      </cx:tx>
      <cx:txPr>
        <a:bodyPr spcFirstLastPara="1" vertOverflow="ellipsis" horzOverflow="overflow" wrap="square" lIns="0" tIns="0" rIns="0" bIns="0" anchor="ctr" anchorCtr="1"/>
        <a:lstStyle/>
        <a:p>
          <a:pPr rtl="0">
            <a:defRPr lang="en-US" sz="1600">
              <a:latin typeface="Arial" panose="020B0604020202020204" pitchFamily="34" charset="0"/>
              <a:ea typeface="Arial" panose="020B0604020202020204" pitchFamily="34" charset="0"/>
              <a:cs typeface="Arial" panose="020B0604020202020204" pitchFamily="34" charset="0"/>
            </a:defRPr>
          </a:pPr>
          <a:r>
            <a:rPr lang="en-US" sz="1600">
              <a:latin typeface="Arial" panose="020B0604020202020204" pitchFamily="34" charset="0"/>
              <a:cs typeface="Arial" panose="020B0604020202020204" pitchFamily="34" charset="0"/>
            </a:rPr>
            <a:t>YoY Consumer Price Index (September YoY)</a:t>
          </a:r>
        </a:p>
      </cx:txPr>
    </cx:title>
    <cx:plotArea>
      <cx:plotAreaRegion>
        <cx:series layoutId="waterfall" uniqueId="{B4780C20-67A9-4160-86C5-AE092B437943}">
          <cx:tx>
            <cx:txData>
              <cx:f>Inflation!$B$18</cx:f>
              <cx:v>September</cx:v>
            </cx:txData>
          </cx:tx>
          <cx:spPr>
            <a:solidFill>
              <a:srgbClr val="00599C"/>
            </a:solidFill>
          </cx:spPr>
          <cx:dataLabels pos="outEnd">
            <cx:txPr>
              <a:bodyPr vertOverflow="overflow" horzOverflow="overflow" wrap="square" lIns="0" tIns="0" rIns="0" bIns="0"/>
              <a:lstStyle/>
              <a:p>
                <a:pPr algn="ctr" rtl="0">
                  <a:defRPr lang="en-US" sz="1600">
                    <a:latin typeface="Arial" panose="020B0604020202020204" pitchFamily="34" charset="0"/>
                    <a:ea typeface="Arial" panose="020B0604020202020204" pitchFamily="34" charset="0"/>
                    <a:cs typeface="Arial" panose="020B0604020202020204" pitchFamily="34" charset="0"/>
                  </a:defRPr>
                </a:pPr>
                <a:endParaRPr lang="en-US" sz="1600">
                  <a:latin typeface="Arial" panose="020B0604020202020204" pitchFamily="34" charset="0"/>
                  <a:cs typeface="Arial" panose="020B0604020202020204" pitchFamily="34" charset="0"/>
                </a:endParaRPr>
              </a:p>
            </cx:txPr>
            <cx:visibility seriesName="0" categoryName="0" value="1"/>
          </cx:dataLabels>
          <cx:dataId val="0"/>
          <cx:layoutPr>
            <cx:subtotals/>
          </cx:layoutPr>
        </cx:series>
      </cx:plotAreaRegion>
      <cx:axis id="0">
        <cx:catScaling gapWidth="0.5"/>
        <cx:tickLabels/>
        <cx:txPr>
          <a:bodyPr vertOverflow="overflow" horzOverflow="overflow" wrap="square" lIns="0" tIns="0" rIns="0" bIns="0"/>
          <a:lstStyle/>
          <a:p>
            <a:pPr algn="ctr" rtl="0">
              <a:defRPr lang="en-US" sz="1400">
                <a:latin typeface="Arial" panose="020B0604020202020204" pitchFamily="34" charset="0"/>
                <a:ea typeface="Arial" panose="020B0604020202020204" pitchFamily="34" charset="0"/>
                <a:cs typeface="Arial" panose="020B0604020202020204" pitchFamily="34" charset="0"/>
              </a:defRPr>
            </a:pPr>
            <a:endParaRPr lang="en-US" sz="1400">
              <a:latin typeface="Arial" panose="020B0604020202020204" pitchFamily="34" charset="0"/>
              <a:cs typeface="Arial" panose="020B0604020202020204" pitchFamily="34" charset="0"/>
            </a:endParaRPr>
          </a:p>
        </cx:txPr>
      </cx:axis>
      <cx:axis id="1">
        <cx:valScaling/>
        <cx:majorGridlines/>
        <cx:tickLabels/>
        <cx:txPr>
          <a:bodyPr vertOverflow="overflow" horzOverflow="overflow" wrap="square" lIns="0" tIns="0" rIns="0" bIns="0"/>
          <a:lstStyle/>
          <a:p>
            <a:pPr algn="ctr" rtl="0">
              <a:defRPr lang="en-US" sz="1400">
                <a:latin typeface="Arial" panose="020B0604020202020204" pitchFamily="34" charset="0"/>
                <a:ea typeface="Arial" panose="020B0604020202020204" pitchFamily="34" charset="0"/>
                <a:cs typeface="Arial" panose="020B0604020202020204" pitchFamily="34" charset="0"/>
              </a:defRPr>
            </a:pPr>
            <a:endParaRPr lang="en-US" sz="1400">
              <a:latin typeface="Arial" panose="020B0604020202020204" pitchFamily="34" charset="0"/>
              <a:cs typeface="Arial" panose="020B0604020202020204" pitchFamily="34" charset="0"/>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1FBA74-22EC-6DCD-26D8-E2DCFF9477C1}"/>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68A06B13-BEAA-FB8E-A8BE-3E17A9548698}"/>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67B9E66F-379A-4C42-BCDC-C999E74328E6}" type="datetimeFigureOut">
              <a:rPr lang="en-US" smtClean="0"/>
              <a:t>3/18/2025</a:t>
            </a:fld>
            <a:endParaRPr lang="en-US"/>
          </a:p>
        </p:txBody>
      </p:sp>
      <p:sp>
        <p:nvSpPr>
          <p:cNvPr id="4" name="Footer Placeholder 3">
            <a:extLst>
              <a:ext uri="{FF2B5EF4-FFF2-40B4-BE49-F238E27FC236}">
                <a16:creationId xmlns:a16="http://schemas.microsoft.com/office/drawing/2014/main" id="{62FD8AA8-4DAA-48D4-809E-1F3ED75720C0}"/>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9BD5B84-F228-1FF8-6900-9ECEE93BE8D9}"/>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0D348BB0-3B74-4133-B5AE-AC6344A2CAA0}" type="slidenum">
              <a:rPr lang="en-US" smtClean="0"/>
              <a:t>‹#›</a:t>
            </a:fld>
            <a:endParaRPr lang="en-US"/>
          </a:p>
        </p:txBody>
      </p:sp>
    </p:spTree>
    <p:extLst>
      <p:ext uri="{BB962C8B-B14F-4D97-AF65-F5344CB8AC3E}">
        <p14:creationId xmlns:p14="http://schemas.microsoft.com/office/powerpoint/2010/main" val="14266103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C552203-5447-4CEC-A724-E4F8541868F1}" type="datetimeFigureOut">
              <a:rPr lang="en-US" smtClean="0"/>
              <a:t>3/18/2025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EDAF213-026E-4EFD-B7C0-AE74235EC3F1}" type="slidenum">
              <a:rPr lang="en-US" smtClean="0"/>
              <a:t>‹#›</a:t>
            </a:fld>
            <a:endParaRPr lang="en-US"/>
          </a:p>
        </p:txBody>
      </p:sp>
    </p:spTree>
    <p:extLst>
      <p:ext uri="{BB962C8B-B14F-4D97-AF65-F5344CB8AC3E}">
        <p14:creationId xmlns:p14="http://schemas.microsoft.com/office/powerpoint/2010/main" val="20107413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DAF213-026E-4EFD-B7C0-AE74235EC3F1}" type="slidenum">
              <a:rPr lang="en-US" smtClean="0"/>
              <a:t>2</a:t>
            </a:fld>
            <a:endParaRPr lang="en-US"/>
          </a:p>
        </p:txBody>
      </p:sp>
    </p:spTree>
    <p:extLst>
      <p:ext uri="{BB962C8B-B14F-4D97-AF65-F5344CB8AC3E}">
        <p14:creationId xmlns:p14="http://schemas.microsoft.com/office/powerpoint/2010/main" val="3184040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our current and growing list of Midland needs and wants, we also need to make sure not to bog down – available contractors and without causing too much disruption with citizens.  </a:t>
            </a:r>
          </a:p>
        </p:txBody>
      </p:sp>
      <p:sp>
        <p:nvSpPr>
          <p:cNvPr id="4" name="Slide Number Placeholder 3"/>
          <p:cNvSpPr>
            <a:spLocks noGrp="1"/>
          </p:cNvSpPr>
          <p:nvPr>
            <p:ph type="sldNum" sz="quarter" idx="5"/>
          </p:nvPr>
        </p:nvSpPr>
        <p:spPr/>
        <p:txBody>
          <a:bodyPr/>
          <a:lstStyle/>
          <a:p>
            <a:fld id="{BEDAF213-026E-4EFD-B7C0-AE74235EC3F1}" type="slidenum">
              <a:rPr lang="en-US" smtClean="0"/>
              <a:t>19</a:t>
            </a:fld>
            <a:endParaRPr lang="en-US"/>
          </a:p>
        </p:txBody>
      </p:sp>
    </p:spTree>
    <p:extLst>
      <p:ext uri="{BB962C8B-B14F-4D97-AF65-F5344CB8AC3E}">
        <p14:creationId xmlns:p14="http://schemas.microsoft.com/office/powerpoint/2010/main" val="3803664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t>Projects need to be implemented strategically based on need, funding and traffic impact</a:t>
            </a:r>
          </a:p>
          <a:p>
            <a:endParaRPr lang="en-US"/>
          </a:p>
        </p:txBody>
      </p:sp>
      <p:sp>
        <p:nvSpPr>
          <p:cNvPr id="4" name="Slide Number Placeholder 3"/>
          <p:cNvSpPr>
            <a:spLocks noGrp="1"/>
          </p:cNvSpPr>
          <p:nvPr>
            <p:ph type="sldNum" sz="quarter" idx="5"/>
          </p:nvPr>
        </p:nvSpPr>
        <p:spPr/>
        <p:txBody>
          <a:bodyPr/>
          <a:lstStyle/>
          <a:p>
            <a:fld id="{BEDAF213-026E-4EFD-B7C0-AE74235EC3F1}" type="slidenum">
              <a:rPr lang="en-US" smtClean="0"/>
              <a:t>20</a:t>
            </a:fld>
            <a:endParaRPr lang="en-US"/>
          </a:p>
        </p:txBody>
      </p:sp>
    </p:spTree>
    <p:extLst>
      <p:ext uri="{BB962C8B-B14F-4D97-AF65-F5344CB8AC3E}">
        <p14:creationId xmlns:p14="http://schemas.microsoft.com/office/powerpoint/2010/main" val="3761230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also being cognizant of the annual Maintenance and Operating needs of the City</a:t>
            </a:r>
          </a:p>
        </p:txBody>
      </p:sp>
      <p:sp>
        <p:nvSpPr>
          <p:cNvPr id="4" name="Slide Number Placeholder 3"/>
          <p:cNvSpPr>
            <a:spLocks noGrp="1"/>
          </p:cNvSpPr>
          <p:nvPr>
            <p:ph type="sldNum" sz="quarter" idx="5"/>
          </p:nvPr>
        </p:nvSpPr>
        <p:spPr/>
        <p:txBody>
          <a:bodyPr/>
          <a:lstStyle/>
          <a:p>
            <a:fld id="{BEDAF213-026E-4EFD-B7C0-AE74235EC3F1}" type="slidenum">
              <a:rPr lang="en-US" smtClean="0"/>
              <a:t>21</a:t>
            </a:fld>
            <a:endParaRPr lang="en-US"/>
          </a:p>
        </p:txBody>
      </p:sp>
    </p:spTree>
    <p:extLst>
      <p:ext uri="{BB962C8B-B14F-4D97-AF65-F5344CB8AC3E}">
        <p14:creationId xmlns:p14="http://schemas.microsoft.com/office/powerpoint/2010/main" val="3407585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current and incoming projects in the are surrounding Midland by other Government entities: MISD, Midland County, Midland College and </a:t>
            </a:r>
            <a:r>
              <a:rPr lang="en-US" err="1"/>
              <a:t>TXDoT</a:t>
            </a:r>
            <a:r>
              <a:rPr lang="en-US"/>
              <a:t>.  The City will be expected to coordinate with or support some of these projects</a:t>
            </a:r>
          </a:p>
        </p:txBody>
      </p:sp>
      <p:sp>
        <p:nvSpPr>
          <p:cNvPr id="4" name="Slide Number Placeholder 3"/>
          <p:cNvSpPr>
            <a:spLocks noGrp="1"/>
          </p:cNvSpPr>
          <p:nvPr>
            <p:ph type="sldNum" sz="quarter" idx="5"/>
          </p:nvPr>
        </p:nvSpPr>
        <p:spPr/>
        <p:txBody>
          <a:bodyPr/>
          <a:lstStyle/>
          <a:p>
            <a:fld id="{BEDAF213-026E-4EFD-B7C0-AE74235EC3F1}" type="slidenum">
              <a:rPr lang="en-US" smtClean="0"/>
              <a:t>22</a:t>
            </a:fld>
            <a:endParaRPr lang="en-US"/>
          </a:p>
        </p:txBody>
      </p:sp>
    </p:spTree>
    <p:extLst>
      <p:ext uri="{BB962C8B-B14F-4D97-AF65-F5344CB8AC3E}">
        <p14:creationId xmlns:p14="http://schemas.microsoft.com/office/powerpoint/2010/main" val="1483830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MISD - https://midlandbond2023.com/</a:t>
            </a:r>
          </a:p>
          <a:p>
            <a:pPr marL="174982" indent="-174982">
              <a:buFont typeface="Arial" panose="020B0604020202020204" pitchFamily="34" charset="0"/>
              <a:buChar char="•"/>
            </a:pPr>
            <a:r>
              <a:rPr lang="en-US"/>
              <a:t>New Midland and Legacy High</a:t>
            </a:r>
          </a:p>
          <a:p>
            <a:pPr marL="174982" indent="-174982">
              <a:buFont typeface="Arial" panose="020B0604020202020204" pitchFamily="34" charset="0"/>
              <a:buChar char="•"/>
            </a:pPr>
            <a:r>
              <a:rPr lang="en-US"/>
              <a:t>Abell, Alamo, Goddard and San Jacinto Middle School Renovations.  Convert old MHS and LHS to new Middle Schools.</a:t>
            </a:r>
          </a:p>
          <a:p>
            <a:pPr marL="174982" indent="-174982" defTabSz="933237">
              <a:buFont typeface="Arial" panose="020B0604020202020204" pitchFamily="34" charset="0"/>
              <a:buChar char="•"/>
              <a:defRPr/>
            </a:pPr>
            <a:r>
              <a:rPr lang="en-US"/>
              <a:t>Renovate Santa Rita, Bush, Scharbauer, and De Zavala </a:t>
            </a:r>
            <a:r>
              <a:rPr lang="en-US" b="0" i="0">
                <a:effectLst/>
                <a:latin typeface="Poppins" panose="00000500000000000000" pitchFamily="2" charset="0"/>
              </a:rPr>
              <a:t>Elementary Schools. </a:t>
            </a:r>
            <a:r>
              <a:rPr lang="en-US"/>
              <a:t> New Lone Star Trails Elementary</a:t>
            </a:r>
          </a:p>
          <a:p>
            <a:pPr marL="174982" indent="-174982">
              <a:buFont typeface="Arial" panose="020B0604020202020204" pitchFamily="34" charset="0"/>
              <a:buChar char="•"/>
            </a:pPr>
            <a:r>
              <a:rPr lang="en-US"/>
              <a:t>Improve School Safety and Security, and Radio Repeater Communication.</a:t>
            </a:r>
          </a:p>
          <a:p>
            <a:endParaRPr lang="en-US"/>
          </a:p>
          <a:p>
            <a:r>
              <a:rPr lang="en-US"/>
              <a:t>County</a:t>
            </a:r>
          </a:p>
          <a:p>
            <a:r>
              <a:rPr lang="en-US"/>
              <a:t>https://co.midland.tx.us/1021/Capital-Facility-Project-Updates</a:t>
            </a:r>
          </a:p>
          <a:p>
            <a:pPr marL="174982" indent="-174982" defTabSz="933237">
              <a:buFont typeface="Arial" panose="020B0604020202020204" pitchFamily="34" charset="0"/>
              <a:buChar char="•"/>
              <a:defRPr/>
            </a:pPr>
            <a:r>
              <a:rPr lang="en-US">
                <a:latin typeface="Arial" panose="020B0604020202020204" pitchFamily="34" charset="0"/>
                <a:cs typeface="Arial" panose="020B0604020202020204" pitchFamily="34" charset="0"/>
              </a:rPr>
              <a:t>Midland County Detention Center – Contract Value $171,180,883 as of January 2025</a:t>
            </a:r>
          </a:p>
          <a:p>
            <a:pPr marL="174982" indent="-174982" defTabSz="933237">
              <a:buFont typeface="Arial" panose="020B0604020202020204" pitchFamily="34" charset="0"/>
              <a:buChar char="•"/>
              <a:defRPr/>
            </a:pPr>
            <a:r>
              <a:rPr lang="en-US">
                <a:latin typeface="Arial" panose="020B0604020202020204" pitchFamily="34" charset="0"/>
                <a:cs typeface="Arial" panose="020B0604020202020204" pitchFamily="34" charset="0"/>
              </a:rPr>
              <a:t>Flood Planning Framework Adopted Dec 2021 “Am</a:t>
            </a:r>
            <a:r>
              <a:rPr lang="en-US"/>
              <a:t>bitious drainage system that will be decades in completion [...] Will need to coordinate with two cities, TxDOT, numerous landowners and an array of oil and gas interests to implement the recommendations”</a:t>
            </a:r>
          </a:p>
          <a:p>
            <a:pPr marL="174982" indent="-174982" defTabSz="933237">
              <a:buFont typeface="Arial" panose="020B0604020202020204" pitchFamily="34" charset="0"/>
              <a:buChar char="•"/>
              <a:defRPr/>
            </a:pPr>
            <a:r>
              <a:rPr lang="en-US">
                <a:latin typeface="Arial" panose="020B0604020202020204" pitchFamily="34" charset="0"/>
                <a:cs typeface="Arial" panose="020B0604020202020204" pitchFamily="34" charset="0"/>
              </a:rPr>
              <a:t>Master Thoroughfare Plan – includes </a:t>
            </a:r>
            <a:r>
              <a:rPr lang="en-US"/>
              <a:t>Occidental PKWY Extension to Elkins (just north of Mockingbird Ridge and 349 Ranch Estates, feeding traffic away from Big Spring)</a:t>
            </a:r>
          </a:p>
          <a:p>
            <a:pPr defTabSz="933237">
              <a:defRPr/>
            </a:pPr>
            <a:endParaRPr lang="en-US">
              <a:latin typeface="Arial" panose="020B0604020202020204" pitchFamily="34" charset="0"/>
              <a:cs typeface="Arial" panose="020B0604020202020204" pitchFamily="34" charset="0"/>
            </a:endParaRPr>
          </a:p>
          <a:p>
            <a:pPr defTabSz="933237">
              <a:defRPr/>
            </a:pPr>
            <a:r>
              <a:rPr lang="en-US">
                <a:latin typeface="Arial" panose="020B0604020202020204" pitchFamily="34" charset="0"/>
                <a:cs typeface="Arial" panose="020B0604020202020204" pitchFamily="34" charset="0"/>
              </a:rPr>
              <a:t>Midland College</a:t>
            </a:r>
          </a:p>
          <a:p>
            <a:pPr defTabSz="933237">
              <a:defRPr/>
            </a:pPr>
            <a:r>
              <a:rPr lang="en-US">
                <a:latin typeface="Arial" panose="020B0604020202020204" pitchFamily="34" charset="0"/>
                <a:cs typeface="Arial" panose="020B0604020202020204" pitchFamily="34" charset="0"/>
              </a:rPr>
              <a:t>https://www.midland.edu/news/february-2025/mc-bond-2025.php#sthash.UtytjPH5.dpbs</a:t>
            </a:r>
          </a:p>
          <a:p>
            <a:pPr defTabSz="933237">
              <a:defRPr/>
            </a:pPr>
            <a:r>
              <a:rPr lang="en-US">
                <a:latin typeface="Arial" panose="020B0604020202020204" pitchFamily="34" charset="0"/>
                <a:cs typeface="Arial" panose="020B0604020202020204" pitchFamily="34" charset="0"/>
              </a:rPr>
              <a:t>https://www.midland.edu/news/november-2024/campus-revitalization.php#</a:t>
            </a:r>
          </a:p>
          <a:p>
            <a:pPr marL="174982" indent="-174982">
              <a:buFont typeface="Arial" panose="020B0604020202020204" pitchFamily="34" charset="0"/>
              <a:buChar char="•"/>
            </a:pPr>
            <a:r>
              <a:rPr lang="en-US" b="0" i="0">
                <a:solidFill>
                  <a:srgbClr val="464545"/>
                </a:solidFill>
                <a:effectLst/>
                <a:latin typeface="Gotham SSm A"/>
              </a:rPr>
              <a:t>280,000 sq. ft. </a:t>
            </a:r>
            <a:r>
              <a:rPr lang="en-US" b="1" i="0">
                <a:solidFill>
                  <a:srgbClr val="464545"/>
                </a:solidFill>
                <a:effectLst/>
                <a:latin typeface="Gotham SSm A"/>
              </a:rPr>
              <a:t>Applied Technology Buildings</a:t>
            </a:r>
            <a:r>
              <a:rPr lang="en-US" b="0" i="0">
                <a:solidFill>
                  <a:srgbClr val="464545"/>
                </a:solidFill>
                <a:effectLst/>
                <a:latin typeface="Gotham SSm A"/>
              </a:rPr>
              <a:t> housing energy and heavy industry programming</a:t>
            </a:r>
          </a:p>
          <a:p>
            <a:pPr marL="174982" indent="-174982">
              <a:buFont typeface="Arial" panose="020B0604020202020204" pitchFamily="34" charset="0"/>
              <a:buChar char="•"/>
            </a:pPr>
            <a:r>
              <a:rPr lang="en-US" b="0" i="0">
                <a:solidFill>
                  <a:srgbClr val="464545"/>
                </a:solidFill>
                <a:effectLst/>
                <a:latin typeface="Gotham SSm A"/>
              </a:rPr>
              <a:t>47,000 sq. ft. </a:t>
            </a:r>
            <a:r>
              <a:rPr lang="en-US" b="1" i="0">
                <a:solidFill>
                  <a:srgbClr val="464545"/>
                </a:solidFill>
                <a:effectLst/>
                <a:latin typeface="Gotham SSm A"/>
              </a:rPr>
              <a:t>Health Sciences Facility</a:t>
            </a:r>
            <a:r>
              <a:rPr lang="en-US" b="0" i="0">
                <a:solidFill>
                  <a:srgbClr val="464545"/>
                </a:solidFill>
                <a:effectLst/>
                <a:latin typeface="Gotham SSm A"/>
              </a:rPr>
              <a:t> housing critical programming to support health care</a:t>
            </a:r>
          </a:p>
          <a:p>
            <a:pPr marL="174982" indent="-174982">
              <a:buFont typeface="Arial" panose="020B0604020202020204" pitchFamily="34" charset="0"/>
              <a:buChar char="•"/>
            </a:pPr>
            <a:r>
              <a:rPr lang="en-US" b="0" i="0">
                <a:solidFill>
                  <a:srgbClr val="464545"/>
                </a:solidFill>
                <a:effectLst/>
                <a:latin typeface="Gotham SSm A"/>
              </a:rPr>
              <a:t>53,000 sq. ft. </a:t>
            </a:r>
            <a:r>
              <a:rPr lang="en-US" b="1" i="0">
                <a:solidFill>
                  <a:srgbClr val="464545"/>
                </a:solidFill>
                <a:effectLst/>
                <a:latin typeface="Gotham SSm A"/>
              </a:rPr>
              <a:t>Conference Center</a:t>
            </a:r>
            <a:r>
              <a:rPr lang="en-US" b="0" i="0">
                <a:solidFill>
                  <a:srgbClr val="464545"/>
                </a:solidFill>
                <a:effectLst/>
                <a:latin typeface="Gotham SSm A"/>
              </a:rPr>
              <a:t> to support energy education, college operations, and culinary arts</a:t>
            </a:r>
          </a:p>
          <a:p>
            <a:pPr marL="174982" indent="-174982">
              <a:buFont typeface="Arial" panose="020B0604020202020204" pitchFamily="34" charset="0"/>
              <a:buChar char="•"/>
            </a:pPr>
            <a:r>
              <a:rPr lang="en-US" b="0" i="0">
                <a:solidFill>
                  <a:srgbClr val="464545"/>
                </a:solidFill>
                <a:effectLst/>
                <a:latin typeface="Gotham SSm A"/>
              </a:rPr>
              <a:t>Modernization of </a:t>
            </a:r>
            <a:r>
              <a:rPr lang="en-US" b="1" i="0">
                <a:solidFill>
                  <a:srgbClr val="464545"/>
                </a:solidFill>
                <a:effectLst/>
                <a:latin typeface="Gotham SSm A"/>
              </a:rPr>
              <a:t>Legacy Structures and</a:t>
            </a:r>
            <a:r>
              <a:rPr lang="en-US" b="0" i="0">
                <a:solidFill>
                  <a:srgbClr val="464545"/>
                </a:solidFill>
                <a:effectLst/>
                <a:latin typeface="Gotham SSm A"/>
              </a:rPr>
              <a:t> </a:t>
            </a:r>
            <a:r>
              <a:rPr lang="en-US" b="1" i="0">
                <a:solidFill>
                  <a:srgbClr val="464545"/>
                </a:solidFill>
                <a:effectLst/>
                <a:latin typeface="Gotham SSm A"/>
              </a:rPr>
              <a:t>Campus Core</a:t>
            </a:r>
            <a:r>
              <a:rPr lang="en-US" b="0" i="0">
                <a:solidFill>
                  <a:srgbClr val="464545"/>
                </a:solidFill>
                <a:effectLst/>
                <a:latin typeface="Gotham SSm A"/>
              </a:rPr>
              <a:t> with an emphasis on safety and security</a:t>
            </a:r>
          </a:p>
          <a:p>
            <a:pPr marL="174982" indent="-174982">
              <a:buFont typeface="Arial" panose="020B0604020202020204" pitchFamily="34" charset="0"/>
              <a:buChar char="•"/>
            </a:pPr>
            <a:r>
              <a:rPr lang="en-US" b="0" i="0">
                <a:solidFill>
                  <a:srgbClr val="464545"/>
                </a:solidFill>
                <a:effectLst/>
                <a:latin typeface="Gotham SSm A"/>
              </a:rPr>
              <a:t>Upgraded </a:t>
            </a:r>
            <a:r>
              <a:rPr lang="en-US" b="1" i="0">
                <a:solidFill>
                  <a:srgbClr val="464545"/>
                </a:solidFill>
                <a:effectLst/>
                <a:latin typeface="Gotham SSm A"/>
              </a:rPr>
              <a:t>Student Housing</a:t>
            </a:r>
            <a:r>
              <a:rPr lang="en-US" b="0" i="0">
                <a:solidFill>
                  <a:srgbClr val="464545"/>
                </a:solidFill>
                <a:effectLst/>
                <a:latin typeface="Gotham SSm A"/>
              </a:rPr>
              <a:t> including flexible living spaces, common kitchens, and study rooms</a:t>
            </a:r>
          </a:p>
          <a:p>
            <a:pPr marL="174982" indent="-174982">
              <a:buFont typeface="Arial" panose="020B0604020202020204" pitchFamily="34" charset="0"/>
              <a:buChar char="•"/>
            </a:pPr>
            <a:r>
              <a:rPr lang="en-US" b="0" i="0">
                <a:solidFill>
                  <a:srgbClr val="464545"/>
                </a:solidFill>
                <a:effectLst/>
                <a:latin typeface="Gotham SSm A"/>
              </a:rPr>
              <a:t>Enhanced </a:t>
            </a:r>
            <a:r>
              <a:rPr lang="en-US" b="1" i="0">
                <a:solidFill>
                  <a:srgbClr val="464545"/>
                </a:solidFill>
                <a:effectLst/>
                <a:latin typeface="Gotham SSm A"/>
              </a:rPr>
              <a:t>Community Spaces </a:t>
            </a:r>
            <a:r>
              <a:rPr lang="en-US" b="0" i="0">
                <a:solidFill>
                  <a:srgbClr val="464545"/>
                </a:solidFill>
                <a:effectLst/>
                <a:latin typeface="Gotham SSm A"/>
              </a:rPr>
              <a:t>including recreational fields, tennis, pickleball, and walking trails</a:t>
            </a:r>
          </a:p>
          <a:p>
            <a:endParaRPr lang="en-US" b="0" i="0">
              <a:solidFill>
                <a:srgbClr val="464545"/>
              </a:solidFill>
              <a:effectLst/>
              <a:latin typeface="Gotham SSm A"/>
            </a:endParaRPr>
          </a:p>
          <a:p>
            <a:r>
              <a:rPr lang="en-US" b="0" i="0" err="1">
                <a:solidFill>
                  <a:srgbClr val="464545"/>
                </a:solidFill>
                <a:effectLst/>
                <a:latin typeface="Gotham SSm A"/>
              </a:rPr>
              <a:t>TXDot</a:t>
            </a:r>
            <a:endParaRPr lang="en-US" b="0" i="0">
              <a:solidFill>
                <a:srgbClr val="464545"/>
              </a:solidFill>
              <a:effectLst/>
              <a:latin typeface="Gotham SSm A"/>
            </a:endParaRPr>
          </a:p>
          <a:p>
            <a:r>
              <a:rPr lang="en-US" b="0" i="0">
                <a:solidFill>
                  <a:srgbClr val="464545"/>
                </a:solidFill>
                <a:effectLst/>
                <a:latin typeface="Gotham SSm A"/>
              </a:rPr>
              <a:t>https://ftp.txdot.gov/pub/txdot/get-involved/oda/i-20/082923-tabloid-5.pdf</a:t>
            </a:r>
          </a:p>
          <a:p>
            <a:r>
              <a:rPr lang="en-US" b="0" i="0">
                <a:solidFill>
                  <a:srgbClr val="464545"/>
                </a:solidFill>
                <a:effectLst/>
                <a:latin typeface="Gotham SSm A"/>
              </a:rPr>
              <a:t>https://www.newswest9.com/article/traffic/construction-midland-odessa-2025/513-22281f6e-e3cb-480d-ae86-d100ad68fa2e</a:t>
            </a:r>
          </a:p>
          <a:p>
            <a:r>
              <a:rPr lang="en-US" b="0" i="0">
                <a:solidFill>
                  <a:srgbClr val="464545"/>
                </a:solidFill>
                <a:effectLst/>
                <a:latin typeface="Gotham SSm A"/>
              </a:rPr>
              <a:t>I-20 – Improvements from Odessa to Midland. $424M planned as of Jan 2025</a:t>
            </a:r>
          </a:p>
          <a:p>
            <a:pPr defTabSz="933237">
              <a:defRPr/>
            </a:pPr>
            <a:endParaRPr lang="en-US">
              <a:latin typeface="Arial" panose="020B0604020202020204" pitchFamily="34" charset="0"/>
              <a:cs typeface="Arial" panose="020B0604020202020204" pitchFamily="34" charset="0"/>
            </a:endParaRPr>
          </a:p>
          <a:p>
            <a:pPr defTabSz="933237">
              <a:defRPr/>
            </a:pPr>
            <a:endParaRPr lang="en-US">
              <a:latin typeface="Arial" panose="020B0604020202020204" pitchFamily="34" charset="0"/>
              <a:cs typeface="Arial" panose="020B0604020202020204" pitchFamily="34" charset="0"/>
            </a:endParaRPr>
          </a:p>
          <a:p>
            <a:endParaRPr lang="en-US"/>
          </a:p>
          <a:p>
            <a:endParaRPr lang="en-US"/>
          </a:p>
        </p:txBody>
      </p:sp>
      <p:sp>
        <p:nvSpPr>
          <p:cNvPr id="4" name="Slide Number Placeholder 3"/>
          <p:cNvSpPr>
            <a:spLocks noGrp="1"/>
          </p:cNvSpPr>
          <p:nvPr>
            <p:ph type="sldNum" sz="quarter" idx="5"/>
          </p:nvPr>
        </p:nvSpPr>
        <p:spPr/>
        <p:txBody>
          <a:bodyPr/>
          <a:lstStyle/>
          <a:p>
            <a:fld id="{BEDAF213-026E-4EFD-B7C0-AE74235EC3F1}" type="slidenum">
              <a:rPr lang="en-US" smtClean="0"/>
              <a:t>23</a:t>
            </a:fld>
            <a:endParaRPr lang="en-US"/>
          </a:p>
        </p:txBody>
      </p:sp>
    </p:spTree>
    <p:extLst>
      <p:ext uri="{BB962C8B-B14F-4D97-AF65-F5344CB8AC3E}">
        <p14:creationId xmlns:p14="http://schemas.microsoft.com/office/powerpoint/2010/main" val="1839175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1F641-F534-995E-C627-91605601B1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016D85-8F94-68EF-9B02-2BEB02BB91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2BA352-5825-19B3-966A-5B670ECECF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7537E95-669E-2633-4C63-E168CCEB573A}"/>
              </a:ext>
            </a:extLst>
          </p:cNvPr>
          <p:cNvSpPr>
            <a:spLocks noGrp="1"/>
          </p:cNvSpPr>
          <p:nvPr>
            <p:ph type="sldNum" sz="quarter" idx="5"/>
          </p:nvPr>
        </p:nvSpPr>
        <p:spPr/>
        <p:txBody>
          <a:bodyPr/>
          <a:lstStyle/>
          <a:p>
            <a:fld id="{BEDAF213-026E-4EFD-B7C0-AE74235EC3F1}" type="slidenum">
              <a:rPr lang="en-US" smtClean="0"/>
              <a:t>24</a:t>
            </a:fld>
            <a:endParaRPr lang="en-US"/>
          </a:p>
        </p:txBody>
      </p:sp>
    </p:spTree>
    <p:extLst>
      <p:ext uri="{BB962C8B-B14F-4D97-AF65-F5344CB8AC3E}">
        <p14:creationId xmlns:p14="http://schemas.microsoft.com/office/powerpoint/2010/main" val="2595927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BA349-99C3-89B5-F977-0116759B7E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F0C58A-1B7B-F68F-2C9E-C9FC11C350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F5E082-24D5-9E0E-4730-F5973C9A6D99}"/>
              </a:ext>
            </a:extLst>
          </p:cNvPr>
          <p:cNvSpPr>
            <a:spLocks noGrp="1"/>
          </p:cNvSpPr>
          <p:nvPr>
            <p:ph type="body" idx="1"/>
          </p:nvPr>
        </p:nvSpPr>
        <p:spPr/>
        <p:txBody>
          <a:bodyPr/>
          <a:lstStyle/>
          <a:p>
            <a:r>
              <a:rPr lang="en-US"/>
              <a:t>Many of these entities use the same contractors as the City.  To avoid artificially increasing the price of projects we need to be aware of what projects are lined up not just in the City but also for surrounding entities.</a:t>
            </a:r>
          </a:p>
        </p:txBody>
      </p:sp>
      <p:sp>
        <p:nvSpPr>
          <p:cNvPr id="4" name="Slide Number Placeholder 3">
            <a:extLst>
              <a:ext uri="{FF2B5EF4-FFF2-40B4-BE49-F238E27FC236}">
                <a16:creationId xmlns:a16="http://schemas.microsoft.com/office/drawing/2014/main" id="{5B967AF8-3112-C3D6-67CA-12F740D1ED49}"/>
              </a:ext>
            </a:extLst>
          </p:cNvPr>
          <p:cNvSpPr>
            <a:spLocks noGrp="1"/>
          </p:cNvSpPr>
          <p:nvPr>
            <p:ph type="sldNum" sz="quarter" idx="5"/>
          </p:nvPr>
        </p:nvSpPr>
        <p:spPr/>
        <p:txBody>
          <a:bodyPr/>
          <a:lstStyle/>
          <a:p>
            <a:fld id="{BEDAF213-026E-4EFD-B7C0-AE74235EC3F1}" type="slidenum">
              <a:rPr lang="en-US" smtClean="0"/>
              <a:t>25</a:t>
            </a:fld>
            <a:endParaRPr lang="en-US"/>
          </a:p>
        </p:txBody>
      </p:sp>
    </p:spTree>
    <p:extLst>
      <p:ext uri="{BB962C8B-B14F-4D97-AF65-F5344CB8AC3E}">
        <p14:creationId xmlns:p14="http://schemas.microsoft.com/office/powerpoint/2010/main" val="4060979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Personnel General Fund: $114,423,722/ Total General Fund 176,339,702 = 64.8%</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Maintenance of City: 19,052,100</a:t>
            </a:r>
          </a:p>
          <a:p>
            <a:r>
              <a:rPr lang="en-US">
                <a:latin typeface="Arial" panose="020B0604020202020204" pitchFamily="34" charset="0"/>
                <a:cs typeface="Arial" panose="020B0604020202020204" pitchFamily="34" charset="0"/>
              </a:rPr>
              <a:t>Maintenance of GF: 6,297,023</a:t>
            </a:r>
            <a:endParaRPr lang="en-US"/>
          </a:p>
        </p:txBody>
      </p:sp>
      <p:sp>
        <p:nvSpPr>
          <p:cNvPr id="4" name="Slide Number Placeholder 3"/>
          <p:cNvSpPr>
            <a:spLocks noGrp="1"/>
          </p:cNvSpPr>
          <p:nvPr>
            <p:ph type="sldNum" sz="quarter" idx="5"/>
          </p:nvPr>
        </p:nvSpPr>
        <p:spPr/>
        <p:txBody>
          <a:bodyPr/>
          <a:lstStyle/>
          <a:p>
            <a:fld id="{BEDAF213-026E-4EFD-B7C0-AE74235EC3F1}" type="slidenum">
              <a:rPr lang="en-US" smtClean="0"/>
              <a:t>5</a:t>
            </a:fld>
            <a:endParaRPr lang="en-US"/>
          </a:p>
        </p:txBody>
      </p:sp>
    </p:spTree>
    <p:extLst>
      <p:ext uri="{BB962C8B-B14F-4D97-AF65-F5344CB8AC3E}">
        <p14:creationId xmlns:p14="http://schemas.microsoft.com/office/powerpoint/2010/main" val="2497024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56C4D-7DFD-C791-CA24-E32B6E82F4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314DD8-AA57-AF78-34A7-0653CE3953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C255D1-C0DC-1DB3-C8E6-2D1C2DA8D659}"/>
              </a:ext>
            </a:extLst>
          </p:cNvPr>
          <p:cNvSpPr>
            <a:spLocks noGrp="1"/>
          </p:cNvSpPr>
          <p:nvPr>
            <p:ph type="body" idx="1"/>
          </p:nvPr>
        </p:nvSpPr>
        <p:spPr/>
        <p:txBody>
          <a:bodyPr/>
          <a:lstStyle/>
          <a:p>
            <a:r>
              <a:rPr lang="en-US"/>
              <a:t>Notices &amp; Elections</a:t>
            </a:r>
          </a:p>
          <a:p>
            <a:pPr marL="291636" indent="-291636">
              <a:buFont typeface="Arial" panose="020B0604020202020204" pitchFamily="34" charset="0"/>
              <a:buChar char="•"/>
            </a:pPr>
            <a:r>
              <a:rPr lang="en-US">
                <a:latin typeface="Arial" panose="020B0604020202020204" pitchFamily="34" charset="0"/>
                <a:cs typeface="Arial" panose="020B0604020202020204" pitchFamily="34" charset="0"/>
              </a:rPr>
              <a:t>Publishing requirements for legal notices </a:t>
            </a:r>
          </a:p>
          <a:p>
            <a:pPr marL="291636" indent="-291636">
              <a:buFont typeface="Arial" panose="020B0604020202020204" pitchFamily="34" charset="0"/>
              <a:buChar char="•"/>
            </a:pPr>
            <a:r>
              <a:rPr lang="en-US">
                <a:latin typeface="Arial" panose="020B0604020202020204" pitchFamily="34" charset="0"/>
                <a:cs typeface="Arial" panose="020B0604020202020204" pitchFamily="34" charset="0"/>
              </a:rPr>
              <a:t>Publishing requirements for budget and tax rate notices</a:t>
            </a:r>
          </a:p>
          <a:p>
            <a:pPr marL="291636" indent="-291636">
              <a:buFont typeface="Arial" panose="020B0604020202020204" pitchFamily="34" charset="0"/>
              <a:buChar char="•"/>
            </a:pPr>
            <a:r>
              <a:rPr lang="en-US">
                <a:latin typeface="Arial" panose="020B0604020202020204" pitchFamily="34" charset="0"/>
                <a:cs typeface="Arial" panose="020B0604020202020204" pitchFamily="34" charset="0"/>
              </a:rPr>
              <a:t>Elections costs for City Secretary</a:t>
            </a:r>
          </a:p>
          <a:p>
            <a:pPr marL="291636" indent="-291636">
              <a:buFont typeface="Arial" panose="020B0604020202020204" pitchFamily="34" charset="0"/>
              <a:buChar char="•"/>
            </a:pPr>
            <a:r>
              <a:rPr lang="en-US">
                <a:latin typeface="Arial" panose="020B0604020202020204" pitchFamily="34" charset="0"/>
                <a:cs typeface="Arial" panose="020B0604020202020204" pitchFamily="34" charset="0"/>
              </a:rPr>
              <a:t>Publishing requirements for purchasing and development services </a:t>
            </a:r>
          </a:p>
          <a:p>
            <a:endParaRPr lang="en-US"/>
          </a:p>
          <a:p>
            <a:r>
              <a:rPr lang="en-US"/>
              <a:t>Landfills</a:t>
            </a:r>
          </a:p>
          <a:p>
            <a:pPr marL="291636" indent="-291636">
              <a:buFont typeface="Arial" panose="020B0604020202020204" pitchFamily="34" charset="0"/>
              <a:buChar char="•"/>
            </a:pPr>
            <a:r>
              <a:rPr lang="en-US">
                <a:latin typeface="Calibri" panose="020F0502020204030204" pitchFamily="34" charset="0"/>
                <a:ea typeface="Calibri" panose="020F0502020204030204" pitchFamily="34" charset="0"/>
                <a:cs typeface="Times New Roman" panose="02020603050405020304" pitchFamily="18" charset="0"/>
              </a:rPr>
              <a:t>Federal emission guidelines require existing landfills to calculate the annual non-methane organic compounds (NMOC) emission rate.</a:t>
            </a:r>
          </a:p>
          <a:p>
            <a:pPr marL="291636" indent="-291636">
              <a:buFont typeface="Arial" panose="020B0604020202020204" pitchFamily="34" charset="0"/>
              <a:buChar char="•"/>
            </a:pPr>
            <a:r>
              <a:rPr lang="en-US">
                <a:latin typeface="Calibri" panose="020F0502020204030204" pitchFamily="34" charset="0"/>
                <a:cs typeface="Times New Roman" panose="02020603050405020304" pitchFamily="18" charset="0"/>
              </a:rPr>
              <a:t>Limit is 34 Mg/Yr.</a:t>
            </a:r>
            <a:endParaRPr lang="en-US">
              <a:latin typeface="Arial" panose="020B0604020202020204" pitchFamily="34" charset="0"/>
              <a:cs typeface="Arial" panose="020B0604020202020204" pitchFamily="34" charset="0"/>
            </a:endParaRPr>
          </a:p>
          <a:p>
            <a:pPr marL="291636" indent="-291636">
              <a:buFont typeface="Arial" panose="020B0604020202020204" pitchFamily="34" charset="0"/>
              <a:buChar char="•"/>
            </a:pPr>
            <a:r>
              <a:rPr lang="en-US">
                <a:latin typeface="Calibri" panose="020F0502020204030204" pitchFamily="34" charset="0"/>
                <a:ea typeface="Calibri" panose="020F0502020204030204" pitchFamily="34" charset="0"/>
                <a:cs typeface="Times New Roman" panose="02020603050405020304" pitchFamily="18" charset="0"/>
              </a:rPr>
              <a:t>must construct a gas control system to manage the landfill gas</a:t>
            </a:r>
          </a:p>
          <a:p>
            <a:pPr marL="291636" indent="-291636">
              <a:buFont typeface="Arial" panose="020B0604020202020204" pitchFamily="34" charset="0"/>
              <a:buChar char="•"/>
            </a:pPr>
            <a:r>
              <a:rPr lang="en-US">
                <a:latin typeface="Calibri" panose="020F0502020204030204" pitchFamily="34" charset="0"/>
                <a:cs typeface="Times New Roman" panose="02020603050405020304" pitchFamily="18" charset="0"/>
              </a:rPr>
              <a:t>Expected to exceed 34 Mg/Yr by 2025</a:t>
            </a:r>
          </a:p>
          <a:p>
            <a:pPr marL="291636" indent="-291636">
              <a:buFont typeface="Arial" panose="020B0604020202020204" pitchFamily="34" charset="0"/>
              <a:buChar char="•"/>
            </a:pPr>
            <a:r>
              <a:rPr lang="en-US">
                <a:solidFill>
                  <a:prstClr val="black"/>
                </a:solidFill>
                <a:latin typeface="Calibri" panose="020F0502020204030204" pitchFamily="34" charset="0"/>
                <a:ea typeface="Calibri" panose="020F0502020204030204" pitchFamily="34" charset="0"/>
                <a:cs typeface="Times New Roman" panose="02020603050405020304" pitchFamily="18" charset="0"/>
              </a:rPr>
              <a:t>Gas Flare System Construction Costs: $5,500,000</a:t>
            </a:r>
            <a:endParaRPr lang="en-US">
              <a:latin typeface="Arial" panose="020B0604020202020204" pitchFamily="34" charset="0"/>
              <a:cs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93FFA4AD-A538-D1C0-3919-F3D1EBA6895A}"/>
              </a:ext>
            </a:extLst>
          </p:cNvPr>
          <p:cNvSpPr>
            <a:spLocks noGrp="1"/>
          </p:cNvSpPr>
          <p:nvPr>
            <p:ph type="sldNum" sz="quarter" idx="5"/>
          </p:nvPr>
        </p:nvSpPr>
        <p:spPr/>
        <p:txBody>
          <a:bodyPr/>
          <a:lstStyle/>
          <a:p>
            <a:fld id="{BEDAF213-026E-4EFD-B7C0-AE74235EC3F1}" type="slidenum">
              <a:rPr lang="en-US" smtClean="0"/>
              <a:t>10</a:t>
            </a:fld>
            <a:endParaRPr lang="en-US"/>
          </a:p>
        </p:txBody>
      </p:sp>
    </p:spTree>
    <p:extLst>
      <p:ext uri="{BB962C8B-B14F-4D97-AF65-F5344CB8AC3E}">
        <p14:creationId xmlns:p14="http://schemas.microsoft.com/office/powerpoint/2010/main" val="1392372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Notices &amp; Elections</a:t>
            </a:r>
          </a:p>
          <a:p>
            <a:pPr marL="291636" indent="-291636">
              <a:buFont typeface="Arial" panose="020B0604020202020204" pitchFamily="34" charset="0"/>
              <a:buChar char="•"/>
            </a:pPr>
            <a:r>
              <a:rPr lang="en-US">
                <a:latin typeface="Arial" panose="020B0604020202020204" pitchFamily="34" charset="0"/>
                <a:cs typeface="Arial" panose="020B0604020202020204" pitchFamily="34" charset="0"/>
              </a:rPr>
              <a:t>Publishing requirements for legal notices </a:t>
            </a:r>
          </a:p>
          <a:p>
            <a:pPr marL="291636" indent="-291636">
              <a:buFont typeface="Arial" panose="020B0604020202020204" pitchFamily="34" charset="0"/>
              <a:buChar char="•"/>
            </a:pPr>
            <a:r>
              <a:rPr lang="en-US">
                <a:latin typeface="Arial" panose="020B0604020202020204" pitchFamily="34" charset="0"/>
                <a:cs typeface="Arial" panose="020B0604020202020204" pitchFamily="34" charset="0"/>
              </a:rPr>
              <a:t>Publishing requirements for budget and tax rate notices</a:t>
            </a:r>
          </a:p>
          <a:p>
            <a:pPr marL="291636" indent="-291636">
              <a:buFont typeface="Arial" panose="020B0604020202020204" pitchFamily="34" charset="0"/>
              <a:buChar char="•"/>
            </a:pPr>
            <a:r>
              <a:rPr lang="en-US">
                <a:latin typeface="Arial" panose="020B0604020202020204" pitchFamily="34" charset="0"/>
                <a:cs typeface="Arial" panose="020B0604020202020204" pitchFamily="34" charset="0"/>
              </a:rPr>
              <a:t>Elections costs for City Secretary</a:t>
            </a:r>
          </a:p>
          <a:p>
            <a:pPr marL="291636" indent="-291636">
              <a:buFont typeface="Arial" panose="020B0604020202020204" pitchFamily="34" charset="0"/>
              <a:buChar char="•"/>
            </a:pPr>
            <a:r>
              <a:rPr lang="en-US">
                <a:latin typeface="Arial" panose="020B0604020202020204" pitchFamily="34" charset="0"/>
                <a:cs typeface="Arial" panose="020B0604020202020204" pitchFamily="34" charset="0"/>
              </a:rPr>
              <a:t>Publishing requirements for purchasing and development services </a:t>
            </a:r>
          </a:p>
          <a:p>
            <a:endParaRPr lang="en-US"/>
          </a:p>
          <a:p>
            <a:r>
              <a:rPr lang="en-US"/>
              <a:t>Landfills</a:t>
            </a:r>
          </a:p>
          <a:p>
            <a:pPr marL="291636" indent="-291636">
              <a:buFont typeface="Arial" panose="020B0604020202020204" pitchFamily="34" charset="0"/>
              <a:buChar char="•"/>
            </a:pPr>
            <a:r>
              <a:rPr lang="en-US">
                <a:latin typeface="Calibri" panose="020F0502020204030204" pitchFamily="34" charset="0"/>
                <a:ea typeface="Calibri" panose="020F0502020204030204" pitchFamily="34" charset="0"/>
                <a:cs typeface="Times New Roman" panose="02020603050405020304" pitchFamily="18" charset="0"/>
              </a:rPr>
              <a:t>Federal emission guidelines require existing landfills to calculate the annual non-methane organic compounds (NMOC) emission rate.</a:t>
            </a:r>
          </a:p>
          <a:p>
            <a:pPr marL="291636" indent="-291636">
              <a:buFont typeface="Arial" panose="020B0604020202020204" pitchFamily="34" charset="0"/>
              <a:buChar char="•"/>
            </a:pPr>
            <a:r>
              <a:rPr lang="en-US">
                <a:latin typeface="Calibri" panose="020F0502020204030204" pitchFamily="34" charset="0"/>
                <a:cs typeface="Times New Roman" panose="02020603050405020304" pitchFamily="18" charset="0"/>
              </a:rPr>
              <a:t>Limit is 34 Mg/Yr.</a:t>
            </a:r>
            <a:endParaRPr lang="en-US">
              <a:latin typeface="Arial" panose="020B0604020202020204" pitchFamily="34" charset="0"/>
              <a:cs typeface="Arial" panose="020B0604020202020204" pitchFamily="34" charset="0"/>
            </a:endParaRPr>
          </a:p>
          <a:p>
            <a:pPr marL="291636" indent="-291636">
              <a:buFont typeface="Arial" panose="020B0604020202020204" pitchFamily="34" charset="0"/>
              <a:buChar char="•"/>
            </a:pPr>
            <a:r>
              <a:rPr lang="en-US">
                <a:latin typeface="Calibri" panose="020F0502020204030204" pitchFamily="34" charset="0"/>
                <a:ea typeface="Calibri" panose="020F0502020204030204" pitchFamily="34" charset="0"/>
                <a:cs typeface="Times New Roman" panose="02020603050405020304" pitchFamily="18" charset="0"/>
              </a:rPr>
              <a:t>must construct a gas control system to manage the landfill gas</a:t>
            </a:r>
          </a:p>
          <a:p>
            <a:pPr marL="291636" indent="-291636">
              <a:buFont typeface="Arial" panose="020B0604020202020204" pitchFamily="34" charset="0"/>
              <a:buChar char="•"/>
            </a:pPr>
            <a:r>
              <a:rPr lang="en-US">
                <a:latin typeface="Calibri" panose="020F0502020204030204" pitchFamily="34" charset="0"/>
                <a:cs typeface="Times New Roman" panose="02020603050405020304" pitchFamily="18" charset="0"/>
              </a:rPr>
              <a:t>Expected to exceed 34 Mg/Yr by 2025</a:t>
            </a:r>
          </a:p>
          <a:p>
            <a:pPr marL="291636" indent="-291636">
              <a:buFont typeface="Arial" panose="020B0604020202020204" pitchFamily="34" charset="0"/>
              <a:buChar char="•"/>
            </a:pPr>
            <a:r>
              <a:rPr lang="en-US">
                <a:solidFill>
                  <a:prstClr val="black"/>
                </a:solidFill>
                <a:latin typeface="Calibri" panose="020F0502020204030204" pitchFamily="34" charset="0"/>
                <a:ea typeface="Calibri" panose="020F0502020204030204" pitchFamily="34" charset="0"/>
                <a:cs typeface="Times New Roman" panose="02020603050405020304" pitchFamily="18" charset="0"/>
              </a:rPr>
              <a:t>Gas Flare System Construction Costs: $5,500,000</a:t>
            </a:r>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BEDAF213-026E-4EFD-B7C0-AE74235EC3F1}" type="slidenum">
              <a:rPr lang="en-US" smtClean="0"/>
              <a:t>11</a:t>
            </a:fld>
            <a:endParaRPr lang="en-US"/>
          </a:p>
        </p:txBody>
      </p:sp>
    </p:spTree>
    <p:extLst>
      <p:ext uri="{BB962C8B-B14F-4D97-AF65-F5344CB8AC3E}">
        <p14:creationId xmlns:p14="http://schemas.microsoft.com/office/powerpoint/2010/main" val="3313037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Names are place holders</a:t>
            </a:r>
          </a:p>
        </p:txBody>
      </p:sp>
      <p:sp>
        <p:nvSpPr>
          <p:cNvPr id="4" name="Slide Number Placeholder 3"/>
          <p:cNvSpPr>
            <a:spLocks noGrp="1"/>
          </p:cNvSpPr>
          <p:nvPr>
            <p:ph type="sldNum" sz="quarter" idx="5"/>
          </p:nvPr>
        </p:nvSpPr>
        <p:spPr/>
        <p:txBody>
          <a:bodyPr/>
          <a:lstStyle/>
          <a:p>
            <a:fld id="{BEDAF213-026E-4EFD-B7C0-AE74235EC3F1}" type="slidenum">
              <a:rPr lang="en-US" smtClean="0"/>
              <a:t>13</a:t>
            </a:fld>
            <a:endParaRPr lang="en-US"/>
          </a:p>
        </p:txBody>
      </p:sp>
    </p:spTree>
    <p:extLst>
      <p:ext uri="{BB962C8B-B14F-4D97-AF65-F5344CB8AC3E}">
        <p14:creationId xmlns:p14="http://schemas.microsoft.com/office/powerpoint/2010/main" val="438570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06E3E-B5D4-6889-A811-E569F505DA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483731-041D-61CA-8420-03D5EDB3AE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42EBE3-318D-AE2B-859A-820172E3018C}"/>
              </a:ext>
            </a:extLst>
          </p:cNvPr>
          <p:cNvSpPr>
            <a:spLocks noGrp="1"/>
          </p:cNvSpPr>
          <p:nvPr>
            <p:ph type="body" idx="1"/>
          </p:nvPr>
        </p:nvSpPr>
        <p:spPr/>
        <p:txBody>
          <a:bodyPr/>
          <a:lstStyle/>
          <a:p>
            <a:pPr defTabSz="934637">
              <a:defRPr/>
            </a:pPr>
            <a:r>
              <a:rPr lang="en-US" sz="2000" b="1">
                <a:solidFill>
                  <a:prstClr val="black"/>
                </a:solidFill>
                <a:latin typeface="Century Gothic" panose="020B0502020202020204" pitchFamily="34" charset="0"/>
              </a:rPr>
              <a:t>$404.7 million is the investment to upgrade and provide new infrastructure in Midland.</a:t>
            </a:r>
          </a:p>
          <a:p>
            <a:pPr defTabSz="934637">
              <a:defRPr/>
            </a:pPr>
            <a:r>
              <a:rPr lang="en-US" sz="2000" b="1">
                <a:solidFill>
                  <a:prstClr val="black"/>
                </a:solidFill>
                <a:latin typeface="Century Gothic" panose="020B0502020202020204" pitchFamily="34" charset="0"/>
              </a:rPr>
              <a:t>Roads includes Bond Projects, Road Resurfacing and City-Wide Concrete Project</a:t>
            </a:r>
          </a:p>
          <a:p>
            <a:pPr defTabSz="934637">
              <a:defRPr/>
            </a:pPr>
            <a:endParaRPr lang="en-US" sz="2000" b="1">
              <a:solidFill>
                <a:prstClr val="black"/>
              </a:solidFill>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094E3F1F-5F15-6EFB-8BE8-AFAB3CE17D29}"/>
              </a:ext>
            </a:extLst>
          </p:cNvPr>
          <p:cNvSpPr>
            <a:spLocks noGrp="1"/>
          </p:cNvSpPr>
          <p:nvPr>
            <p:ph type="sldNum" sz="quarter" idx="5"/>
          </p:nvPr>
        </p:nvSpPr>
        <p:spPr/>
        <p:txBody>
          <a:bodyPr/>
          <a:lstStyle/>
          <a:p>
            <a:pPr defTabSz="933237">
              <a:defRPr/>
            </a:pPr>
            <a:fld id="{BEDAF213-026E-4EFD-B7C0-AE74235EC3F1}" type="slidenum">
              <a:rPr lang="en-US">
                <a:solidFill>
                  <a:prstClr val="black"/>
                </a:solidFill>
                <a:latin typeface="Aptos" panose="02110004020202020204"/>
              </a:rPr>
              <a:pPr defTabSz="933237">
                <a:defRPr/>
              </a:pPr>
              <a:t>14</a:t>
            </a:fld>
            <a:endParaRPr lang="en-US">
              <a:solidFill>
                <a:prstClr val="black"/>
              </a:solidFill>
              <a:latin typeface="Aptos" panose="02110004020202020204"/>
            </a:endParaRPr>
          </a:p>
        </p:txBody>
      </p:sp>
    </p:spTree>
    <p:extLst>
      <p:ext uri="{BB962C8B-B14F-4D97-AF65-F5344CB8AC3E}">
        <p14:creationId xmlns:p14="http://schemas.microsoft.com/office/powerpoint/2010/main" val="4101221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DAF213-026E-4EFD-B7C0-AE74235EC3F1}" type="slidenum">
              <a:rPr lang="en-US" smtClean="0"/>
              <a:t>15</a:t>
            </a:fld>
            <a:endParaRPr lang="en-US"/>
          </a:p>
        </p:txBody>
      </p:sp>
    </p:spTree>
    <p:extLst>
      <p:ext uri="{BB962C8B-B14F-4D97-AF65-F5344CB8AC3E}">
        <p14:creationId xmlns:p14="http://schemas.microsoft.com/office/powerpoint/2010/main" val="2090707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0F19E-0C45-BAF3-1140-C0212F8943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E7D466-5B28-9636-0418-AB47D231E8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57694A-D227-BD13-B4CC-80B47B0506A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8864E72-0D28-5F8B-F6D4-288C9C8529FA}"/>
              </a:ext>
            </a:extLst>
          </p:cNvPr>
          <p:cNvSpPr>
            <a:spLocks noGrp="1"/>
          </p:cNvSpPr>
          <p:nvPr>
            <p:ph type="sldNum" sz="quarter" idx="5"/>
          </p:nvPr>
        </p:nvSpPr>
        <p:spPr/>
        <p:txBody>
          <a:bodyPr/>
          <a:lstStyle/>
          <a:p>
            <a:fld id="{BEDAF213-026E-4EFD-B7C0-AE74235EC3F1}" type="slidenum">
              <a:rPr lang="en-US" smtClean="0"/>
              <a:t>16</a:t>
            </a:fld>
            <a:endParaRPr lang="en-US"/>
          </a:p>
        </p:txBody>
      </p:sp>
    </p:spTree>
    <p:extLst>
      <p:ext uri="{BB962C8B-B14F-4D97-AF65-F5344CB8AC3E}">
        <p14:creationId xmlns:p14="http://schemas.microsoft.com/office/powerpoint/2010/main" val="3313708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9AD24-8DF4-79C9-25B1-3BC5735903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3E225D-6D41-AC54-DCA1-4166218211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370CCA-0CF4-442C-6697-68BDEEB9D45D}"/>
              </a:ext>
            </a:extLst>
          </p:cNvPr>
          <p:cNvSpPr>
            <a:spLocks noGrp="1"/>
          </p:cNvSpPr>
          <p:nvPr>
            <p:ph type="body" idx="1"/>
          </p:nvPr>
        </p:nvSpPr>
        <p:spPr/>
        <p:txBody>
          <a:bodyPr/>
          <a:lstStyle/>
          <a:p>
            <a:r>
              <a:rPr lang="en-US"/>
              <a:t>Many of these entities use the same contractors as the City.  To avoid artificially increasing the price of projects we need to be aware of what projects are lined up not just in the City but also for surrounding entities.</a:t>
            </a:r>
          </a:p>
        </p:txBody>
      </p:sp>
      <p:sp>
        <p:nvSpPr>
          <p:cNvPr id="4" name="Slide Number Placeholder 3">
            <a:extLst>
              <a:ext uri="{FF2B5EF4-FFF2-40B4-BE49-F238E27FC236}">
                <a16:creationId xmlns:a16="http://schemas.microsoft.com/office/drawing/2014/main" id="{7604E26E-4A31-8192-31C6-422C431A2EE7}"/>
              </a:ext>
            </a:extLst>
          </p:cNvPr>
          <p:cNvSpPr>
            <a:spLocks noGrp="1"/>
          </p:cNvSpPr>
          <p:nvPr>
            <p:ph type="sldNum" sz="quarter" idx="5"/>
          </p:nvPr>
        </p:nvSpPr>
        <p:spPr/>
        <p:txBody>
          <a:bodyPr/>
          <a:lstStyle/>
          <a:p>
            <a:fld id="{BEDAF213-026E-4EFD-B7C0-AE74235EC3F1}" type="slidenum">
              <a:rPr lang="en-US" smtClean="0"/>
              <a:t>18</a:t>
            </a:fld>
            <a:endParaRPr lang="en-US"/>
          </a:p>
        </p:txBody>
      </p:sp>
    </p:spTree>
    <p:extLst>
      <p:ext uri="{BB962C8B-B14F-4D97-AF65-F5344CB8AC3E}">
        <p14:creationId xmlns:p14="http://schemas.microsoft.com/office/powerpoint/2010/main" val="3763170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50C15-29A4-7EAF-6911-11B91BAF78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4A75A0-5D6E-3192-E37C-5C94C2A082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Placeholder 8">
            <a:extLst>
              <a:ext uri="{FF2B5EF4-FFF2-40B4-BE49-F238E27FC236}">
                <a16:creationId xmlns:a16="http://schemas.microsoft.com/office/drawing/2014/main" id="{3F14A6DA-C0D3-C628-E5AD-8739825B9E00}"/>
              </a:ext>
            </a:extLst>
          </p:cNvPr>
          <p:cNvSpPr>
            <a:spLocks noGrp="1"/>
          </p:cNvSpPr>
          <p:nvPr>
            <p:ph type="sldNum" sz="quarter" idx="12"/>
          </p:nvPr>
        </p:nvSpPr>
        <p:spPr>
          <a:xfrm>
            <a:off x="606778" y="6028972"/>
            <a:ext cx="2743200" cy="365125"/>
          </a:xfrm>
        </p:spPr>
        <p:txBody>
          <a:bodyPr/>
          <a:lstStyle>
            <a:lvl1pPr algn="l">
              <a:defRPr sz="4800">
                <a:solidFill>
                  <a:schemeClr val="tx2">
                    <a:lumMod val="75000"/>
                    <a:lumOff val="25000"/>
                  </a:schemeClr>
                </a:solidFill>
                <a:latin typeface="+mj-lt"/>
              </a:defRPr>
            </a:lvl1pPr>
          </a:lstStyle>
          <a:p>
            <a:fld id="{C909ABD2-4574-433D-8B11-1782A1457D95}" type="slidenum">
              <a:rPr lang="en-US" smtClean="0"/>
              <a:pPr/>
              <a:t>‹#›</a:t>
            </a:fld>
            <a:endParaRPr lang="en-US"/>
          </a:p>
        </p:txBody>
      </p:sp>
    </p:spTree>
    <p:extLst>
      <p:ext uri="{BB962C8B-B14F-4D97-AF65-F5344CB8AC3E}">
        <p14:creationId xmlns:p14="http://schemas.microsoft.com/office/powerpoint/2010/main" val="4234806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75242-9FD0-BA3A-0069-C7A2EF6B9D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D7D0F9-2F43-6CA8-73F1-88D41C1B3E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111A36-BF50-B0CE-5F40-F26AC51B76BB}"/>
              </a:ext>
            </a:extLst>
          </p:cNvPr>
          <p:cNvSpPr>
            <a:spLocks noGrp="1"/>
          </p:cNvSpPr>
          <p:nvPr>
            <p:ph type="dt" sz="half" idx="10"/>
          </p:nvPr>
        </p:nvSpPr>
        <p:spPr>
          <a:xfrm>
            <a:off x="838200" y="6356350"/>
            <a:ext cx="2743200" cy="365125"/>
          </a:xfrm>
          <a:prstGeom prst="rect">
            <a:avLst/>
          </a:prstGeom>
        </p:spPr>
        <p:txBody>
          <a:bodyPr/>
          <a:lstStyle/>
          <a:p>
            <a:fld id="{0D335B19-3239-4821-BA41-4A85223FA6A7}" type="datetime1">
              <a:rPr lang="en-US" smtClean="0"/>
              <a:t>3/18/2025</a:t>
            </a:fld>
            <a:endParaRPr lang="en-US"/>
          </a:p>
        </p:txBody>
      </p:sp>
      <p:sp>
        <p:nvSpPr>
          <p:cNvPr id="5" name="Footer Placeholder 4">
            <a:extLst>
              <a:ext uri="{FF2B5EF4-FFF2-40B4-BE49-F238E27FC236}">
                <a16:creationId xmlns:a16="http://schemas.microsoft.com/office/drawing/2014/main" id="{39279C58-723F-BD9A-D495-60997E0B9C5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15E6367-B94B-F6ED-EA45-75CED3629D8A}"/>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3021765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0E3492-9793-0DF9-D474-A3BF623359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F53FAE-D8EF-B522-9A8B-1BBCF587DC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476413-696F-A66A-647E-3B167A7B937B}"/>
              </a:ext>
            </a:extLst>
          </p:cNvPr>
          <p:cNvSpPr>
            <a:spLocks noGrp="1"/>
          </p:cNvSpPr>
          <p:nvPr>
            <p:ph type="dt" sz="half" idx="10"/>
          </p:nvPr>
        </p:nvSpPr>
        <p:spPr>
          <a:xfrm>
            <a:off x="838200" y="6356350"/>
            <a:ext cx="2743200" cy="365125"/>
          </a:xfrm>
          <a:prstGeom prst="rect">
            <a:avLst/>
          </a:prstGeom>
        </p:spPr>
        <p:txBody>
          <a:bodyPr/>
          <a:lstStyle/>
          <a:p>
            <a:fld id="{7BF1ED7F-2FB4-489E-8A68-0FB9066B2799}" type="datetime1">
              <a:rPr lang="en-US" smtClean="0"/>
              <a:t>3/18/2025</a:t>
            </a:fld>
            <a:endParaRPr lang="en-US"/>
          </a:p>
        </p:txBody>
      </p:sp>
      <p:sp>
        <p:nvSpPr>
          <p:cNvPr id="5" name="Footer Placeholder 4">
            <a:extLst>
              <a:ext uri="{FF2B5EF4-FFF2-40B4-BE49-F238E27FC236}">
                <a16:creationId xmlns:a16="http://schemas.microsoft.com/office/drawing/2014/main" id="{D26356A2-E831-7A73-D263-11ECD6B2E24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DFAE871-6629-800D-B944-AD029FFD40D9}"/>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4145064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9040-6E81-C4FC-D2A5-0F91B6DAB4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CB2678-D324-959E-5B8C-4103B88E9A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B085382-7AD5-CB97-DE83-F0BE945C37BA}"/>
              </a:ext>
            </a:extLst>
          </p:cNvPr>
          <p:cNvSpPr>
            <a:spLocks noGrp="1"/>
          </p:cNvSpPr>
          <p:nvPr>
            <p:ph type="sldNum" sz="quarter" idx="12"/>
          </p:nvPr>
        </p:nvSpPr>
        <p:spPr>
          <a:xfrm>
            <a:off x="460022" y="6192221"/>
            <a:ext cx="2743200" cy="365125"/>
          </a:xfrm>
        </p:spPr>
        <p:txBody>
          <a:bodyPr/>
          <a:lstStyle>
            <a:lvl1pPr algn="l">
              <a:defRPr sz="4800">
                <a:solidFill>
                  <a:schemeClr val="tx2">
                    <a:lumMod val="75000"/>
                    <a:lumOff val="25000"/>
                  </a:schemeClr>
                </a:solidFill>
                <a:latin typeface="+mj-lt"/>
              </a:defRPr>
            </a:lvl1pPr>
          </a:lstStyle>
          <a:p>
            <a:fld id="{C909ABD2-4574-433D-8B11-1782A1457D95}" type="slidenum">
              <a:rPr lang="en-US" smtClean="0"/>
              <a:pPr/>
              <a:t>‹#›</a:t>
            </a:fld>
            <a:endParaRPr lang="en-US"/>
          </a:p>
        </p:txBody>
      </p:sp>
    </p:spTree>
    <p:extLst>
      <p:ext uri="{BB962C8B-B14F-4D97-AF65-F5344CB8AC3E}">
        <p14:creationId xmlns:p14="http://schemas.microsoft.com/office/powerpoint/2010/main" val="191755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7F51F-FF6A-A1D2-CDA3-9CDFD28677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AA80C8-3DA8-4480-F376-FEBC78BBCF1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3850A1-D443-8532-4A96-1CAAC8D373AC}"/>
              </a:ext>
            </a:extLst>
          </p:cNvPr>
          <p:cNvSpPr>
            <a:spLocks noGrp="1"/>
          </p:cNvSpPr>
          <p:nvPr>
            <p:ph type="dt" sz="half" idx="10"/>
          </p:nvPr>
        </p:nvSpPr>
        <p:spPr>
          <a:xfrm>
            <a:off x="838200" y="6356350"/>
            <a:ext cx="2743200" cy="365125"/>
          </a:xfrm>
          <a:prstGeom prst="rect">
            <a:avLst/>
          </a:prstGeom>
        </p:spPr>
        <p:txBody>
          <a:bodyPr/>
          <a:lstStyle/>
          <a:p>
            <a:fld id="{C63A7AB1-B72A-49B7-BA47-299C44DC17BA}" type="datetime1">
              <a:rPr lang="en-US" smtClean="0"/>
              <a:t>3/18/2025</a:t>
            </a:fld>
            <a:endParaRPr lang="en-US"/>
          </a:p>
        </p:txBody>
      </p:sp>
      <p:sp>
        <p:nvSpPr>
          <p:cNvPr id="5" name="Footer Placeholder 4">
            <a:extLst>
              <a:ext uri="{FF2B5EF4-FFF2-40B4-BE49-F238E27FC236}">
                <a16:creationId xmlns:a16="http://schemas.microsoft.com/office/drawing/2014/main" id="{617E27A6-98EF-0932-A3BD-47974F960B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C3BD46D-139E-540C-B901-D8B60DD610DD}"/>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2005748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48ECC-D652-E8F9-17F9-E6796CEBD4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078BE9-9FF8-5D09-9B25-8BEB1EE4B9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D11461-53D5-4896-1AB9-B5CCBBD97F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0E29BE-AC45-0D3D-7E04-F8B0F0FCB97C}"/>
              </a:ext>
            </a:extLst>
          </p:cNvPr>
          <p:cNvSpPr>
            <a:spLocks noGrp="1"/>
          </p:cNvSpPr>
          <p:nvPr>
            <p:ph type="dt" sz="half" idx="10"/>
          </p:nvPr>
        </p:nvSpPr>
        <p:spPr>
          <a:xfrm>
            <a:off x="838200" y="6356350"/>
            <a:ext cx="2743200" cy="365125"/>
          </a:xfrm>
          <a:prstGeom prst="rect">
            <a:avLst/>
          </a:prstGeom>
        </p:spPr>
        <p:txBody>
          <a:bodyPr/>
          <a:lstStyle/>
          <a:p>
            <a:fld id="{790EC45C-7EB0-4884-BA3E-4EE65C849B37}" type="datetime1">
              <a:rPr lang="en-US" smtClean="0"/>
              <a:t>3/18/2025</a:t>
            </a:fld>
            <a:endParaRPr lang="en-US"/>
          </a:p>
        </p:txBody>
      </p:sp>
      <p:sp>
        <p:nvSpPr>
          <p:cNvPr id="6" name="Footer Placeholder 5">
            <a:extLst>
              <a:ext uri="{FF2B5EF4-FFF2-40B4-BE49-F238E27FC236}">
                <a16:creationId xmlns:a16="http://schemas.microsoft.com/office/drawing/2014/main" id="{BA05E286-D48A-875F-9B59-1277CFF128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A30B342-0DA4-715D-0069-120AFA7E582B}"/>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1781680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336B6-5ED9-8C0B-03B1-401DE3C304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2CFA0B-6684-0759-7B0C-94582A3920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FDABFA-ABC0-54E5-A661-A92E47EBD9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787813-E04D-4481-4B26-8FEF7BEE98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91B4EE-DA92-5D26-0682-7221ECBE04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7994E5-E271-7756-F0D6-7435F891B0CA}"/>
              </a:ext>
            </a:extLst>
          </p:cNvPr>
          <p:cNvSpPr>
            <a:spLocks noGrp="1"/>
          </p:cNvSpPr>
          <p:nvPr>
            <p:ph type="dt" sz="half" idx="10"/>
          </p:nvPr>
        </p:nvSpPr>
        <p:spPr>
          <a:xfrm>
            <a:off x="838200" y="6356350"/>
            <a:ext cx="2743200" cy="365125"/>
          </a:xfrm>
          <a:prstGeom prst="rect">
            <a:avLst/>
          </a:prstGeom>
        </p:spPr>
        <p:txBody>
          <a:bodyPr/>
          <a:lstStyle/>
          <a:p>
            <a:fld id="{3FF54632-1816-4F7C-BEB7-2EABAF5FCB99}" type="datetime1">
              <a:rPr lang="en-US" smtClean="0"/>
              <a:t>3/18/2025</a:t>
            </a:fld>
            <a:endParaRPr lang="en-US"/>
          </a:p>
        </p:txBody>
      </p:sp>
      <p:sp>
        <p:nvSpPr>
          <p:cNvPr id="8" name="Footer Placeholder 7">
            <a:extLst>
              <a:ext uri="{FF2B5EF4-FFF2-40B4-BE49-F238E27FC236}">
                <a16:creationId xmlns:a16="http://schemas.microsoft.com/office/drawing/2014/main" id="{A542767C-152E-93FE-E3A9-F820D66498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F1277B0-726F-2733-D962-FE8DF9676E18}"/>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365322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93553-5AD0-6DE8-CD30-90FDD357F8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F2AE5D-7C45-1031-578E-A226060D954B}"/>
              </a:ext>
            </a:extLst>
          </p:cNvPr>
          <p:cNvSpPr>
            <a:spLocks noGrp="1"/>
          </p:cNvSpPr>
          <p:nvPr>
            <p:ph type="dt" sz="half" idx="10"/>
          </p:nvPr>
        </p:nvSpPr>
        <p:spPr>
          <a:xfrm>
            <a:off x="838200" y="6356350"/>
            <a:ext cx="2743200" cy="365125"/>
          </a:xfrm>
          <a:prstGeom prst="rect">
            <a:avLst/>
          </a:prstGeom>
        </p:spPr>
        <p:txBody>
          <a:bodyPr/>
          <a:lstStyle/>
          <a:p>
            <a:fld id="{283ADF1D-66A8-406A-9DCA-618044B1CE95}" type="datetime1">
              <a:rPr lang="en-US" smtClean="0"/>
              <a:t>3/18/2025</a:t>
            </a:fld>
            <a:endParaRPr lang="en-US"/>
          </a:p>
        </p:txBody>
      </p:sp>
      <p:sp>
        <p:nvSpPr>
          <p:cNvPr id="4" name="Footer Placeholder 3">
            <a:extLst>
              <a:ext uri="{FF2B5EF4-FFF2-40B4-BE49-F238E27FC236}">
                <a16:creationId xmlns:a16="http://schemas.microsoft.com/office/drawing/2014/main" id="{416F5924-A68B-36F4-B4DC-88292E9091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1DA005A-81A1-271D-BA18-B3B83ABA05E1}"/>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2617301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53D3E8-B213-9822-46F0-A62C6446EF8A}"/>
              </a:ext>
            </a:extLst>
          </p:cNvPr>
          <p:cNvSpPr>
            <a:spLocks noGrp="1"/>
          </p:cNvSpPr>
          <p:nvPr>
            <p:ph type="dt" sz="half" idx="10"/>
          </p:nvPr>
        </p:nvSpPr>
        <p:spPr>
          <a:xfrm>
            <a:off x="838200" y="6356350"/>
            <a:ext cx="2743200" cy="365125"/>
          </a:xfrm>
          <a:prstGeom prst="rect">
            <a:avLst/>
          </a:prstGeom>
        </p:spPr>
        <p:txBody>
          <a:bodyPr/>
          <a:lstStyle/>
          <a:p>
            <a:fld id="{9311316A-7EBD-4780-B79D-D1E8EFB6A87D}" type="datetime1">
              <a:rPr lang="en-US" smtClean="0"/>
              <a:t>3/18/2025</a:t>
            </a:fld>
            <a:endParaRPr lang="en-US"/>
          </a:p>
        </p:txBody>
      </p:sp>
      <p:sp>
        <p:nvSpPr>
          <p:cNvPr id="3" name="Footer Placeholder 2">
            <a:extLst>
              <a:ext uri="{FF2B5EF4-FFF2-40B4-BE49-F238E27FC236}">
                <a16:creationId xmlns:a16="http://schemas.microsoft.com/office/drawing/2014/main" id="{0B5EC94B-CD63-1125-81FB-7587768235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D8F176D-0D8E-480C-B4B3-DDAB59BA5A24}"/>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1030073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02363-E97C-518A-1180-D0F0872088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389E4B-06B7-B88D-2DFE-62D44421D0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6DD495-058C-6170-970D-739AE49A02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0F3943-7386-DFA1-D1D0-31DCF62587C3}"/>
              </a:ext>
            </a:extLst>
          </p:cNvPr>
          <p:cNvSpPr>
            <a:spLocks noGrp="1"/>
          </p:cNvSpPr>
          <p:nvPr>
            <p:ph type="dt" sz="half" idx="10"/>
          </p:nvPr>
        </p:nvSpPr>
        <p:spPr>
          <a:xfrm>
            <a:off x="838200" y="6356350"/>
            <a:ext cx="2743200" cy="365125"/>
          </a:xfrm>
          <a:prstGeom prst="rect">
            <a:avLst/>
          </a:prstGeom>
        </p:spPr>
        <p:txBody>
          <a:bodyPr/>
          <a:lstStyle/>
          <a:p>
            <a:fld id="{37760D4B-6D34-4F4F-9156-93D7C788CA48}" type="datetime1">
              <a:rPr lang="en-US" smtClean="0"/>
              <a:t>3/18/2025</a:t>
            </a:fld>
            <a:endParaRPr lang="en-US"/>
          </a:p>
        </p:txBody>
      </p:sp>
      <p:sp>
        <p:nvSpPr>
          <p:cNvPr id="6" name="Footer Placeholder 5">
            <a:extLst>
              <a:ext uri="{FF2B5EF4-FFF2-40B4-BE49-F238E27FC236}">
                <a16:creationId xmlns:a16="http://schemas.microsoft.com/office/drawing/2014/main" id="{BA041829-0397-2189-8262-E5D209D36D5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D533119-363C-ED54-F2ED-F7E674B8EAB2}"/>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535159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EB2AA-F562-55C3-166C-7804C90430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B19756-664C-522B-EC03-046C76BDCD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94C97C-B726-88B3-12D0-18A8830A79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8CBFC9-AA51-AB4D-BA4A-7EC4503B1BD5}"/>
              </a:ext>
            </a:extLst>
          </p:cNvPr>
          <p:cNvSpPr>
            <a:spLocks noGrp="1"/>
          </p:cNvSpPr>
          <p:nvPr>
            <p:ph type="dt" sz="half" idx="10"/>
          </p:nvPr>
        </p:nvSpPr>
        <p:spPr>
          <a:xfrm>
            <a:off x="838200" y="6356350"/>
            <a:ext cx="2743200" cy="365125"/>
          </a:xfrm>
          <a:prstGeom prst="rect">
            <a:avLst/>
          </a:prstGeom>
        </p:spPr>
        <p:txBody>
          <a:bodyPr/>
          <a:lstStyle/>
          <a:p>
            <a:fld id="{EE1EDFF7-7AA3-4703-9A0B-A824C63FEF71}" type="datetime1">
              <a:rPr lang="en-US" smtClean="0"/>
              <a:t>3/18/2025</a:t>
            </a:fld>
            <a:endParaRPr lang="en-US"/>
          </a:p>
        </p:txBody>
      </p:sp>
      <p:sp>
        <p:nvSpPr>
          <p:cNvPr id="6" name="Footer Placeholder 5">
            <a:extLst>
              <a:ext uri="{FF2B5EF4-FFF2-40B4-BE49-F238E27FC236}">
                <a16:creationId xmlns:a16="http://schemas.microsoft.com/office/drawing/2014/main" id="{82664E35-D856-7ECF-E8C8-B5D5B70871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38FCF93-0CA7-D137-FDB2-4DFF0F1DBDDF}"/>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3553184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77BBF0-748E-A6ED-CA5E-97F3292C8F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TITLE HERE</a:t>
            </a:r>
          </a:p>
        </p:txBody>
      </p:sp>
      <p:sp>
        <p:nvSpPr>
          <p:cNvPr id="3" name="Text Placeholder 2">
            <a:extLst>
              <a:ext uri="{FF2B5EF4-FFF2-40B4-BE49-F238E27FC236}">
                <a16:creationId xmlns:a16="http://schemas.microsoft.com/office/drawing/2014/main" id="{4CF02EAF-2D6B-F2F1-25A6-FE6CD15DD3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DC3C452-C450-4D39-0F5D-3A6348C208E4}"/>
              </a:ext>
            </a:extLst>
          </p:cNvPr>
          <p:cNvSpPr>
            <a:spLocks noGrp="1"/>
          </p:cNvSpPr>
          <p:nvPr>
            <p:ph type="sldNum" sz="quarter" idx="4"/>
          </p:nvPr>
        </p:nvSpPr>
        <p:spPr>
          <a:xfrm>
            <a:off x="539045" y="6200246"/>
            <a:ext cx="2743200" cy="365125"/>
          </a:xfrm>
          <a:prstGeom prst="rect">
            <a:avLst/>
          </a:prstGeom>
        </p:spPr>
        <p:txBody>
          <a:bodyPr vert="horz" lIns="91440" tIns="45720" rIns="91440" bIns="45720" rtlCol="0" anchor="ctr"/>
          <a:lstStyle>
            <a:lvl1pPr algn="l">
              <a:defRPr sz="4800" b="1">
                <a:solidFill>
                  <a:schemeClr val="tx2">
                    <a:lumMod val="75000"/>
                    <a:lumOff val="25000"/>
                  </a:schemeClr>
                </a:solidFill>
                <a:latin typeface="+mn-lt"/>
              </a:defRPr>
            </a:lvl1pPr>
          </a:lstStyle>
          <a:p>
            <a:fld id="{C909ABD2-4574-433D-8B11-1782A1457D95}" type="slidenum">
              <a:rPr lang="en-US" smtClean="0"/>
              <a:pPr/>
              <a:t>‹#›</a:t>
            </a:fld>
            <a:endParaRPr lang="en-US"/>
          </a:p>
        </p:txBody>
      </p:sp>
    </p:spTree>
    <p:extLst>
      <p:ext uri="{BB962C8B-B14F-4D97-AF65-F5344CB8AC3E}">
        <p14:creationId xmlns:p14="http://schemas.microsoft.com/office/powerpoint/2010/main" val="2071890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8.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8.png"/><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5" Type="http://schemas.openxmlformats.org/officeDocument/2006/relationships/image" Target="../media/image18.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7.png"/><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5" Type="http://schemas.openxmlformats.org/officeDocument/2006/relationships/image" Target="../media/image18.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7.png"/><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5" Type="http://schemas.openxmlformats.org/officeDocument/2006/relationships/image" Target="../media/image18.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8.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3DACC85-833D-7267-0A49-26FAFBAE36CD}"/>
              </a:ext>
            </a:extLst>
          </p:cNvPr>
          <p:cNvSpPr txBox="1"/>
          <p:nvPr/>
        </p:nvSpPr>
        <p:spPr>
          <a:xfrm>
            <a:off x="498021" y="3931104"/>
            <a:ext cx="5057775" cy="1323439"/>
          </a:xfrm>
          <a:prstGeom prst="rect">
            <a:avLst/>
          </a:prstGeom>
          <a:noFill/>
        </p:spPr>
        <p:txBody>
          <a:bodyPr wrap="square" rtlCol="0">
            <a:spAutoFit/>
          </a:bodyPr>
          <a:lstStyle/>
          <a:p>
            <a:r>
              <a:rPr lang="en-US" sz="8000" b="1" spc="300">
                <a:solidFill>
                  <a:schemeClr val="bg1"/>
                </a:solidFill>
                <a:latin typeface="Vancouver V.20" panose="00000506000000000000" pitchFamily="2" charset="0"/>
                <a:cs typeface="Arial" panose="020B0604020202020204" pitchFamily="34" charset="0"/>
              </a:rPr>
              <a:t>TITLE HERE</a:t>
            </a:r>
          </a:p>
        </p:txBody>
      </p:sp>
      <p:sp>
        <p:nvSpPr>
          <p:cNvPr id="2" name="TextBox 1">
            <a:extLst>
              <a:ext uri="{FF2B5EF4-FFF2-40B4-BE49-F238E27FC236}">
                <a16:creationId xmlns:a16="http://schemas.microsoft.com/office/drawing/2014/main" id="{4BC83CB3-686D-9D7B-8369-F242735BB692}"/>
              </a:ext>
            </a:extLst>
          </p:cNvPr>
          <p:cNvSpPr txBox="1"/>
          <p:nvPr/>
        </p:nvSpPr>
        <p:spPr>
          <a:xfrm>
            <a:off x="498021" y="3931103"/>
            <a:ext cx="6419850" cy="1323439"/>
          </a:xfrm>
          <a:prstGeom prst="rect">
            <a:avLst/>
          </a:prstGeom>
          <a:noFill/>
        </p:spPr>
        <p:txBody>
          <a:bodyPr wrap="square" rtlCol="0">
            <a:spAutoFit/>
          </a:bodyPr>
          <a:lstStyle/>
          <a:p>
            <a:r>
              <a:rPr lang="en-US" sz="8000" b="1" spc="300">
                <a:solidFill>
                  <a:schemeClr val="bg1"/>
                </a:solidFill>
                <a:latin typeface="Vancouver V.20" panose="00000506000000000000" pitchFamily="2" charset="0"/>
                <a:cs typeface="Arial" panose="020B0604020202020204" pitchFamily="34" charset="0"/>
              </a:rPr>
              <a:t>TITLE HERE</a:t>
            </a:r>
          </a:p>
        </p:txBody>
      </p:sp>
      <p:pic>
        <p:nvPicPr>
          <p:cNvPr id="5" name="Picture 4" descr="A city with tall buildings&#10;&#10;Description automatically generated">
            <a:extLst>
              <a:ext uri="{FF2B5EF4-FFF2-40B4-BE49-F238E27FC236}">
                <a16:creationId xmlns:a16="http://schemas.microsoft.com/office/drawing/2014/main" id="{D9684E57-D90E-844E-0F19-95E7F40C1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DFDD6E9-B1D6-BF55-3830-A0B52000F9F8}"/>
              </a:ext>
            </a:extLst>
          </p:cNvPr>
          <p:cNvSpPr txBox="1"/>
          <p:nvPr/>
        </p:nvSpPr>
        <p:spPr>
          <a:xfrm>
            <a:off x="498021" y="3429000"/>
            <a:ext cx="9834699" cy="2000548"/>
          </a:xfrm>
          <a:prstGeom prst="rect">
            <a:avLst/>
          </a:prstGeom>
          <a:noFill/>
        </p:spPr>
        <p:txBody>
          <a:bodyPr wrap="square" rtlCol="0">
            <a:spAutoFit/>
          </a:bodyPr>
          <a:lstStyle/>
          <a:p>
            <a:r>
              <a:rPr lang="en-US" sz="8000" b="1">
                <a:solidFill>
                  <a:schemeClr val="bg1"/>
                </a:solidFill>
              </a:rPr>
              <a:t>FUNDING OUR CITY</a:t>
            </a:r>
          </a:p>
          <a:p>
            <a:r>
              <a:rPr lang="en-US" sz="4400" b="1">
                <a:solidFill>
                  <a:schemeClr val="bg1"/>
                </a:solidFill>
              </a:rPr>
              <a:t>MARCH 18, 2025</a:t>
            </a:r>
          </a:p>
        </p:txBody>
      </p:sp>
    </p:spTree>
    <p:extLst>
      <p:ext uri="{BB962C8B-B14F-4D97-AF65-F5344CB8AC3E}">
        <p14:creationId xmlns:p14="http://schemas.microsoft.com/office/powerpoint/2010/main" val="3659715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BD451-7FB4-65DA-6EBA-43CABB44362F}"/>
            </a:ext>
          </a:extLst>
        </p:cNvPr>
        <p:cNvGrpSpPr/>
        <p:nvPr/>
      </p:nvGrpSpPr>
      <p:grpSpPr>
        <a:xfrm>
          <a:off x="0" y="0"/>
          <a:ext cx="0" cy="0"/>
          <a:chOff x="0" y="0"/>
          <a:chExt cx="0" cy="0"/>
        </a:xfrm>
      </p:grpSpPr>
      <p:pic>
        <p:nvPicPr>
          <p:cNvPr id="7" name="Picture 6" descr="A cactus with a sunset behind it&#10;&#10;Description automatically generated">
            <a:extLst>
              <a:ext uri="{FF2B5EF4-FFF2-40B4-BE49-F238E27FC236}">
                <a16:creationId xmlns:a16="http://schemas.microsoft.com/office/drawing/2014/main" id="{FEB9EA2B-EB12-976E-3149-093517C46D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1465BB65-7DB8-AD70-D458-3A7F7AB183E3}"/>
              </a:ext>
            </a:extLst>
          </p:cNvPr>
          <p:cNvSpPr txBox="1"/>
          <p:nvPr/>
        </p:nvSpPr>
        <p:spPr>
          <a:xfrm>
            <a:off x="533400" y="564573"/>
            <a:ext cx="6419850" cy="1261884"/>
          </a:xfrm>
          <a:prstGeom prst="rect">
            <a:avLst/>
          </a:prstGeom>
          <a:noFill/>
        </p:spPr>
        <p:txBody>
          <a:bodyPr wrap="square" rtlCol="0">
            <a:spAutoFit/>
          </a:bodyPr>
          <a:lstStyle/>
          <a:p>
            <a:r>
              <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UNFUNDED MANDATES </a:t>
            </a:r>
            <a:r>
              <a:rPr lang="en-US" sz="32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CURRENT AND POTENTIAL</a:t>
            </a:r>
            <a:endPar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endParaRPr>
          </a:p>
        </p:txBody>
      </p:sp>
      <p:sp>
        <p:nvSpPr>
          <p:cNvPr id="2" name="Slide Number Placeholder 2">
            <a:extLst>
              <a:ext uri="{FF2B5EF4-FFF2-40B4-BE49-F238E27FC236}">
                <a16:creationId xmlns:a16="http://schemas.microsoft.com/office/drawing/2014/main" id="{F9C590D7-53DD-05F3-CFE9-968921C367FE}"/>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10</a:t>
            </a:fld>
            <a:endParaRPr lang="en-US" b="1">
              <a:latin typeface="+mn-lt"/>
            </a:endParaRPr>
          </a:p>
        </p:txBody>
      </p:sp>
      <p:sp>
        <p:nvSpPr>
          <p:cNvPr id="3" name="TextBox 2">
            <a:extLst>
              <a:ext uri="{FF2B5EF4-FFF2-40B4-BE49-F238E27FC236}">
                <a16:creationId xmlns:a16="http://schemas.microsoft.com/office/drawing/2014/main" id="{35592C14-D299-1D70-3EFD-25414A43F94B}"/>
              </a:ext>
            </a:extLst>
          </p:cNvPr>
          <p:cNvSpPr txBox="1"/>
          <p:nvPr/>
        </p:nvSpPr>
        <p:spPr>
          <a:xfrm>
            <a:off x="533400" y="1973165"/>
            <a:ext cx="8922099" cy="3585597"/>
          </a:xfrm>
          <a:prstGeom prst="rect">
            <a:avLst/>
          </a:prstGeom>
          <a:noFill/>
        </p:spPr>
        <p:txBody>
          <a:bodyPr wrap="square" rtlCol="0">
            <a:spAutoFit/>
          </a:bodyPr>
          <a:lstStyle/>
          <a:p>
            <a:pPr>
              <a:spcAft>
                <a:spcPts val="600"/>
              </a:spcAft>
            </a:pPr>
            <a:r>
              <a:rPr lang="en-US" sz="2400" b="1">
                <a:latin typeface="Arial" panose="020B0604020202020204" pitchFamily="34" charset="0"/>
                <a:cs typeface="Arial" panose="020B0604020202020204" pitchFamily="34" charset="0"/>
              </a:rPr>
              <a:t>Notices &amp; elections</a:t>
            </a:r>
          </a:p>
          <a:p>
            <a:pPr marL="742950" lvl="1" indent="-285750">
              <a:spcAft>
                <a:spcPts val="600"/>
              </a:spcAft>
              <a:buFont typeface="Arial" panose="020B0604020202020204" pitchFamily="34" charset="0"/>
              <a:buChar char="•"/>
            </a:pPr>
            <a:r>
              <a:rPr lang="en-US" sz="2400">
                <a:latin typeface="Arial" panose="020B0604020202020204" pitchFamily="34" charset="0"/>
                <a:cs typeface="Arial" panose="020B0604020202020204" pitchFamily="34" charset="0"/>
              </a:rPr>
              <a:t>Publication requirements (Print, Television, Website)</a:t>
            </a:r>
          </a:p>
          <a:p>
            <a:pPr marL="742950" lvl="1" indent="-285750">
              <a:spcAft>
                <a:spcPts val="600"/>
              </a:spcAft>
              <a:buFont typeface="Arial" panose="020B0604020202020204" pitchFamily="34" charset="0"/>
              <a:buChar char="•"/>
            </a:pPr>
            <a:r>
              <a:rPr lang="en-US" sz="2400">
                <a:latin typeface="Arial" panose="020B0604020202020204" pitchFamily="34" charset="0"/>
                <a:cs typeface="Arial" panose="020B0604020202020204" pitchFamily="34" charset="0"/>
              </a:rPr>
              <a:t>Election costs </a:t>
            </a:r>
          </a:p>
          <a:p>
            <a:pPr>
              <a:spcAft>
                <a:spcPts val="600"/>
              </a:spcAft>
            </a:pPr>
            <a:r>
              <a:rPr lang="en-US" sz="2400" b="1">
                <a:latin typeface="Arial" panose="020B0604020202020204" pitchFamily="34" charset="0"/>
                <a:cs typeface="Arial" panose="020B0604020202020204" pitchFamily="34" charset="0"/>
              </a:rPr>
              <a:t>Landfill Emissions</a:t>
            </a:r>
          </a:p>
          <a:p>
            <a:pPr marL="742950" lvl="1" indent="-285750">
              <a:spcAft>
                <a:spcPts val="600"/>
              </a:spcAft>
              <a:buFont typeface="Arial" panose="020B0604020202020204" pitchFamily="34" charset="0"/>
              <a:buChar char="•"/>
            </a:pPr>
            <a:r>
              <a:rPr lang="en-US" sz="2400">
                <a:latin typeface="Arial" panose="020B0604020202020204" pitchFamily="34" charset="0"/>
                <a:cs typeface="Arial" panose="020B0604020202020204" pitchFamily="34" charset="0"/>
              </a:rPr>
              <a:t>Annual limit on NMOC emissions</a:t>
            </a:r>
          </a:p>
          <a:p>
            <a:pPr marL="742950" lvl="1" indent="-285750">
              <a:spcAft>
                <a:spcPts val="600"/>
              </a:spcAft>
              <a:buFont typeface="Arial" panose="020B0604020202020204" pitchFamily="34" charset="0"/>
              <a:buChar char="•"/>
            </a:pPr>
            <a:r>
              <a:rPr lang="en-US" sz="2400">
                <a:latin typeface="Arial" panose="020B0604020202020204" pitchFamily="34" charset="0"/>
                <a:cs typeface="Arial" panose="020B0604020202020204" pitchFamily="34" charset="0"/>
              </a:rPr>
              <a:t>Gas Flare System: $5,500,000</a:t>
            </a:r>
          </a:p>
          <a:p>
            <a:pPr>
              <a:spcAft>
                <a:spcPts val="600"/>
              </a:spcAft>
            </a:pPr>
            <a:r>
              <a:rPr lang="en-US" sz="2400" b="1">
                <a:latin typeface="Arial" panose="020B0604020202020204" pitchFamily="34" charset="0"/>
                <a:cs typeface="Arial" panose="020B0604020202020204" pitchFamily="34" charset="0"/>
              </a:rPr>
              <a:t>HB No. 2127</a:t>
            </a:r>
          </a:p>
          <a:p>
            <a:pPr marL="742950" lvl="1" indent="-285750">
              <a:spcAft>
                <a:spcPts val="600"/>
              </a:spcAft>
              <a:buFont typeface="Arial" panose="020B0604020202020204" pitchFamily="34" charset="0"/>
              <a:buChar char="•"/>
            </a:pPr>
            <a:r>
              <a:rPr lang="en-US" sz="2400">
                <a:latin typeface="Arial" panose="020B0604020202020204" pitchFamily="34" charset="0"/>
                <a:cs typeface="Arial" panose="020B0604020202020204" pitchFamily="34" charset="0"/>
              </a:rPr>
              <a:t>Regulatory Consistency Across State, responsibility on City </a:t>
            </a:r>
          </a:p>
        </p:txBody>
      </p:sp>
    </p:spTree>
    <p:extLst>
      <p:ext uri="{BB962C8B-B14F-4D97-AF65-F5344CB8AC3E}">
        <p14:creationId xmlns:p14="http://schemas.microsoft.com/office/powerpoint/2010/main" val="664505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C2727-0877-4058-0B68-F5C1AD2FF23F}"/>
            </a:ext>
          </a:extLst>
        </p:cNvPr>
        <p:cNvGrpSpPr/>
        <p:nvPr/>
      </p:nvGrpSpPr>
      <p:grpSpPr>
        <a:xfrm>
          <a:off x="0" y="0"/>
          <a:ext cx="0" cy="0"/>
          <a:chOff x="0" y="0"/>
          <a:chExt cx="0" cy="0"/>
        </a:xfrm>
      </p:grpSpPr>
      <p:pic>
        <p:nvPicPr>
          <p:cNvPr id="7" name="Picture 6" descr="A cactus with a sunset behind it&#10;&#10;Description automatically generated">
            <a:extLst>
              <a:ext uri="{FF2B5EF4-FFF2-40B4-BE49-F238E27FC236}">
                <a16:creationId xmlns:a16="http://schemas.microsoft.com/office/drawing/2014/main" id="{3FA0959D-7E16-D871-7FDF-64554C13C0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D002B017-6047-7AEA-E1E1-60A994618F75}"/>
              </a:ext>
            </a:extLst>
          </p:cNvPr>
          <p:cNvSpPr txBox="1"/>
          <p:nvPr/>
        </p:nvSpPr>
        <p:spPr>
          <a:xfrm>
            <a:off x="533400" y="564573"/>
            <a:ext cx="6419850" cy="1261884"/>
          </a:xfrm>
          <a:prstGeom prst="rect">
            <a:avLst/>
          </a:prstGeom>
          <a:noFill/>
        </p:spPr>
        <p:txBody>
          <a:bodyPr wrap="square" rtlCol="0">
            <a:spAutoFit/>
          </a:bodyPr>
          <a:lstStyle/>
          <a:p>
            <a:r>
              <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UNFUNDED MANDATES </a:t>
            </a:r>
            <a:r>
              <a:rPr lang="en-US" sz="32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CURRENT AND POTENTIAL</a:t>
            </a:r>
            <a:endPar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endParaRPr>
          </a:p>
        </p:txBody>
      </p:sp>
      <p:sp>
        <p:nvSpPr>
          <p:cNvPr id="2" name="Slide Number Placeholder 2">
            <a:extLst>
              <a:ext uri="{FF2B5EF4-FFF2-40B4-BE49-F238E27FC236}">
                <a16:creationId xmlns:a16="http://schemas.microsoft.com/office/drawing/2014/main" id="{AF872F8F-682C-341F-37A5-71CBD7788A2B}"/>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11</a:t>
            </a:fld>
            <a:endParaRPr lang="en-US" b="1">
              <a:latin typeface="+mn-lt"/>
            </a:endParaRPr>
          </a:p>
        </p:txBody>
      </p:sp>
      <p:sp>
        <p:nvSpPr>
          <p:cNvPr id="3" name="TextBox 2">
            <a:extLst>
              <a:ext uri="{FF2B5EF4-FFF2-40B4-BE49-F238E27FC236}">
                <a16:creationId xmlns:a16="http://schemas.microsoft.com/office/drawing/2014/main" id="{747A5CA4-5017-A7BD-277A-CB2AFEF0FD86}"/>
              </a:ext>
            </a:extLst>
          </p:cNvPr>
          <p:cNvSpPr txBox="1"/>
          <p:nvPr/>
        </p:nvSpPr>
        <p:spPr>
          <a:xfrm>
            <a:off x="533400" y="1983214"/>
            <a:ext cx="7676103" cy="3354765"/>
          </a:xfrm>
          <a:prstGeom prst="rect">
            <a:avLst/>
          </a:prstGeom>
          <a:noFill/>
        </p:spPr>
        <p:txBody>
          <a:bodyPr wrap="square" rtlCol="0">
            <a:spAutoFit/>
          </a:bodyPr>
          <a:lstStyle/>
          <a:p>
            <a:pPr>
              <a:spcAft>
                <a:spcPts val="600"/>
              </a:spcAft>
            </a:pPr>
            <a:r>
              <a:rPr lang="en-US" sz="2400" b="1">
                <a:latin typeface="Arial" panose="020B0604020202020204" pitchFamily="34" charset="0"/>
                <a:cs typeface="Arial" panose="020B0604020202020204" pitchFamily="34" charset="0"/>
              </a:rPr>
              <a:t>I-27 &amp; I-14</a:t>
            </a:r>
          </a:p>
          <a:p>
            <a:pPr marL="742950" lvl="1" indent="-285750">
              <a:spcAft>
                <a:spcPts val="600"/>
              </a:spcAft>
              <a:buFont typeface="Arial" panose="020B0604020202020204" pitchFamily="34" charset="0"/>
              <a:buChar char="•"/>
            </a:pPr>
            <a:r>
              <a:rPr lang="en-US" sz="2400">
                <a:latin typeface="Arial" panose="020B0604020202020204" pitchFamily="34" charset="0"/>
                <a:cs typeface="Arial" panose="020B0604020202020204" pitchFamily="34" charset="0"/>
              </a:rPr>
              <a:t>State to build Interstates, Cities to purchase Right-of-Way</a:t>
            </a:r>
          </a:p>
          <a:p>
            <a:pPr>
              <a:spcAft>
                <a:spcPts val="600"/>
              </a:spcAft>
            </a:pPr>
            <a:r>
              <a:rPr lang="en-US" sz="2400" b="1">
                <a:latin typeface="Arial" panose="020B0604020202020204" pitchFamily="34" charset="0"/>
                <a:cs typeface="Arial" panose="020B0604020202020204" pitchFamily="34" charset="0"/>
              </a:rPr>
              <a:t>HB No.165 - Property Tax Eradication- FY25 Budgeted Revenue $75.5 million</a:t>
            </a:r>
          </a:p>
          <a:p>
            <a:pPr marL="742950" lvl="1" indent="-285750">
              <a:spcAft>
                <a:spcPts val="600"/>
              </a:spcAft>
              <a:buFont typeface="Arial" panose="020B0604020202020204" pitchFamily="34" charset="0"/>
              <a:buChar char="•"/>
            </a:pPr>
            <a:r>
              <a:rPr lang="en-US" sz="2400">
                <a:latin typeface="Arial" panose="020B0604020202020204" pitchFamily="34" charset="0"/>
                <a:cs typeface="Arial" panose="020B0604020202020204" pitchFamily="34" charset="0"/>
              </a:rPr>
              <a:t>Creation of Interim Committee</a:t>
            </a:r>
          </a:p>
          <a:p>
            <a:pPr marL="742950" lvl="1" indent="-285750">
              <a:spcAft>
                <a:spcPts val="600"/>
              </a:spcAft>
              <a:buFont typeface="Arial" panose="020B0604020202020204" pitchFamily="34" charset="0"/>
              <a:buChar char="•"/>
            </a:pPr>
            <a:r>
              <a:rPr lang="en-US" sz="2400">
                <a:latin typeface="Arial" panose="020B0604020202020204" pitchFamily="34" charset="0"/>
                <a:cs typeface="Arial" panose="020B0604020202020204" pitchFamily="34" charset="0"/>
              </a:rPr>
              <a:t>Comprehensive study of alternative methods of taxation</a:t>
            </a:r>
          </a:p>
        </p:txBody>
      </p:sp>
    </p:spTree>
    <p:extLst>
      <p:ext uri="{BB962C8B-B14F-4D97-AF65-F5344CB8AC3E}">
        <p14:creationId xmlns:p14="http://schemas.microsoft.com/office/powerpoint/2010/main" val="3071467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22C2C-7C14-D7C9-915E-AF3888180A94}"/>
            </a:ext>
          </a:extLst>
        </p:cNvPr>
        <p:cNvGrpSpPr/>
        <p:nvPr/>
      </p:nvGrpSpPr>
      <p:grpSpPr>
        <a:xfrm>
          <a:off x="0" y="0"/>
          <a:ext cx="0" cy="0"/>
          <a:chOff x="0" y="0"/>
          <a:chExt cx="0" cy="0"/>
        </a:xfrm>
      </p:grpSpPr>
      <p:pic>
        <p:nvPicPr>
          <p:cNvPr id="3" name="Picture 2" descr="A blue sky with clouds and a city&#10;&#10;Description automatically generated with medium confidence">
            <a:extLst>
              <a:ext uri="{FF2B5EF4-FFF2-40B4-BE49-F238E27FC236}">
                <a16:creationId xmlns:a16="http://schemas.microsoft.com/office/drawing/2014/main" id="{F2C8BE64-ADA7-5EAD-7D91-A1D94B682D28}"/>
              </a:ext>
            </a:extLst>
          </p:cNvPr>
          <p:cNvPicPr>
            <a:picLocks noChangeAspect="1"/>
          </p:cNvPicPr>
          <p:nvPr/>
        </p:nvPicPr>
        <p:blipFill>
          <a:blip r:embed="rId2"/>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AEC70ED3-45F9-E624-D898-85142549ED07}"/>
              </a:ext>
            </a:extLst>
          </p:cNvPr>
          <p:cNvSpPr txBox="1"/>
          <p:nvPr/>
        </p:nvSpPr>
        <p:spPr>
          <a:xfrm>
            <a:off x="533399" y="564573"/>
            <a:ext cx="9228118" cy="769441"/>
          </a:xfrm>
          <a:prstGeom prst="rect">
            <a:avLst/>
          </a:prstGeom>
          <a:noFill/>
        </p:spPr>
        <p:txBody>
          <a:bodyPr wrap="square" rtlCol="0">
            <a:spAutoFit/>
          </a:bodyPr>
          <a:lstStyle/>
          <a:p>
            <a:r>
              <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STABILIZATION FUND PURPOSE</a:t>
            </a:r>
          </a:p>
        </p:txBody>
      </p:sp>
      <p:sp>
        <p:nvSpPr>
          <p:cNvPr id="2" name="Slide Number Placeholder 2">
            <a:extLst>
              <a:ext uri="{FF2B5EF4-FFF2-40B4-BE49-F238E27FC236}">
                <a16:creationId xmlns:a16="http://schemas.microsoft.com/office/drawing/2014/main" id="{C17FB942-4D52-9135-D69B-58785125B8FE}"/>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12</a:t>
            </a:fld>
            <a:endParaRPr lang="en-US" b="1">
              <a:latin typeface="+mn-lt"/>
            </a:endParaRPr>
          </a:p>
        </p:txBody>
      </p:sp>
      <p:sp>
        <p:nvSpPr>
          <p:cNvPr id="4" name="TextBox 3">
            <a:extLst>
              <a:ext uri="{FF2B5EF4-FFF2-40B4-BE49-F238E27FC236}">
                <a16:creationId xmlns:a16="http://schemas.microsoft.com/office/drawing/2014/main" id="{2CEBFDB9-97CD-515D-11D6-7ED0425C03A1}"/>
              </a:ext>
            </a:extLst>
          </p:cNvPr>
          <p:cNvSpPr txBox="1"/>
          <p:nvPr/>
        </p:nvSpPr>
        <p:spPr>
          <a:xfrm>
            <a:off x="533399" y="1334014"/>
            <a:ext cx="8944430" cy="445583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a:latin typeface="Arial" panose="020B0604020202020204" pitchFamily="34" charset="0"/>
                <a:cs typeface="Arial" panose="020B0604020202020204" pitchFamily="34" charset="0"/>
              </a:rPr>
              <a:t>Allows for Proactive vs Reactive budget development process</a:t>
            </a:r>
          </a:p>
          <a:p>
            <a:pPr marL="285750" indent="-285750">
              <a:lnSpc>
                <a:spcPct val="150000"/>
              </a:lnSpc>
              <a:buFont typeface="Arial" panose="020B0604020202020204" pitchFamily="34" charset="0"/>
              <a:buChar char="•"/>
            </a:pPr>
            <a:r>
              <a:rPr lang="en-US" sz="2400">
                <a:latin typeface="Arial" panose="020B0604020202020204" pitchFamily="34" charset="0"/>
                <a:cs typeface="Arial" panose="020B0604020202020204" pitchFamily="34" charset="0"/>
              </a:rPr>
              <a:t>Minimize tax rate increases and changes to charges for services/fees</a:t>
            </a:r>
          </a:p>
          <a:p>
            <a:pPr marL="285750" indent="-285750">
              <a:lnSpc>
                <a:spcPct val="150000"/>
              </a:lnSpc>
              <a:buFont typeface="Arial" panose="020B0604020202020204" pitchFamily="34" charset="0"/>
              <a:buChar char="•"/>
            </a:pPr>
            <a:r>
              <a:rPr lang="en-US" sz="2400">
                <a:latin typeface="Arial" panose="020B0604020202020204" pitchFamily="34" charset="0"/>
                <a:cs typeface="Arial" panose="020B0604020202020204" pitchFamily="34" charset="0"/>
              </a:rPr>
              <a:t>Aligns with 5-year CIP spending plan and other long-term planning</a:t>
            </a:r>
          </a:p>
          <a:p>
            <a:pPr marL="285750" indent="-285750">
              <a:lnSpc>
                <a:spcPct val="150000"/>
              </a:lnSpc>
              <a:buFont typeface="Arial" panose="020B0604020202020204" pitchFamily="34" charset="0"/>
              <a:buChar char="•"/>
            </a:pPr>
            <a:r>
              <a:rPr lang="en-US" sz="2400">
                <a:latin typeface="Arial" panose="020B0604020202020204" pitchFamily="34" charset="0"/>
                <a:cs typeface="Arial" panose="020B0604020202020204" pitchFamily="34" charset="0"/>
              </a:rPr>
              <a:t>Dollars to have a designated purpose and goal</a:t>
            </a:r>
          </a:p>
          <a:p>
            <a:pPr marL="285750" indent="-285750">
              <a:lnSpc>
                <a:spcPct val="150000"/>
              </a:lnSpc>
              <a:buFont typeface="Arial" panose="020B0604020202020204" pitchFamily="34" charset="0"/>
              <a:buChar char="•"/>
            </a:pPr>
            <a:r>
              <a:rPr lang="en-US" sz="2400">
                <a:latin typeface="Arial" panose="020B0604020202020204" pitchFamily="34" charset="0"/>
                <a:cs typeface="Arial" panose="020B0604020202020204" pitchFamily="34" charset="0"/>
              </a:rPr>
              <a:t>Contingency – a Back up to the Back up</a:t>
            </a:r>
          </a:p>
          <a:p>
            <a:pPr marL="285750" indent="-285750">
              <a:lnSpc>
                <a:spcPct val="150000"/>
              </a:lnSpc>
              <a:buFont typeface="Arial" panose="020B0604020202020204" pitchFamily="34" charset="0"/>
              <a:buChar char="•"/>
            </a:pPr>
            <a:r>
              <a:rPr lang="en-US" sz="2400">
                <a:latin typeface="Arial" panose="020B0604020202020204" pitchFamily="34" charset="0"/>
                <a:cs typeface="Arial" panose="020B0604020202020204" pitchFamily="34" charset="0"/>
              </a:rPr>
              <a:t>Greater Credit Rating</a:t>
            </a:r>
          </a:p>
        </p:txBody>
      </p:sp>
    </p:spTree>
    <p:extLst>
      <p:ext uri="{BB962C8B-B14F-4D97-AF65-F5344CB8AC3E}">
        <p14:creationId xmlns:p14="http://schemas.microsoft.com/office/powerpoint/2010/main" val="2016689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and white clouds&#10;&#10;Description automatically generated">
            <a:extLst>
              <a:ext uri="{FF2B5EF4-FFF2-40B4-BE49-F238E27FC236}">
                <a16:creationId xmlns:a16="http://schemas.microsoft.com/office/drawing/2014/main" id="{7F96483A-6DD0-7752-9186-414B98559C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533399" y="564573"/>
            <a:ext cx="9228118" cy="1261884"/>
          </a:xfrm>
          <a:prstGeom prst="rect">
            <a:avLst/>
          </a:prstGeom>
          <a:noFill/>
        </p:spPr>
        <p:txBody>
          <a:bodyPr wrap="square" rtlCol="0">
            <a:spAutoFit/>
          </a:bodyPr>
          <a:lstStyle/>
          <a:p>
            <a:r>
              <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STABILIZATION FUND</a:t>
            </a:r>
          </a:p>
          <a:p>
            <a:r>
              <a:rPr lang="en-US" sz="32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EXISTING AND POTENTIAL</a:t>
            </a: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13</a:t>
            </a:fld>
            <a:endParaRPr lang="en-US" b="1">
              <a:latin typeface="+mn-lt"/>
            </a:endParaRPr>
          </a:p>
        </p:txBody>
      </p:sp>
      <p:sp>
        <p:nvSpPr>
          <p:cNvPr id="4" name="TextBox 3">
            <a:extLst>
              <a:ext uri="{FF2B5EF4-FFF2-40B4-BE49-F238E27FC236}">
                <a16:creationId xmlns:a16="http://schemas.microsoft.com/office/drawing/2014/main" id="{AF408476-BDB8-367F-49CE-787682AD92A7}"/>
              </a:ext>
            </a:extLst>
          </p:cNvPr>
          <p:cNvSpPr txBox="1"/>
          <p:nvPr/>
        </p:nvSpPr>
        <p:spPr>
          <a:xfrm>
            <a:off x="302287" y="1735308"/>
            <a:ext cx="8912052" cy="4154984"/>
          </a:xfrm>
          <a:prstGeom prst="rect">
            <a:avLst/>
          </a:prstGeom>
          <a:noFill/>
        </p:spPr>
        <p:txBody>
          <a:bodyPr wrap="square" rtlCol="0">
            <a:spAutoFit/>
          </a:bodyPr>
          <a:lstStyle/>
          <a:p>
            <a:r>
              <a:rPr lang="en-US" sz="2400" b="1">
                <a:latin typeface="Arial" panose="020B0604020202020204" pitchFamily="34" charset="0"/>
                <a:cs typeface="Arial" panose="020B0604020202020204" pitchFamily="34" charset="0"/>
              </a:rPr>
              <a:t>Existing</a:t>
            </a:r>
            <a:r>
              <a:rPr lang="en-US" sz="240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Parks Maintenance Fund – Set aside for the maintenance of both renovated and future parks</a:t>
            </a:r>
          </a:p>
          <a:p>
            <a:r>
              <a:rPr lang="en-US" sz="2400" b="1">
                <a:latin typeface="Arial" panose="020B0604020202020204" pitchFamily="34" charset="0"/>
                <a:cs typeface="Arial" panose="020B0604020202020204" pitchFamily="34" charset="0"/>
              </a:rPr>
              <a:t>Potential</a:t>
            </a:r>
          </a:p>
          <a:p>
            <a:pPr marL="285750" indent="-285750">
              <a:buFont typeface="Arial" panose="020B0604020202020204" pitchFamily="34" charset="0"/>
              <a:buChar char="•"/>
            </a:pPr>
            <a:r>
              <a:rPr lang="en-US" sz="2400">
                <a:highlight>
                  <a:srgbClr val="FFFF00"/>
                </a:highlight>
                <a:latin typeface="Arial" panose="020B0604020202020204" pitchFamily="34" charset="0"/>
                <a:cs typeface="Arial" panose="020B0604020202020204" pitchFamily="34" charset="0"/>
              </a:rPr>
              <a:t>Cash Reserve Fund </a:t>
            </a:r>
            <a:r>
              <a:rPr lang="en-US" sz="2400">
                <a:latin typeface="Arial" panose="020B0604020202020204" pitchFamily="34" charset="0"/>
                <a:cs typeface="Arial" panose="020B0604020202020204" pitchFamily="34" charset="0"/>
              </a:rPr>
              <a:t>– General Fund’s “Rainy day fund” with cap based on annual operating expenses</a:t>
            </a:r>
          </a:p>
          <a:p>
            <a:pPr marL="285750" indent="-285750">
              <a:buFont typeface="Arial" panose="020B0604020202020204" pitchFamily="34" charset="0"/>
              <a:buChar char="•"/>
            </a:pPr>
            <a:r>
              <a:rPr lang="en-US" sz="2400">
                <a:highlight>
                  <a:srgbClr val="FFFF00"/>
                </a:highlight>
                <a:latin typeface="Arial" panose="020B0604020202020204" pitchFamily="34" charset="0"/>
                <a:cs typeface="Arial" panose="020B0604020202020204" pitchFamily="34" charset="0"/>
              </a:rPr>
              <a:t>Stabilization Fund </a:t>
            </a:r>
            <a:r>
              <a:rPr lang="en-US" sz="2400">
                <a:latin typeface="Arial" panose="020B0604020202020204" pitchFamily="34" charset="0"/>
                <a:cs typeface="Arial" panose="020B0604020202020204" pitchFamily="34" charset="0"/>
              </a:rPr>
              <a:t>– Surplus revenue, for the purpose of offsetting costs that would have otherwise increased the Debt Tax Rate</a:t>
            </a:r>
          </a:p>
          <a:p>
            <a:pPr marL="285750" indent="-285750">
              <a:buFont typeface="Arial" panose="020B0604020202020204" pitchFamily="34" charset="0"/>
              <a:buChar char="•"/>
            </a:pPr>
            <a:r>
              <a:rPr lang="en-US" sz="2400">
                <a:highlight>
                  <a:srgbClr val="FFFF00"/>
                </a:highlight>
                <a:latin typeface="Arial" panose="020B0604020202020204" pitchFamily="34" charset="0"/>
                <a:cs typeface="Arial" panose="020B0604020202020204" pitchFamily="34" charset="0"/>
              </a:rPr>
              <a:t>Roads Maintenance Fund </a:t>
            </a:r>
            <a:r>
              <a:rPr lang="en-US" sz="2400">
                <a:latin typeface="Arial" panose="020B0604020202020204" pitchFamily="34" charset="0"/>
                <a:cs typeface="Arial" panose="020B0604020202020204" pitchFamily="34" charset="0"/>
              </a:rPr>
              <a:t>– Percentage of revenue for the purpose of maintaining and improving City roads</a:t>
            </a:r>
          </a:p>
        </p:txBody>
      </p:sp>
    </p:spTree>
    <p:extLst>
      <p:ext uri="{BB962C8B-B14F-4D97-AF65-F5344CB8AC3E}">
        <p14:creationId xmlns:p14="http://schemas.microsoft.com/office/powerpoint/2010/main" val="2712619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DD69D-808C-8320-4687-371B4B6001C9}"/>
            </a:ext>
          </a:extLst>
        </p:cNvPr>
        <p:cNvGrpSpPr/>
        <p:nvPr/>
      </p:nvGrpSpPr>
      <p:grpSpPr>
        <a:xfrm>
          <a:off x="0" y="0"/>
          <a:ext cx="0" cy="0"/>
          <a:chOff x="0" y="0"/>
          <a:chExt cx="0" cy="0"/>
        </a:xfrm>
      </p:grpSpPr>
      <p:pic>
        <p:nvPicPr>
          <p:cNvPr id="5" name="Picture 4" descr="A building with a sign on the front&#10;&#10;Description automatically generated">
            <a:extLst>
              <a:ext uri="{FF2B5EF4-FFF2-40B4-BE49-F238E27FC236}">
                <a16:creationId xmlns:a16="http://schemas.microsoft.com/office/drawing/2014/main" id="{DA7975FD-7BBE-98B9-3158-8DE9C8164D8B}"/>
              </a:ext>
            </a:extLst>
          </p:cNvPr>
          <p:cNvPicPr>
            <a:picLocks noChangeAspect="1"/>
          </p:cNvPicPr>
          <p:nvPr/>
        </p:nvPicPr>
        <p:blipFill>
          <a:blip r:embed="rId3"/>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2908B345-A49D-56B8-CD8A-8860662C8B13}"/>
              </a:ext>
            </a:extLst>
          </p:cNvPr>
          <p:cNvSpPr txBox="1">
            <a:spLocks/>
          </p:cNvSpPr>
          <p:nvPr/>
        </p:nvSpPr>
        <p:spPr>
          <a:xfrm>
            <a:off x="211356" y="1031397"/>
            <a:ext cx="10961618" cy="7572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a:ln>
                <a:noFill/>
              </a:ln>
              <a:solidFill>
                <a:srgbClr val="4472C4">
                  <a:lumMod val="75000"/>
                </a:srgbClr>
              </a:solidFill>
              <a:effectLst/>
              <a:uLnTx/>
              <a:uFillTx/>
              <a:latin typeface="Century Gothic" panose="020B0502020202020204" pitchFamily="34" charset="0"/>
              <a:ea typeface="+mn-ea"/>
              <a:cs typeface="Arial"/>
            </a:endParaRPr>
          </a:p>
        </p:txBody>
      </p:sp>
      <p:sp>
        <p:nvSpPr>
          <p:cNvPr id="6" name="Slide Number Placeholder 4">
            <a:extLst>
              <a:ext uri="{FF2B5EF4-FFF2-40B4-BE49-F238E27FC236}">
                <a16:creationId xmlns:a16="http://schemas.microsoft.com/office/drawing/2014/main" id="{730EC73D-E0E0-5778-4F08-96BCB8015DC0}"/>
              </a:ext>
            </a:extLst>
          </p:cNvPr>
          <p:cNvSpPr txBox="1">
            <a:spLocks/>
          </p:cNvSpPr>
          <p:nvPr/>
        </p:nvSpPr>
        <p:spPr>
          <a:xfrm>
            <a:off x="344129" y="6003924"/>
            <a:ext cx="871354" cy="70167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9DDDB3E-115E-4943-8B14-16CC2353D5A5}" type="slidenum">
              <a:rPr kumimoji="0" lang="en-US" sz="4800" b="1" i="0" u="none" strike="noStrike" kern="1200" cap="none" spc="0" normalizeH="0" baseline="0" noProof="0" smtClean="0">
                <a:ln>
                  <a:noFill/>
                </a:ln>
                <a:solidFill>
                  <a:srgbClr val="2F5597"/>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4800" b="1" i="0" u="none" strike="noStrike" kern="1200" cap="none" spc="0" normalizeH="0" baseline="0" noProof="0">
              <a:ln>
                <a:noFill/>
              </a:ln>
              <a:solidFill>
                <a:srgbClr val="2F5597"/>
              </a:solidFill>
              <a:effectLst/>
              <a:uLnTx/>
              <a:uFillTx/>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id="{C8DE3486-365F-A186-2DAC-99C3C966A82D}"/>
              </a:ext>
            </a:extLst>
          </p:cNvPr>
          <p:cNvSpPr txBox="1"/>
          <p:nvPr/>
        </p:nvSpPr>
        <p:spPr>
          <a:xfrm>
            <a:off x="533400" y="2126564"/>
            <a:ext cx="6555557" cy="3539430"/>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ROADS: 			  $37.0 million</a:t>
            </a:r>
          </a:p>
          <a:p>
            <a:r>
              <a:rPr lang="en-US" sz="2800">
                <a:latin typeface="Arial" panose="020B0604020202020204" pitchFamily="34" charset="0"/>
                <a:cs typeface="Arial" panose="020B0604020202020204" pitchFamily="34" charset="0"/>
              </a:rPr>
              <a:t>PARKS:			  $61.5 million</a:t>
            </a:r>
          </a:p>
          <a:p>
            <a:r>
              <a:rPr lang="en-US" sz="2800">
                <a:latin typeface="Arial" panose="020B0604020202020204" pitchFamily="34" charset="0"/>
                <a:cs typeface="Arial" panose="020B0604020202020204" pitchFamily="34" charset="0"/>
              </a:rPr>
              <a:t>WATER:   			$102.3 million</a:t>
            </a:r>
          </a:p>
          <a:p>
            <a:r>
              <a:rPr lang="en-US" sz="2800">
                <a:latin typeface="Arial" panose="020B0604020202020204" pitchFamily="34" charset="0"/>
                <a:cs typeface="Arial" panose="020B0604020202020204" pitchFamily="34" charset="0"/>
              </a:rPr>
              <a:t>SANITATION:  		  $23.9 million</a:t>
            </a:r>
          </a:p>
          <a:p>
            <a:r>
              <a:rPr lang="en-US" sz="2800">
                <a:latin typeface="Arial" panose="020B0604020202020204" pitchFamily="34" charset="0"/>
                <a:cs typeface="Arial" panose="020B0604020202020204" pitchFamily="34" charset="0"/>
              </a:rPr>
              <a:t>AIRPORT: 			$158.0 million </a:t>
            </a:r>
          </a:p>
          <a:p>
            <a:r>
              <a:rPr lang="en-US" sz="2800">
                <a:latin typeface="Arial" panose="020B0604020202020204" pitchFamily="34" charset="0"/>
                <a:cs typeface="Arial" panose="020B0604020202020204" pitchFamily="34" charset="0"/>
              </a:rPr>
              <a:t>GOLF: 			  $24.5 million</a:t>
            </a:r>
          </a:p>
          <a:p>
            <a:endParaRPr lang="en-US" sz="2800">
              <a:latin typeface="Arial" panose="020B0604020202020204" pitchFamily="34" charset="0"/>
              <a:cs typeface="Arial" panose="020B0604020202020204" pitchFamily="34" charset="0"/>
            </a:endParaRPr>
          </a:p>
          <a:p>
            <a:r>
              <a:rPr lang="en-US" sz="2800" b="1">
                <a:latin typeface="Arial" panose="020B0604020202020204" pitchFamily="34" charset="0"/>
                <a:cs typeface="Arial" panose="020B0604020202020204" pitchFamily="34" charset="0"/>
              </a:rPr>
              <a:t>TOTAL:		</a:t>
            </a:r>
            <a:r>
              <a:rPr lang="en-US" sz="2800" b="1">
                <a:solidFill>
                  <a:srgbClr val="00599C"/>
                </a:solidFill>
                <a:latin typeface="Arial" panose="020B0604020202020204" pitchFamily="34" charset="0"/>
                <a:cs typeface="Arial" panose="020B0604020202020204" pitchFamily="34" charset="0"/>
              </a:rPr>
              <a:t>         $407.2 Million</a:t>
            </a:r>
          </a:p>
        </p:txBody>
      </p:sp>
      <p:sp>
        <p:nvSpPr>
          <p:cNvPr id="3" name="TextBox 2">
            <a:extLst>
              <a:ext uri="{FF2B5EF4-FFF2-40B4-BE49-F238E27FC236}">
                <a16:creationId xmlns:a16="http://schemas.microsoft.com/office/drawing/2014/main" id="{E29729F0-7191-0F11-B86F-FCE7B4A99B08}"/>
              </a:ext>
            </a:extLst>
          </p:cNvPr>
          <p:cNvSpPr txBox="1"/>
          <p:nvPr/>
        </p:nvSpPr>
        <p:spPr>
          <a:xfrm>
            <a:off x="533400" y="564573"/>
            <a:ext cx="9435059" cy="1261884"/>
          </a:xfrm>
          <a:prstGeom prst="rect">
            <a:avLst/>
          </a:prstGeom>
          <a:noFill/>
        </p:spPr>
        <p:txBody>
          <a:bodyPr wrap="square" rtlCol="0">
            <a:spAutoFit/>
          </a:bodyPr>
          <a:lstStyle/>
          <a:p>
            <a:r>
              <a:rPr kumimoji="0" lang="en-US" sz="4400" b="1" i="0" u="none" strike="noStrike" kern="1200" cap="none" spc="0" normalizeH="0" baseline="0" noProof="0">
                <a:ln>
                  <a:noFill/>
                </a:ln>
                <a:solidFill>
                  <a:srgbClr val="00599C"/>
                </a:solidFill>
                <a:effectLst/>
                <a:uLnTx/>
                <a:uFillTx/>
                <a:latin typeface="Century Gothic" panose="020B0502020202020204" pitchFamily="34" charset="0"/>
                <a:ea typeface="Roboto Slab" pitchFamily="2" charset="0"/>
                <a:cs typeface="BrowalliaUPC" panose="020B0502040204020203" pitchFamily="34" charset="-34"/>
              </a:rPr>
              <a:t>CURRENT AND FUTURE PROJECTS</a:t>
            </a:r>
            <a:r>
              <a:rPr lang="en-US" sz="3200" b="1">
                <a:solidFill>
                  <a:srgbClr val="00599C"/>
                </a:solidFill>
                <a:latin typeface="Century Gothic" panose="020B0502020202020204" pitchFamily="34" charset="0"/>
                <a:ea typeface="Roboto Slab" pitchFamily="2" charset="0"/>
                <a:cs typeface="BrowalliaUPC" panose="020B0502040204020203" pitchFamily="34" charset="-34"/>
              </a:rPr>
              <a:t> TOTAL INVESTMENT</a:t>
            </a:r>
            <a:r>
              <a:rPr kumimoji="0" lang="en-US" sz="3200" b="1" i="0" u="none" strike="noStrike" kern="1200" cap="none" spc="0" normalizeH="0" baseline="0" noProof="0">
                <a:ln>
                  <a:noFill/>
                </a:ln>
                <a:solidFill>
                  <a:srgbClr val="00599C"/>
                </a:solidFill>
                <a:effectLst/>
                <a:uLnTx/>
                <a:uFillTx/>
                <a:latin typeface="Century Gothic" panose="020B0502020202020204" pitchFamily="34" charset="0"/>
                <a:ea typeface="Roboto Slab" pitchFamily="2" charset="0"/>
                <a:cs typeface="BrowalliaUPC" panose="020B0502040204020203" pitchFamily="34" charset="-34"/>
              </a:rPr>
              <a:t> </a:t>
            </a:r>
            <a:endParaRPr kumimoji="0" lang="en-US" sz="3200" b="1" i="0" u="none" strike="noStrike" kern="1200" cap="none" spc="0" normalizeH="0" baseline="0" noProof="0">
              <a:ln>
                <a:noFill/>
              </a:ln>
              <a:solidFill>
                <a:srgbClr val="00599C"/>
              </a:solidFill>
              <a:effectLst/>
              <a:uLnTx/>
              <a:uFillTx/>
              <a:latin typeface="Century Gothic" panose="020B0502020202020204" pitchFamily="34" charset="0"/>
              <a:ea typeface="+mn-ea"/>
              <a:cs typeface="Arial"/>
            </a:endParaRPr>
          </a:p>
        </p:txBody>
      </p:sp>
    </p:spTree>
    <p:extLst>
      <p:ext uri="{BB962C8B-B14F-4D97-AF65-F5344CB8AC3E}">
        <p14:creationId xmlns:p14="http://schemas.microsoft.com/office/powerpoint/2010/main" val="969422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AC496-2504-072E-C177-1656B037BE1B}"/>
            </a:ext>
          </a:extLst>
        </p:cNvPr>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EE7984C3-6CD8-0FCD-1BD5-572BD67E7325}"/>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15</a:t>
            </a:fld>
            <a:endParaRPr lang="en-US" b="1">
              <a:latin typeface="+mn-lt"/>
            </a:endParaRPr>
          </a:p>
        </p:txBody>
      </p:sp>
      <p:sp>
        <p:nvSpPr>
          <p:cNvPr id="5" name="TextBox 4">
            <a:extLst>
              <a:ext uri="{FF2B5EF4-FFF2-40B4-BE49-F238E27FC236}">
                <a16:creationId xmlns:a16="http://schemas.microsoft.com/office/drawing/2014/main" id="{1AD79E76-8B37-FC12-D044-CACC0761C543}"/>
              </a:ext>
            </a:extLst>
          </p:cNvPr>
          <p:cNvSpPr txBox="1"/>
          <p:nvPr/>
        </p:nvSpPr>
        <p:spPr>
          <a:xfrm>
            <a:off x="6480112" y="1191912"/>
            <a:ext cx="4294270" cy="2308324"/>
          </a:xfrm>
          <a:prstGeom prst="rect">
            <a:avLst/>
          </a:prstGeom>
          <a:solidFill>
            <a:schemeClr val="bg1"/>
          </a:solidFill>
        </p:spPr>
        <p:txBody>
          <a:bodyPr wrap="square" rtlCol="0">
            <a:spAutoFit/>
          </a:bodyPr>
          <a:lstStyle/>
          <a:p>
            <a:r>
              <a:rPr lang="en-US" sz="2400" b="1">
                <a:solidFill>
                  <a:schemeClr val="tx2">
                    <a:lumMod val="75000"/>
                    <a:lumOff val="25000"/>
                  </a:schemeClr>
                </a:solidFill>
                <a:latin typeface="Arial" panose="020B0604020202020204" pitchFamily="34" charset="0"/>
                <a:cs typeface="Arial" panose="020B0604020202020204" pitchFamily="34" charset="0"/>
              </a:rPr>
              <a:t>$16.2 Million (2023)</a:t>
            </a:r>
          </a:p>
          <a:p>
            <a:endParaRPr lang="en-US" sz="24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6 New fields</a:t>
            </a: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New Lighting</a:t>
            </a: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Concession and Restrooms</a:t>
            </a: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Parking</a:t>
            </a:r>
          </a:p>
        </p:txBody>
      </p:sp>
      <p:sp>
        <p:nvSpPr>
          <p:cNvPr id="3" name="TextBox 2">
            <a:extLst>
              <a:ext uri="{FF2B5EF4-FFF2-40B4-BE49-F238E27FC236}">
                <a16:creationId xmlns:a16="http://schemas.microsoft.com/office/drawing/2014/main" id="{BC06412F-3FAB-8DAB-24C8-A2062AF4FA05}"/>
              </a:ext>
            </a:extLst>
          </p:cNvPr>
          <p:cNvSpPr txBox="1"/>
          <p:nvPr/>
        </p:nvSpPr>
        <p:spPr>
          <a:xfrm>
            <a:off x="1646358" y="1238312"/>
            <a:ext cx="4294269" cy="1938992"/>
          </a:xfrm>
          <a:prstGeom prst="rect">
            <a:avLst/>
          </a:prstGeom>
          <a:solidFill>
            <a:schemeClr val="bg1"/>
          </a:solidFill>
        </p:spPr>
        <p:txBody>
          <a:bodyPr wrap="square" rtlCol="0">
            <a:spAutoFit/>
          </a:bodyPr>
          <a:lstStyle/>
          <a:p>
            <a:r>
              <a:rPr lang="en-US" sz="2400" b="1">
                <a:solidFill>
                  <a:schemeClr val="tx2">
                    <a:lumMod val="75000"/>
                    <a:lumOff val="25000"/>
                  </a:schemeClr>
                </a:solidFill>
                <a:latin typeface="Arial" panose="020B0604020202020204" pitchFamily="34" charset="0"/>
                <a:cs typeface="Arial" panose="020B0604020202020204" pitchFamily="34" charset="0"/>
              </a:rPr>
              <a:t>$9 Million (2022)</a:t>
            </a:r>
          </a:p>
          <a:p>
            <a:endParaRPr lang="en-US" sz="24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8 New fields</a:t>
            </a: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New Lighting</a:t>
            </a: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Concession and Restrooms</a:t>
            </a:r>
          </a:p>
        </p:txBody>
      </p:sp>
      <p:sp>
        <p:nvSpPr>
          <p:cNvPr id="4" name="TextBox 3">
            <a:extLst>
              <a:ext uri="{FF2B5EF4-FFF2-40B4-BE49-F238E27FC236}">
                <a16:creationId xmlns:a16="http://schemas.microsoft.com/office/drawing/2014/main" id="{CD7A83C3-4DA6-4BEA-EF03-3B50E39BF229}"/>
              </a:ext>
            </a:extLst>
          </p:cNvPr>
          <p:cNvSpPr txBox="1"/>
          <p:nvPr/>
        </p:nvSpPr>
        <p:spPr>
          <a:xfrm>
            <a:off x="1937761" y="271491"/>
            <a:ext cx="2266492" cy="769441"/>
          </a:xfrm>
          <a:prstGeom prst="rect">
            <a:avLst/>
          </a:prstGeom>
          <a:noFill/>
        </p:spPr>
        <p:txBody>
          <a:bodyPr wrap="square" rtlCol="0">
            <a:spAutoFit/>
          </a:bodyPr>
          <a:lstStyle/>
          <a:p>
            <a:pPr algn="ctr"/>
            <a:r>
              <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WACO</a:t>
            </a:r>
          </a:p>
        </p:txBody>
      </p:sp>
      <p:sp>
        <p:nvSpPr>
          <p:cNvPr id="6" name="TextBox 5">
            <a:extLst>
              <a:ext uri="{FF2B5EF4-FFF2-40B4-BE49-F238E27FC236}">
                <a16:creationId xmlns:a16="http://schemas.microsoft.com/office/drawing/2014/main" id="{BB7168B2-CC99-7381-3E31-67D0FFC65319}"/>
              </a:ext>
            </a:extLst>
          </p:cNvPr>
          <p:cNvSpPr txBox="1"/>
          <p:nvPr/>
        </p:nvSpPr>
        <p:spPr>
          <a:xfrm>
            <a:off x="6480112" y="267679"/>
            <a:ext cx="2758257" cy="769441"/>
          </a:xfrm>
          <a:prstGeom prst="rect">
            <a:avLst/>
          </a:prstGeom>
          <a:noFill/>
        </p:spPr>
        <p:txBody>
          <a:bodyPr wrap="square" rtlCol="0">
            <a:spAutoFit/>
          </a:bodyPr>
          <a:lstStyle/>
          <a:p>
            <a:pPr algn="ctr"/>
            <a:r>
              <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MIDLAND</a:t>
            </a:r>
          </a:p>
        </p:txBody>
      </p:sp>
      <p:pic>
        <p:nvPicPr>
          <p:cNvPr id="7" name="Picture 6">
            <a:extLst>
              <a:ext uri="{FF2B5EF4-FFF2-40B4-BE49-F238E27FC236}">
                <a16:creationId xmlns:a16="http://schemas.microsoft.com/office/drawing/2014/main" id="{3DF26272-03E1-3537-78A8-F3209D98603F}"/>
              </a:ext>
            </a:extLst>
          </p:cNvPr>
          <p:cNvPicPr>
            <a:picLocks noChangeAspect="1"/>
          </p:cNvPicPr>
          <p:nvPr/>
        </p:nvPicPr>
        <p:blipFill>
          <a:blip r:embed="rId3"/>
          <a:srcRect l="48316" t="18079" r="5787" b="15913"/>
          <a:stretch/>
        </p:blipFill>
        <p:spPr>
          <a:xfrm>
            <a:off x="1786026" y="3539528"/>
            <a:ext cx="3798697" cy="3089212"/>
          </a:xfrm>
          <a:prstGeom prst="rect">
            <a:avLst/>
          </a:prstGeom>
        </p:spPr>
      </p:pic>
      <p:pic>
        <p:nvPicPr>
          <p:cNvPr id="8" name="Picture 7">
            <a:extLst>
              <a:ext uri="{FF2B5EF4-FFF2-40B4-BE49-F238E27FC236}">
                <a16:creationId xmlns:a16="http://schemas.microsoft.com/office/drawing/2014/main" id="{CA9B4D3B-5707-3C58-E181-CFA94B09B104}"/>
              </a:ext>
            </a:extLst>
          </p:cNvPr>
          <p:cNvPicPr>
            <a:picLocks noChangeAspect="1"/>
          </p:cNvPicPr>
          <p:nvPr/>
        </p:nvPicPr>
        <p:blipFill>
          <a:blip r:embed="rId4"/>
          <a:srcRect l="2312" r="19652"/>
          <a:stretch/>
        </p:blipFill>
        <p:spPr>
          <a:xfrm>
            <a:off x="6480112" y="3533406"/>
            <a:ext cx="4294269" cy="3095334"/>
          </a:xfrm>
          <a:prstGeom prst="rect">
            <a:avLst/>
          </a:prstGeom>
        </p:spPr>
      </p:pic>
    </p:spTree>
    <p:extLst>
      <p:ext uri="{BB962C8B-B14F-4D97-AF65-F5344CB8AC3E}">
        <p14:creationId xmlns:p14="http://schemas.microsoft.com/office/powerpoint/2010/main" val="1343831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F1800-D1F1-BA30-CAD6-22E1DE49D17B}"/>
            </a:ext>
          </a:extLst>
        </p:cNvPr>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6AAC5275-D8BB-68BC-CC92-96E84B183733}"/>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16</a:t>
            </a:fld>
            <a:endParaRPr lang="en-US" b="1">
              <a:latin typeface="+mn-lt"/>
            </a:endParaRPr>
          </a:p>
        </p:txBody>
      </p:sp>
      <p:graphicFrame>
        <p:nvGraphicFramePr>
          <p:cNvPr id="10" name="Chart 9">
            <a:extLst>
              <a:ext uri="{FF2B5EF4-FFF2-40B4-BE49-F238E27FC236}">
                <a16:creationId xmlns:a16="http://schemas.microsoft.com/office/drawing/2014/main" id="{89A34CB0-B35F-64EE-EE5C-529BE0C5320C}"/>
              </a:ext>
            </a:extLst>
          </p:cNvPr>
          <p:cNvGraphicFramePr>
            <a:graphicFrameLocks/>
          </p:cNvGraphicFramePr>
          <p:nvPr>
            <p:extLst>
              <p:ext uri="{D42A27DB-BD31-4B8C-83A1-F6EECF244321}">
                <p14:modId xmlns:p14="http://schemas.microsoft.com/office/powerpoint/2010/main" val="4285606747"/>
              </p:ext>
            </p:extLst>
          </p:nvPr>
        </p:nvGraphicFramePr>
        <p:xfrm>
          <a:off x="1417618" y="3466523"/>
          <a:ext cx="9356763" cy="31575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219A034A-9A25-DC6F-8EC8-9A0EB5DCF9A3}"/>
              </a:ext>
            </a:extLst>
          </p:cNvPr>
          <p:cNvSpPr txBox="1"/>
          <p:nvPr/>
        </p:nvSpPr>
        <p:spPr>
          <a:xfrm>
            <a:off x="6480112" y="1191912"/>
            <a:ext cx="4294270" cy="2308324"/>
          </a:xfrm>
          <a:prstGeom prst="rect">
            <a:avLst/>
          </a:prstGeom>
          <a:solidFill>
            <a:schemeClr val="bg1"/>
          </a:solidFill>
        </p:spPr>
        <p:txBody>
          <a:bodyPr wrap="square" rtlCol="0">
            <a:spAutoFit/>
          </a:bodyPr>
          <a:lstStyle/>
          <a:p>
            <a:r>
              <a:rPr lang="en-US" sz="2400" b="1">
                <a:solidFill>
                  <a:schemeClr val="tx2">
                    <a:lumMod val="75000"/>
                    <a:lumOff val="25000"/>
                  </a:schemeClr>
                </a:solidFill>
                <a:latin typeface="Arial" panose="020B0604020202020204" pitchFamily="34" charset="0"/>
                <a:cs typeface="Arial" panose="020B0604020202020204" pitchFamily="34" charset="0"/>
              </a:rPr>
              <a:t>$16.2 Million (2023)</a:t>
            </a:r>
          </a:p>
          <a:p>
            <a:endParaRPr lang="en-US" sz="24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6 New fields</a:t>
            </a: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New Lighting</a:t>
            </a: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Concession and Restrooms</a:t>
            </a: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Parking</a:t>
            </a:r>
          </a:p>
        </p:txBody>
      </p:sp>
      <p:sp>
        <p:nvSpPr>
          <p:cNvPr id="8" name="TextBox 7">
            <a:extLst>
              <a:ext uri="{FF2B5EF4-FFF2-40B4-BE49-F238E27FC236}">
                <a16:creationId xmlns:a16="http://schemas.microsoft.com/office/drawing/2014/main" id="{2A09A634-F913-160D-F090-180E3727A325}"/>
              </a:ext>
            </a:extLst>
          </p:cNvPr>
          <p:cNvSpPr txBox="1"/>
          <p:nvPr/>
        </p:nvSpPr>
        <p:spPr>
          <a:xfrm>
            <a:off x="1646358" y="1238312"/>
            <a:ext cx="4294269" cy="1938992"/>
          </a:xfrm>
          <a:prstGeom prst="rect">
            <a:avLst/>
          </a:prstGeom>
          <a:solidFill>
            <a:schemeClr val="bg1"/>
          </a:solidFill>
        </p:spPr>
        <p:txBody>
          <a:bodyPr wrap="square" rtlCol="0">
            <a:spAutoFit/>
          </a:bodyPr>
          <a:lstStyle/>
          <a:p>
            <a:r>
              <a:rPr lang="en-US" sz="2400" b="1">
                <a:solidFill>
                  <a:schemeClr val="tx2">
                    <a:lumMod val="75000"/>
                    <a:lumOff val="25000"/>
                  </a:schemeClr>
                </a:solidFill>
                <a:latin typeface="Arial" panose="020B0604020202020204" pitchFamily="34" charset="0"/>
                <a:cs typeface="Arial" panose="020B0604020202020204" pitchFamily="34" charset="0"/>
              </a:rPr>
              <a:t>$9 Million (2022)</a:t>
            </a:r>
          </a:p>
          <a:p>
            <a:endParaRPr lang="en-US" sz="24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8 New fields</a:t>
            </a: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New Lighting</a:t>
            </a: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Concession and Restrooms</a:t>
            </a:r>
          </a:p>
        </p:txBody>
      </p:sp>
      <p:sp>
        <p:nvSpPr>
          <p:cNvPr id="3" name="TextBox 2">
            <a:extLst>
              <a:ext uri="{FF2B5EF4-FFF2-40B4-BE49-F238E27FC236}">
                <a16:creationId xmlns:a16="http://schemas.microsoft.com/office/drawing/2014/main" id="{60AB6F8F-F263-DC92-1A0F-51FE5EEED203}"/>
              </a:ext>
            </a:extLst>
          </p:cNvPr>
          <p:cNvSpPr txBox="1"/>
          <p:nvPr/>
        </p:nvSpPr>
        <p:spPr>
          <a:xfrm>
            <a:off x="1937761" y="271491"/>
            <a:ext cx="2266492" cy="769441"/>
          </a:xfrm>
          <a:prstGeom prst="rect">
            <a:avLst/>
          </a:prstGeom>
          <a:noFill/>
        </p:spPr>
        <p:txBody>
          <a:bodyPr wrap="square" rtlCol="0">
            <a:spAutoFit/>
          </a:bodyPr>
          <a:lstStyle/>
          <a:p>
            <a:pPr algn="ctr"/>
            <a:r>
              <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WACO</a:t>
            </a:r>
          </a:p>
        </p:txBody>
      </p:sp>
      <p:sp>
        <p:nvSpPr>
          <p:cNvPr id="5" name="TextBox 4">
            <a:extLst>
              <a:ext uri="{FF2B5EF4-FFF2-40B4-BE49-F238E27FC236}">
                <a16:creationId xmlns:a16="http://schemas.microsoft.com/office/drawing/2014/main" id="{9915A129-D99F-EF39-9032-C1FEDC95EA0F}"/>
              </a:ext>
            </a:extLst>
          </p:cNvPr>
          <p:cNvSpPr txBox="1"/>
          <p:nvPr/>
        </p:nvSpPr>
        <p:spPr>
          <a:xfrm>
            <a:off x="6480112" y="267679"/>
            <a:ext cx="2758257" cy="769441"/>
          </a:xfrm>
          <a:prstGeom prst="rect">
            <a:avLst/>
          </a:prstGeom>
          <a:noFill/>
        </p:spPr>
        <p:txBody>
          <a:bodyPr wrap="square" rtlCol="0">
            <a:spAutoFit/>
          </a:bodyPr>
          <a:lstStyle/>
          <a:p>
            <a:pPr algn="ctr"/>
            <a:r>
              <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MIDLAND</a:t>
            </a:r>
          </a:p>
        </p:txBody>
      </p:sp>
    </p:spTree>
    <p:extLst>
      <p:ext uri="{BB962C8B-B14F-4D97-AF65-F5344CB8AC3E}">
        <p14:creationId xmlns:p14="http://schemas.microsoft.com/office/powerpoint/2010/main" val="2190271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B19A2-87D7-D745-0B8E-854F972A238E}"/>
            </a:ext>
          </a:extLst>
        </p:cNvPr>
        <p:cNvGrpSpPr/>
        <p:nvPr/>
      </p:nvGrpSpPr>
      <p:grpSpPr>
        <a:xfrm>
          <a:off x="0" y="0"/>
          <a:ext cx="0" cy="0"/>
          <a:chOff x="0" y="0"/>
          <a:chExt cx="0" cy="0"/>
        </a:xfrm>
      </p:grpSpPr>
      <p:pic>
        <p:nvPicPr>
          <p:cNvPr id="4" name="Picture 3" descr="A group of people in a field&#10;&#10;Description automatically generated">
            <a:extLst>
              <a:ext uri="{FF2B5EF4-FFF2-40B4-BE49-F238E27FC236}">
                <a16:creationId xmlns:a16="http://schemas.microsoft.com/office/drawing/2014/main" id="{B80C1039-8DD2-D6FE-43D1-D849EEB811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A3DA8A99-C0FC-F937-B8F7-1F5B21836FB9}"/>
              </a:ext>
            </a:extLst>
          </p:cNvPr>
          <p:cNvSpPr txBox="1"/>
          <p:nvPr/>
        </p:nvSpPr>
        <p:spPr>
          <a:xfrm>
            <a:off x="1491587" y="308107"/>
            <a:ext cx="7038265" cy="769441"/>
          </a:xfrm>
          <a:prstGeom prst="rect">
            <a:avLst/>
          </a:prstGeom>
          <a:noFill/>
        </p:spPr>
        <p:txBody>
          <a:bodyPr wrap="square" rtlCol="0">
            <a:spAutoFit/>
          </a:bodyPr>
          <a:lstStyle/>
          <a:p>
            <a:r>
              <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CASH 		VS		BOND</a:t>
            </a:r>
          </a:p>
        </p:txBody>
      </p:sp>
      <p:sp>
        <p:nvSpPr>
          <p:cNvPr id="2" name="Slide Number Placeholder 2">
            <a:extLst>
              <a:ext uri="{FF2B5EF4-FFF2-40B4-BE49-F238E27FC236}">
                <a16:creationId xmlns:a16="http://schemas.microsoft.com/office/drawing/2014/main" id="{DF1E6021-D7AC-C6DD-E15E-A494C795C299}"/>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17</a:t>
            </a:fld>
            <a:endParaRPr lang="en-US" b="1">
              <a:latin typeface="+mn-lt"/>
            </a:endParaRPr>
          </a:p>
        </p:txBody>
      </p:sp>
      <p:sp>
        <p:nvSpPr>
          <p:cNvPr id="3" name="Rectangle 2">
            <a:extLst>
              <a:ext uri="{FF2B5EF4-FFF2-40B4-BE49-F238E27FC236}">
                <a16:creationId xmlns:a16="http://schemas.microsoft.com/office/drawing/2014/main" id="{6BBA66E5-DED1-9C2A-17F9-707AA63C8CA9}"/>
              </a:ext>
            </a:extLst>
          </p:cNvPr>
          <p:cNvSpPr/>
          <p:nvPr/>
        </p:nvSpPr>
        <p:spPr>
          <a:xfrm>
            <a:off x="397127" y="1077548"/>
            <a:ext cx="4027389" cy="4561255"/>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a:latin typeface="Arial" panose="020B0604020202020204" pitchFamily="34" charset="0"/>
                <a:cs typeface="Arial" panose="020B0604020202020204" pitchFamily="34" charset="0"/>
              </a:rPr>
              <a:t>Reduces Debt burden/risk and helps credit rating</a:t>
            </a:r>
          </a:p>
          <a:p>
            <a:pPr marL="285750" indent="-285750">
              <a:spcAft>
                <a:spcPts val="1200"/>
              </a:spcAft>
              <a:buFont typeface="Arial" panose="020B0604020202020204" pitchFamily="34" charset="0"/>
              <a:buChar char="•"/>
            </a:pPr>
            <a:r>
              <a:rPr lang="en-US">
                <a:latin typeface="Arial" panose="020B0604020202020204" pitchFamily="34" charset="0"/>
                <a:cs typeface="Arial" panose="020B0604020202020204" pitchFamily="34" charset="0"/>
              </a:rPr>
              <a:t>No Interest or Premium costs</a:t>
            </a:r>
          </a:p>
          <a:p>
            <a:pPr marL="285750" indent="-285750">
              <a:spcAft>
                <a:spcPts val="1200"/>
              </a:spcAft>
              <a:buFont typeface="Arial" panose="020B0604020202020204" pitchFamily="34" charset="0"/>
              <a:buChar char="•"/>
            </a:pPr>
            <a:r>
              <a:rPr lang="en-US">
                <a:latin typeface="Arial" panose="020B0604020202020204" pitchFamily="34" charset="0"/>
                <a:cs typeface="Arial" panose="020B0604020202020204" pitchFamily="34" charset="0"/>
              </a:rPr>
              <a:t>If funds are already in reserves, it allows for quicker project implementation</a:t>
            </a:r>
          </a:p>
          <a:p>
            <a:pPr marL="285750" indent="-285750">
              <a:spcAft>
                <a:spcPts val="1200"/>
              </a:spcAft>
              <a:buFont typeface="Arial" panose="020B0604020202020204" pitchFamily="34" charset="0"/>
              <a:buChar char="•"/>
            </a:pPr>
            <a:r>
              <a:rPr lang="en-US">
                <a:latin typeface="Arial" panose="020B0604020202020204" pitchFamily="34" charset="0"/>
                <a:cs typeface="Arial" panose="020B0604020202020204" pitchFamily="34" charset="0"/>
              </a:rPr>
              <a:t>Allows more of annual budget allocated toward operating expense rather than debt payment</a:t>
            </a:r>
          </a:p>
          <a:p>
            <a:pPr marL="285750" indent="-285750">
              <a:spcAft>
                <a:spcPts val="1200"/>
              </a:spcAft>
              <a:buFont typeface="Arial" panose="020B0604020202020204" pitchFamily="34" charset="0"/>
              <a:buChar char="•"/>
            </a:pPr>
            <a:r>
              <a:rPr lang="en-US">
                <a:latin typeface="Arial" panose="020B0604020202020204" pitchFamily="34" charset="0"/>
                <a:cs typeface="Arial" panose="020B0604020202020204" pitchFamily="34" charset="0"/>
              </a:rPr>
              <a:t>Sets a rigid timeline for projects based on steady build up of cash reserves</a:t>
            </a:r>
          </a:p>
        </p:txBody>
      </p:sp>
      <p:sp>
        <p:nvSpPr>
          <p:cNvPr id="5" name="Rectangle 4">
            <a:extLst>
              <a:ext uri="{FF2B5EF4-FFF2-40B4-BE49-F238E27FC236}">
                <a16:creationId xmlns:a16="http://schemas.microsoft.com/office/drawing/2014/main" id="{4C096B6E-840E-A68D-D626-4109C54B8E77}"/>
              </a:ext>
            </a:extLst>
          </p:cNvPr>
          <p:cNvSpPr/>
          <p:nvPr/>
        </p:nvSpPr>
        <p:spPr>
          <a:xfrm>
            <a:off x="4964170" y="1077548"/>
            <a:ext cx="4027389" cy="4561255"/>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a:latin typeface="Arial" panose="020B0604020202020204" pitchFamily="34" charset="0"/>
                <a:cs typeface="Arial" panose="020B0604020202020204" pitchFamily="34" charset="0"/>
              </a:rPr>
              <a:t>Preserves Cash Reserves for urgent and unforeseen needs</a:t>
            </a:r>
          </a:p>
          <a:p>
            <a:pPr marL="285750" indent="-285750">
              <a:spcAft>
                <a:spcPts val="1200"/>
              </a:spcAft>
              <a:buFont typeface="Arial" panose="020B0604020202020204" pitchFamily="34" charset="0"/>
              <a:buChar char="•"/>
            </a:pPr>
            <a:r>
              <a:rPr lang="en-US">
                <a:latin typeface="Arial" panose="020B0604020202020204" pitchFamily="34" charset="0"/>
                <a:cs typeface="Arial" panose="020B0604020202020204" pitchFamily="34" charset="0"/>
              </a:rPr>
              <a:t>Interest rates could be cost savings compared to inflation</a:t>
            </a:r>
          </a:p>
          <a:p>
            <a:pPr marL="285750" indent="-285750">
              <a:spcAft>
                <a:spcPts val="1200"/>
              </a:spcAft>
              <a:buFont typeface="Arial" panose="020B0604020202020204" pitchFamily="34" charset="0"/>
              <a:buChar char="•"/>
            </a:pPr>
            <a:r>
              <a:rPr lang="en-US">
                <a:latin typeface="Arial" panose="020B0604020202020204" pitchFamily="34" charset="0"/>
                <a:cs typeface="Arial" panose="020B0604020202020204" pitchFamily="34" charset="0"/>
              </a:rPr>
              <a:t>Projects can be funded based on need rather than </a:t>
            </a:r>
          </a:p>
          <a:p>
            <a:pPr marL="285750" indent="-285750">
              <a:spcAft>
                <a:spcPts val="1200"/>
              </a:spcAft>
              <a:buFont typeface="Arial" panose="020B0604020202020204" pitchFamily="34" charset="0"/>
              <a:buChar char="•"/>
            </a:pPr>
            <a:r>
              <a:rPr lang="en-US">
                <a:latin typeface="Arial" panose="020B0604020202020204" pitchFamily="34" charset="0"/>
                <a:cs typeface="Arial" panose="020B0604020202020204" pitchFamily="34" charset="0"/>
              </a:rPr>
              <a:t>Predictable expense spread out over the term of the loan</a:t>
            </a:r>
          </a:p>
          <a:p>
            <a:pPr marL="285750" indent="-285750">
              <a:spcAft>
                <a:spcPts val="1200"/>
              </a:spcAft>
              <a:buFont typeface="Arial" panose="020B0604020202020204" pitchFamily="34" charset="0"/>
              <a:buChar char="•"/>
            </a:pPr>
            <a:r>
              <a:rPr lang="en-US">
                <a:latin typeface="Arial" panose="020B0604020202020204" pitchFamily="34" charset="0"/>
                <a:cs typeface="Arial" panose="020B0604020202020204" pitchFamily="34" charset="0"/>
              </a:rPr>
              <a:t>Addressing both backlogged and future needs in the same funding source in a shorter span of time</a:t>
            </a:r>
          </a:p>
        </p:txBody>
      </p:sp>
    </p:spTree>
    <p:extLst>
      <p:ext uri="{BB962C8B-B14F-4D97-AF65-F5344CB8AC3E}">
        <p14:creationId xmlns:p14="http://schemas.microsoft.com/office/powerpoint/2010/main" val="2928191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EB669-64BD-0874-E706-F092BB40B4CA}"/>
            </a:ext>
          </a:extLst>
        </p:cNvPr>
        <p:cNvGrpSpPr/>
        <p:nvPr/>
      </p:nvGrpSpPr>
      <p:grpSpPr>
        <a:xfrm>
          <a:off x="0" y="0"/>
          <a:ext cx="0" cy="0"/>
          <a:chOff x="0" y="0"/>
          <a:chExt cx="0" cy="0"/>
        </a:xfrm>
      </p:grpSpPr>
      <p:pic>
        <p:nvPicPr>
          <p:cNvPr id="3" name="Picture 2" descr="A person on a playground&#10;&#10;Description automatically generated">
            <a:extLst>
              <a:ext uri="{FF2B5EF4-FFF2-40B4-BE49-F238E27FC236}">
                <a16:creationId xmlns:a16="http://schemas.microsoft.com/office/drawing/2014/main" id="{70C406FC-0607-EF81-3D39-14FD090718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821A4DE9-58AB-B654-247A-FB5B387DF530}"/>
              </a:ext>
            </a:extLst>
          </p:cNvPr>
          <p:cNvSpPr txBox="1"/>
          <p:nvPr/>
        </p:nvSpPr>
        <p:spPr>
          <a:xfrm>
            <a:off x="533400" y="564573"/>
            <a:ext cx="6419850" cy="769441"/>
          </a:xfrm>
          <a:prstGeom prst="rect">
            <a:avLst/>
          </a:prstGeom>
          <a:noFill/>
        </p:spPr>
        <p:txBody>
          <a:bodyPr wrap="square" rtlCol="0">
            <a:spAutoFit/>
          </a:bodyPr>
          <a:lstStyle/>
          <a:p>
            <a:r>
              <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BALANCING PROJECTS</a:t>
            </a:r>
          </a:p>
        </p:txBody>
      </p:sp>
      <p:sp>
        <p:nvSpPr>
          <p:cNvPr id="2" name="Slide Number Placeholder 2">
            <a:extLst>
              <a:ext uri="{FF2B5EF4-FFF2-40B4-BE49-F238E27FC236}">
                <a16:creationId xmlns:a16="http://schemas.microsoft.com/office/drawing/2014/main" id="{FB699C7B-DF84-A076-806E-DE302856F78A}"/>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18</a:t>
            </a:fld>
            <a:endParaRPr lang="en-US" b="1">
              <a:latin typeface="+mn-lt"/>
            </a:endParaRPr>
          </a:p>
        </p:txBody>
      </p:sp>
      <p:pic>
        <p:nvPicPr>
          <p:cNvPr id="8" name="Graphic 7" descr="Scales of justice outline">
            <a:extLst>
              <a:ext uri="{FF2B5EF4-FFF2-40B4-BE49-F238E27FC236}">
                <a16:creationId xmlns:a16="http://schemas.microsoft.com/office/drawing/2014/main" id="{B755ED7A-EE8E-5DB3-4B09-8EEA9D05B4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23900" y="781354"/>
            <a:ext cx="6430597" cy="6430597"/>
          </a:xfrm>
          <a:prstGeom prst="rect">
            <a:avLst/>
          </a:prstGeom>
        </p:spPr>
      </p:pic>
      <p:pic>
        <p:nvPicPr>
          <p:cNvPr id="9" name="Graphic 8" descr="Slippery Road with solid fill">
            <a:extLst>
              <a:ext uri="{FF2B5EF4-FFF2-40B4-BE49-F238E27FC236}">
                <a16:creationId xmlns:a16="http://schemas.microsoft.com/office/drawing/2014/main" id="{F1295F00-C441-3416-15C8-9D70DB5F624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70801" y="3638807"/>
            <a:ext cx="914400" cy="914400"/>
          </a:xfrm>
          <a:prstGeom prst="rect">
            <a:avLst/>
          </a:prstGeom>
        </p:spPr>
      </p:pic>
      <p:pic>
        <p:nvPicPr>
          <p:cNvPr id="11" name="Graphic 10" descr="Construction worker male with solid fill">
            <a:extLst>
              <a:ext uri="{FF2B5EF4-FFF2-40B4-BE49-F238E27FC236}">
                <a16:creationId xmlns:a16="http://schemas.microsoft.com/office/drawing/2014/main" id="{033B69EE-9DB7-9301-8D89-39D61B18DC7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87355" y="3638807"/>
            <a:ext cx="914400" cy="914400"/>
          </a:xfrm>
          <a:prstGeom prst="rect">
            <a:avLst/>
          </a:prstGeom>
        </p:spPr>
      </p:pic>
      <p:pic>
        <p:nvPicPr>
          <p:cNvPr id="14" name="Graphic 13" descr="Dollar with solid fill">
            <a:extLst>
              <a:ext uri="{FF2B5EF4-FFF2-40B4-BE49-F238E27FC236}">
                <a16:creationId xmlns:a16="http://schemas.microsoft.com/office/drawing/2014/main" id="{FF7D646E-F783-5F05-2B3F-9DD22E77DF0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529120" y="3024875"/>
            <a:ext cx="613934" cy="613932"/>
          </a:xfrm>
          <a:prstGeom prst="rect">
            <a:avLst/>
          </a:prstGeom>
        </p:spPr>
      </p:pic>
    </p:spTree>
    <p:extLst>
      <p:ext uri="{BB962C8B-B14F-4D97-AF65-F5344CB8AC3E}">
        <p14:creationId xmlns:p14="http://schemas.microsoft.com/office/powerpoint/2010/main" val="3943989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sky with clouds and a city&#10;&#10;Description automatically generated with medium confidence">
            <a:extLst>
              <a:ext uri="{FF2B5EF4-FFF2-40B4-BE49-F238E27FC236}">
                <a16:creationId xmlns:a16="http://schemas.microsoft.com/office/drawing/2014/main" id="{EF31D28A-969E-754B-F42B-836B9FE8CB47}"/>
              </a:ext>
            </a:extLst>
          </p:cNvPr>
          <p:cNvPicPr>
            <a:picLocks noChangeAspect="1"/>
          </p:cNvPicPr>
          <p:nvPr/>
        </p:nvPicPr>
        <p:blipFill>
          <a:blip r:embed="rId3"/>
          <a:stretch>
            <a:fillRect/>
          </a:stretch>
        </p:blipFill>
        <p:spPr>
          <a:xfrm>
            <a:off x="0" y="0"/>
            <a:ext cx="12192000" cy="6858000"/>
          </a:xfrm>
          <a:prstGeom prst="rect">
            <a:avLst/>
          </a:prstGeom>
        </p:spPr>
      </p:pic>
      <p:sp>
        <p:nvSpPr>
          <p:cNvPr id="27" name="Flowchart: Merge 26">
            <a:extLst>
              <a:ext uri="{FF2B5EF4-FFF2-40B4-BE49-F238E27FC236}">
                <a16:creationId xmlns:a16="http://schemas.microsoft.com/office/drawing/2014/main" id="{5E386A76-0B97-D0E3-F6FD-D4DB9F5CB378}"/>
              </a:ext>
            </a:extLst>
          </p:cNvPr>
          <p:cNvSpPr/>
          <p:nvPr/>
        </p:nvSpPr>
        <p:spPr>
          <a:xfrm>
            <a:off x="1610484" y="2906143"/>
            <a:ext cx="6000554" cy="3951857"/>
          </a:xfrm>
          <a:prstGeom prst="flowChartMerge">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897280A-8491-8635-01BE-394D865EE391}"/>
              </a:ext>
            </a:extLst>
          </p:cNvPr>
          <p:cNvSpPr/>
          <p:nvPr/>
        </p:nvSpPr>
        <p:spPr>
          <a:xfrm rot="18900000">
            <a:off x="4166877" y="5906859"/>
            <a:ext cx="866252" cy="85197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E0EE14E-8F1D-F9C2-628E-6AE94BBDA5EA}"/>
              </a:ext>
            </a:extLst>
          </p:cNvPr>
          <p:cNvSpPr txBox="1"/>
          <p:nvPr/>
        </p:nvSpPr>
        <p:spPr>
          <a:xfrm>
            <a:off x="533400" y="564573"/>
            <a:ext cx="7856456" cy="769441"/>
          </a:xfrm>
          <a:prstGeom prst="rect">
            <a:avLst/>
          </a:prstGeom>
          <a:noFill/>
        </p:spPr>
        <p:txBody>
          <a:bodyPr wrap="square" rtlCol="0">
            <a:spAutoFit/>
          </a:bodyPr>
          <a:lstStyle/>
          <a:p>
            <a:r>
              <a:rPr lang="en-US" sz="4400" b="1">
                <a:solidFill>
                  <a:srgbClr val="00599C"/>
                </a:solidFill>
                <a:latin typeface="Century Gothic" panose="020B0502020202020204" pitchFamily="34" charset="0"/>
                <a:ea typeface="Roboto Slab" pitchFamily="2" charset="0"/>
                <a:cs typeface="BrowalliaUPC" panose="020B0502040204020203" pitchFamily="34" charset="-34"/>
              </a:rPr>
              <a:t>PROJECT IMPLEMENTATION</a:t>
            </a: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solidFill>
                  <a:srgbClr val="00599C"/>
                </a:solidFill>
                <a:latin typeface="+mn-lt"/>
              </a:rPr>
              <a:pPr/>
              <a:t>19</a:t>
            </a:fld>
            <a:endParaRPr lang="en-US" b="1">
              <a:solidFill>
                <a:srgbClr val="00599C"/>
              </a:solidFill>
              <a:latin typeface="+mn-lt"/>
            </a:endParaRPr>
          </a:p>
        </p:txBody>
      </p:sp>
      <p:pic>
        <p:nvPicPr>
          <p:cNvPr id="11" name="Graphic 10" descr="Playground with solid fill">
            <a:extLst>
              <a:ext uri="{FF2B5EF4-FFF2-40B4-BE49-F238E27FC236}">
                <a16:creationId xmlns:a16="http://schemas.microsoft.com/office/drawing/2014/main" id="{64247A23-9BA6-DC8A-CC46-B0D1B75E2C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225348">
            <a:off x="2299851" y="2869516"/>
            <a:ext cx="914400" cy="914400"/>
          </a:xfrm>
          <a:prstGeom prst="rect">
            <a:avLst/>
          </a:prstGeom>
        </p:spPr>
      </p:pic>
      <p:pic>
        <p:nvPicPr>
          <p:cNvPr id="15" name="Graphic 14" descr="Golf clubs with solid fill">
            <a:extLst>
              <a:ext uri="{FF2B5EF4-FFF2-40B4-BE49-F238E27FC236}">
                <a16:creationId xmlns:a16="http://schemas.microsoft.com/office/drawing/2014/main" id="{0436DCAE-9B01-7F7E-D57B-F82D08ABA46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7490997">
            <a:off x="3717253" y="2881409"/>
            <a:ext cx="914400" cy="914400"/>
          </a:xfrm>
          <a:prstGeom prst="rect">
            <a:avLst/>
          </a:prstGeom>
        </p:spPr>
      </p:pic>
      <p:pic>
        <p:nvPicPr>
          <p:cNvPr id="17" name="Graphic 16" descr="Dump truck with solid fill">
            <a:extLst>
              <a:ext uri="{FF2B5EF4-FFF2-40B4-BE49-F238E27FC236}">
                <a16:creationId xmlns:a16="http://schemas.microsoft.com/office/drawing/2014/main" id="{5738AB50-47EA-F1AC-16A9-66DC98A028B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654485">
            <a:off x="4680337" y="4871307"/>
            <a:ext cx="914400" cy="914400"/>
          </a:xfrm>
          <a:prstGeom prst="rect">
            <a:avLst/>
          </a:prstGeom>
        </p:spPr>
      </p:pic>
      <p:pic>
        <p:nvPicPr>
          <p:cNvPr id="19" name="Graphic 18" descr="Leaky Tap with solid fill">
            <a:extLst>
              <a:ext uri="{FF2B5EF4-FFF2-40B4-BE49-F238E27FC236}">
                <a16:creationId xmlns:a16="http://schemas.microsoft.com/office/drawing/2014/main" id="{FECA5FD0-EC8F-C6ED-3A54-F19F05CF83F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0836120">
            <a:off x="3894905" y="4531026"/>
            <a:ext cx="914400" cy="914400"/>
          </a:xfrm>
          <a:prstGeom prst="rect">
            <a:avLst/>
          </a:prstGeom>
        </p:spPr>
      </p:pic>
      <p:pic>
        <p:nvPicPr>
          <p:cNvPr id="21" name="Graphic 20" descr="Airplane with solid fill">
            <a:extLst>
              <a:ext uri="{FF2B5EF4-FFF2-40B4-BE49-F238E27FC236}">
                <a16:creationId xmlns:a16="http://schemas.microsoft.com/office/drawing/2014/main" id="{C3ABC794-3FBF-6BE4-F4EA-966B5E96F4F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2432497">
            <a:off x="3351675" y="4543138"/>
            <a:ext cx="914400" cy="914400"/>
          </a:xfrm>
          <a:prstGeom prst="rect">
            <a:avLst/>
          </a:prstGeom>
        </p:spPr>
      </p:pic>
      <p:pic>
        <p:nvPicPr>
          <p:cNvPr id="23" name="Graphic 22" descr="Slippery Road with solid fill">
            <a:extLst>
              <a:ext uri="{FF2B5EF4-FFF2-40B4-BE49-F238E27FC236}">
                <a16:creationId xmlns:a16="http://schemas.microsoft.com/office/drawing/2014/main" id="{A34FCEB0-F924-6262-FF44-3A841587EBA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1013300">
            <a:off x="5144005" y="1821939"/>
            <a:ext cx="914400" cy="914400"/>
          </a:xfrm>
          <a:prstGeom prst="rect">
            <a:avLst/>
          </a:prstGeom>
        </p:spPr>
      </p:pic>
      <p:pic>
        <p:nvPicPr>
          <p:cNvPr id="28" name="Graphic 27" descr="Slippery Road with solid fill">
            <a:extLst>
              <a:ext uri="{FF2B5EF4-FFF2-40B4-BE49-F238E27FC236}">
                <a16:creationId xmlns:a16="http://schemas.microsoft.com/office/drawing/2014/main" id="{50B0FA79-E7BC-67EA-D8C7-180DE718F4A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174634">
            <a:off x="3764124" y="5015148"/>
            <a:ext cx="914400" cy="914400"/>
          </a:xfrm>
          <a:prstGeom prst="rect">
            <a:avLst/>
          </a:prstGeom>
        </p:spPr>
      </p:pic>
      <p:pic>
        <p:nvPicPr>
          <p:cNvPr id="29" name="Graphic 28" descr="Slippery Road with solid fill">
            <a:extLst>
              <a:ext uri="{FF2B5EF4-FFF2-40B4-BE49-F238E27FC236}">
                <a16:creationId xmlns:a16="http://schemas.microsoft.com/office/drawing/2014/main" id="{7FCCEA65-15FF-D64E-F5B5-226DDBCFCD2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1013300">
            <a:off x="4222080" y="5313948"/>
            <a:ext cx="914400" cy="914400"/>
          </a:xfrm>
          <a:prstGeom prst="rect">
            <a:avLst/>
          </a:prstGeom>
        </p:spPr>
      </p:pic>
      <p:pic>
        <p:nvPicPr>
          <p:cNvPr id="31" name="Graphic 30" descr="Dump truck with solid fill">
            <a:extLst>
              <a:ext uri="{FF2B5EF4-FFF2-40B4-BE49-F238E27FC236}">
                <a16:creationId xmlns:a16="http://schemas.microsoft.com/office/drawing/2014/main" id="{C359C0E7-9C6C-B6F7-C155-276C3677EB9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9675337">
            <a:off x="3329624" y="3714772"/>
            <a:ext cx="914400" cy="914400"/>
          </a:xfrm>
          <a:prstGeom prst="rect">
            <a:avLst/>
          </a:prstGeom>
        </p:spPr>
      </p:pic>
      <p:pic>
        <p:nvPicPr>
          <p:cNvPr id="32" name="Graphic 31" descr="Leaky Tap with solid fill">
            <a:extLst>
              <a:ext uri="{FF2B5EF4-FFF2-40B4-BE49-F238E27FC236}">
                <a16:creationId xmlns:a16="http://schemas.microsoft.com/office/drawing/2014/main" id="{0E1FA2EB-E8E6-6B73-489C-F94A0F94D76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26877">
            <a:off x="6039731" y="3013828"/>
            <a:ext cx="914400" cy="914400"/>
          </a:xfrm>
          <a:prstGeom prst="rect">
            <a:avLst/>
          </a:prstGeom>
        </p:spPr>
      </p:pic>
      <p:pic>
        <p:nvPicPr>
          <p:cNvPr id="33" name="Graphic 32" descr="Playground with solid fill">
            <a:extLst>
              <a:ext uri="{FF2B5EF4-FFF2-40B4-BE49-F238E27FC236}">
                <a16:creationId xmlns:a16="http://schemas.microsoft.com/office/drawing/2014/main" id="{3D943622-6559-89DB-4D54-B920A063DA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353448">
            <a:off x="4911789" y="3887508"/>
            <a:ext cx="914400" cy="914400"/>
          </a:xfrm>
          <a:prstGeom prst="rect">
            <a:avLst/>
          </a:prstGeom>
        </p:spPr>
      </p:pic>
      <p:pic>
        <p:nvPicPr>
          <p:cNvPr id="34" name="Graphic 33" descr="Playground with solid fill">
            <a:extLst>
              <a:ext uri="{FF2B5EF4-FFF2-40B4-BE49-F238E27FC236}">
                <a16:creationId xmlns:a16="http://schemas.microsoft.com/office/drawing/2014/main" id="{35B37951-5582-F493-B291-98F00DC1DD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247617">
            <a:off x="3693376" y="1293732"/>
            <a:ext cx="914400" cy="914400"/>
          </a:xfrm>
          <a:prstGeom prst="rect">
            <a:avLst/>
          </a:prstGeom>
        </p:spPr>
      </p:pic>
      <p:pic>
        <p:nvPicPr>
          <p:cNvPr id="35" name="Graphic 34" descr="Leaky Tap with solid fill">
            <a:extLst>
              <a:ext uri="{FF2B5EF4-FFF2-40B4-BE49-F238E27FC236}">
                <a16:creationId xmlns:a16="http://schemas.microsoft.com/office/drawing/2014/main" id="{A5E70D59-3FBC-F646-C9CC-2F936F37577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26877">
            <a:off x="1700732" y="1659570"/>
            <a:ext cx="914400" cy="914400"/>
          </a:xfrm>
          <a:prstGeom prst="rect">
            <a:avLst/>
          </a:prstGeom>
        </p:spPr>
      </p:pic>
      <p:pic>
        <p:nvPicPr>
          <p:cNvPr id="37" name="Graphic 36" descr="Airplane with solid fill">
            <a:extLst>
              <a:ext uri="{FF2B5EF4-FFF2-40B4-BE49-F238E27FC236}">
                <a16:creationId xmlns:a16="http://schemas.microsoft.com/office/drawing/2014/main" id="{8BB7C186-9A9E-207F-82E2-292DB29269B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8341505">
            <a:off x="6515774" y="1183874"/>
            <a:ext cx="914400" cy="914400"/>
          </a:xfrm>
          <a:prstGeom prst="rect">
            <a:avLst/>
          </a:prstGeom>
        </p:spPr>
      </p:pic>
    </p:spTree>
    <p:extLst>
      <p:ext uri="{BB962C8B-B14F-4D97-AF65-F5344CB8AC3E}">
        <p14:creationId xmlns:p14="http://schemas.microsoft.com/office/powerpoint/2010/main" val="3813912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tanding in a lake&#10;&#10;Description automatically generated">
            <a:extLst>
              <a:ext uri="{FF2B5EF4-FFF2-40B4-BE49-F238E27FC236}">
                <a16:creationId xmlns:a16="http://schemas.microsoft.com/office/drawing/2014/main" id="{CBF9986C-1AE9-E7A1-6DB2-A75E46D107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2</a:t>
            </a:fld>
            <a:endParaRPr lang="en-US" b="1">
              <a:latin typeface="+mn-lt"/>
            </a:endParaRPr>
          </a:p>
        </p:txBody>
      </p:sp>
      <p:sp>
        <p:nvSpPr>
          <p:cNvPr id="3" name="TextBox 2">
            <a:extLst>
              <a:ext uri="{FF2B5EF4-FFF2-40B4-BE49-F238E27FC236}">
                <a16:creationId xmlns:a16="http://schemas.microsoft.com/office/drawing/2014/main" id="{CB7727C4-458D-F4E2-CA48-F4C724BEF659}"/>
              </a:ext>
            </a:extLst>
          </p:cNvPr>
          <p:cNvSpPr txBox="1"/>
          <p:nvPr/>
        </p:nvSpPr>
        <p:spPr>
          <a:xfrm>
            <a:off x="533400" y="564573"/>
            <a:ext cx="6419850" cy="769441"/>
          </a:xfrm>
          <a:prstGeom prst="rect">
            <a:avLst/>
          </a:prstGeom>
          <a:noFill/>
        </p:spPr>
        <p:txBody>
          <a:bodyPr wrap="square" rtlCol="0">
            <a:spAutoFit/>
          </a:bodyPr>
          <a:lstStyle/>
          <a:p>
            <a:r>
              <a:rPr lang="en-US" sz="4400" b="1">
                <a:solidFill>
                  <a:srgbClr val="00599C"/>
                </a:solidFill>
                <a:latin typeface="Century Gothic" panose="020B0502020202020204" pitchFamily="34" charset="0"/>
                <a:ea typeface="Roboto Slab" pitchFamily="2" charset="0"/>
                <a:cs typeface="BrowalliaUPC" panose="020B0502040204020203" pitchFamily="34" charset="-34"/>
              </a:rPr>
              <a:t>FUNDING OUR CITY</a:t>
            </a:r>
          </a:p>
        </p:txBody>
      </p:sp>
      <p:sp>
        <p:nvSpPr>
          <p:cNvPr id="4" name="TextBox 3">
            <a:extLst>
              <a:ext uri="{FF2B5EF4-FFF2-40B4-BE49-F238E27FC236}">
                <a16:creationId xmlns:a16="http://schemas.microsoft.com/office/drawing/2014/main" id="{802FFF8F-4FD5-805A-3861-5D421CFCCD41}"/>
              </a:ext>
            </a:extLst>
          </p:cNvPr>
          <p:cNvSpPr txBox="1"/>
          <p:nvPr/>
        </p:nvSpPr>
        <p:spPr>
          <a:xfrm>
            <a:off x="533400" y="1334014"/>
            <a:ext cx="6086475" cy="4409669"/>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US" sz="2400">
                <a:latin typeface="Arial" panose="020B0604020202020204" pitchFamily="34" charset="0"/>
                <a:cs typeface="Arial" panose="020B0604020202020204" pitchFamily="34" charset="0"/>
              </a:rPr>
              <a:t>FY2025 City Budget</a:t>
            </a:r>
          </a:p>
          <a:p>
            <a:pPr marL="342900" indent="-342900">
              <a:lnSpc>
                <a:spcPct val="200000"/>
              </a:lnSpc>
              <a:buFont typeface="Arial" panose="020B0604020202020204" pitchFamily="34" charset="0"/>
              <a:buChar char="•"/>
            </a:pPr>
            <a:r>
              <a:rPr lang="en-US" sz="2400">
                <a:latin typeface="Arial" panose="020B0604020202020204" pitchFamily="34" charset="0"/>
                <a:cs typeface="Arial" panose="020B0604020202020204" pitchFamily="34" charset="0"/>
              </a:rPr>
              <a:t>Fixed Costs Drivers</a:t>
            </a:r>
          </a:p>
          <a:p>
            <a:pPr marL="342900" indent="-342900">
              <a:lnSpc>
                <a:spcPct val="200000"/>
              </a:lnSpc>
              <a:buFont typeface="Arial" panose="020B0604020202020204" pitchFamily="34" charset="0"/>
              <a:buChar char="•"/>
            </a:pPr>
            <a:r>
              <a:rPr lang="en-US" sz="2400">
                <a:latin typeface="Arial" panose="020B0604020202020204" pitchFamily="34" charset="0"/>
                <a:cs typeface="Arial" panose="020B0604020202020204" pitchFamily="34" charset="0"/>
              </a:rPr>
              <a:t>Unfunded Mandates</a:t>
            </a:r>
          </a:p>
          <a:p>
            <a:pPr marL="342900" indent="-342900">
              <a:lnSpc>
                <a:spcPct val="200000"/>
              </a:lnSpc>
              <a:buFont typeface="Arial" panose="020B0604020202020204" pitchFamily="34" charset="0"/>
              <a:buChar char="•"/>
            </a:pPr>
            <a:r>
              <a:rPr lang="en-US" sz="2400">
                <a:latin typeface="Arial" panose="020B0604020202020204" pitchFamily="34" charset="0"/>
                <a:cs typeface="Arial" panose="020B0604020202020204" pitchFamily="34" charset="0"/>
              </a:rPr>
              <a:t>Stabilization Fund</a:t>
            </a:r>
          </a:p>
          <a:p>
            <a:pPr marL="342900" indent="-342900">
              <a:lnSpc>
                <a:spcPct val="200000"/>
              </a:lnSpc>
              <a:buFont typeface="Arial" panose="020B0604020202020204" pitchFamily="34" charset="0"/>
              <a:buChar char="•"/>
            </a:pPr>
            <a:r>
              <a:rPr lang="en-US" sz="2400">
                <a:latin typeface="Arial" panose="020B0604020202020204" pitchFamily="34" charset="0"/>
                <a:cs typeface="Arial" panose="020B0604020202020204" pitchFamily="34" charset="0"/>
              </a:rPr>
              <a:t>Steady Diet of Projects</a:t>
            </a:r>
          </a:p>
          <a:p>
            <a:pPr marL="342900" indent="-342900">
              <a:lnSpc>
                <a:spcPct val="200000"/>
              </a:lnSpc>
              <a:buFont typeface="Arial" panose="020B0604020202020204" pitchFamily="34" charset="0"/>
              <a:buChar char="•"/>
            </a:pPr>
            <a:r>
              <a:rPr lang="en-US" sz="2400">
                <a:latin typeface="Arial" panose="020B0604020202020204" pitchFamily="34" charset="0"/>
                <a:cs typeface="Arial" panose="020B0604020202020204" pitchFamily="34" charset="0"/>
              </a:rPr>
              <a:t>Outside Entity Projects</a:t>
            </a:r>
          </a:p>
        </p:txBody>
      </p:sp>
    </p:spTree>
    <p:extLst>
      <p:ext uri="{BB962C8B-B14F-4D97-AF65-F5344CB8AC3E}">
        <p14:creationId xmlns:p14="http://schemas.microsoft.com/office/powerpoint/2010/main" val="2086244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ED9C5-3AC5-6D55-3B76-0D21592695C9}"/>
            </a:ext>
          </a:extLst>
        </p:cNvPr>
        <p:cNvGrpSpPr/>
        <p:nvPr/>
      </p:nvGrpSpPr>
      <p:grpSpPr>
        <a:xfrm>
          <a:off x="0" y="0"/>
          <a:ext cx="0" cy="0"/>
          <a:chOff x="0" y="0"/>
          <a:chExt cx="0" cy="0"/>
        </a:xfrm>
      </p:grpSpPr>
      <p:pic>
        <p:nvPicPr>
          <p:cNvPr id="4" name="Picture 3" descr="A group of people in a field&#10;&#10;Description automatically generated">
            <a:extLst>
              <a:ext uri="{FF2B5EF4-FFF2-40B4-BE49-F238E27FC236}">
                <a16:creationId xmlns:a16="http://schemas.microsoft.com/office/drawing/2014/main" id="{59C8983D-7982-5CC7-0C34-380E53F1AF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B0198B14-F239-0860-EBAE-9A5A31AA0002}"/>
              </a:ext>
            </a:extLst>
          </p:cNvPr>
          <p:cNvSpPr txBox="1"/>
          <p:nvPr/>
        </p:nvSpPr>
        <p:spPr>
          <a:xfrm>
            <a:off x="533400" y="564573"/>
            <a:ext cx="7856456" cy="769441"/>
          </a:xfrm>
          <a:prstGeom prst="rect">
            <a:avLst/>
          </a:prstGeom>
          <a:noFill/>
        </p:spPr>
        <p:txBody>
          <a:bodyPr wrap="square" rtlCol="0">
            <a:spAutoFit/>
          </a:bodyPr>
          <a:lstStyle/>
          <a:p>
            <a:r>
              <a:rPr lang="en-US" sz="4400" b="1">
                <a:solidFill>
                  <a:srgbClr val="00599C"/>
                </a:solidFill>
                <a:latin typeface="Century Gothic" panose="020B0502020202020204" pitchFamily="34" charset="0"/>
                <a:ea typeface="Roboto Slab" pitchFamily="2" charset="0"/>
                <a:cs typeface="BrowalliaUPC" panose="020B0502040204020203" pitchFamily="34" charset="-34"/>
              </a:rPr>
              <a:t>PROJECT IMPLEMENTATION</a:t>
            </a:r>
          </a:p>
        </p:txBody>
      </p:sp>
      <p:sp>
        <p:nvSpPr>
          <p:cNvPr id="2" name="Slide Number Placeholder 2">
            <a:extLst>
              <a:ext uri="{FF2B5EF4-FFF2-40B4-BE49-F238E27FC236}">
                <a16:creationId xmlns:a16="http://schemas.microsoft.com/office/drawing/2014/main" id="{EB596134-FB51-BBB5-DC3C-1E2633E97A65}"/>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solidFill>
                  <a:srgbClr val="00599C"/>
                </a:solidFill>
                <a:latin typeface="+mn-lt"/>
              </a:rPr>
              <a:pPr/>
              <a:t>20</a:t>
            </a:fld>
            <a:endParaRPr lang="en-US" b="1">
              <a:solidFill>
                <a:srgbClr val="00599C"/>
              </a:solidFill>
              <a:latin typeface="+mn-lt"/>
            </a:endParaRPr>
          </a:p>
        </p:txBody>
      </p:sp>
      <p:pic>
        <p:nvPicPr>
          <p:cNvPr id="11" name="Graphic 10" descr="Playground with solid fill">
            <a:extLst>
              <a:ext uri="{FF2B5EF4-FFF2-40B4-BE49-F238E27FC236}">
                <a16:creationId xmlns:a16="http://schemas.microsoft.com/office/drawing/2014/main" id="{413EB6FE-2BFB-AAE3-4281-4273EAAD8D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225348">
            <a:off x="848680" y="1752202"/>
            <a:ext cx="914400" cy="914400"/>
          </a:xfrm>
          <a:prstGeom prst="rect">
            <a:avLst/>
          </a:prstGeom>
        </p:spPr>
      </p:pic>
      <p:pic>
        <p:nvPicPr>
          <p:cNvPr id="15" name="Graphic 14" descr="Golf clubs with solid fill">
            <a:extLst>
              <a:ext uri="{FF2B5EF4-FFF2-40B4-BE49-F238E27FC236}">
                <a16:creationId xmlns:a16="http://schemas.microsoft.com/office/drawing/2014/main" id="{50CF2FBE-85C7-60D9-6B9B-F27818BAD48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7490997">
            <a:off x="1564543" y="2851579"/>
            <a:ext cx="914400" cy="914400"/>
          </a:xfrm>
          <a:prstGeom prst="rect">
            <a:avLst/>
          </a:prstGeom>
        </p:spPr>
      </p:pic>
      <p:pic>
        <p:nvPicPr>
          <p:cNvPr id="17" name="Graphic 16" descr="Dump truck with solid fill">
            <a:extLst>
              <a:ext uri="{FF2B5EF4-FFF2-40B4-BE49-F238E27FC236}">
                <a16:creationId xmlns:a16="http://schemas.microsoft.com/office/drawing/2014/main" id="{55695ACB-63A0-F639-1C43-346F6E5160F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654485">
            <a:off x="4700941" y="3559256"/>
            <a:ext cx="914400" cy="914400"/>
          </a:xfrm>
          <a:prstGeom prst="rect">
            <a:avLst/>
          </a:prstGeom>
        </p:spPr>
      </p:pic>
      <p:pic>
        <p:nvPicPr>
          <p:cNvPr id="19" name="Graphic 18" descr="Leaky Tap with solid fill">
            <a:extLst>
              <a:ext uri="{FF2B5EF4-FFF2-40B4-BE49-F238E27FC236}">
                <a16:creationId xmlns:a16="http://schemas.microsoft.com/office/drawing/2014/main" id="{1FC93513-E068-8984-F620-A864DF2C020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38800" y="5076132"/>
            <a:ext cx="914400" cy="914400"/>
          </a:xfrm>
          <a:prstGeom prst="rect">
            <a:avLst/>
          </a:prstGeom>
        </p:spPr>
      </p:pic>
      <p:pic>
        <p:nvPicPr>
          <p:cNvPr id="21" name="Graphic 20" descr="Airplane with solid fill">
            <a:extLst>
              <a:ext uri="{FF2B5EF4-FFF2-40B4-BE49-F238E27FC236}">
                <a16:creationId xmlns:a16="http://schemas.microsoft.com/office/drawing/2014/main" id="{1D5D8CDB-43E9-ADDE-2F3A-BF363B31D9B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2432497">
            <a:off x="3818820" y="3106036"/>
            <a:ext cx="914400" cy="914400"/>
          </a:xfrm>
          <a:prstGeom prst="rect">
            <a:avLst/>
          </a:prstGeom>
        </p:spPr>
      </p:pic>
      <p:pic>
        <p:nvPicPr>
          <p:cNvPr id="23" name="Graphic 22" descr="Slippery Road with solid fill">
            <a:extLst>
              <a:ext uri="{FF2B5EF4-FFF2-40B4-BE49-F238E27FC236}">
                <a16:creationId xmlns:a16="http://schemas.microsoft.com/office/drawing/2014/main" id="{862EA19A-B7AF-9F8A-EE8A-F74AA0D0D30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1013300">
            <a:off x="7277099" y="5267397"/>
            <a:ext cx="914400" cy="914400"/>
          </a:xfrm>
          <a:prstGeom prst="rect">
            <a:avLst/>
          </a:prstGeom>
        </p:spPr>
      </p:pic>
      <p:sp>
        <p:nvSpPr>
          <p:cNvPr id="25" name="Freeform: Shape 24">
            <a:extLst>
              <a:ext uri="{FF2B5EF4-FFF2-40B4-BE49-F238E27FC236}">
                <a16:creationId xmlns:a16="http://schemas.microsoft.com/office/drawing/2014/main" id="{2CD15219-C474-A30E-A6F6-F3ABA5B664D8}"/>
              </a:ext>
            </a:extLst>
          </p:cNvPr>
          <p:cNvSpPr/>
          <p:nvPr/>
        </p:nvSpPr>
        <p:spPr>
          <a:xfrm>
            <a:off x="631595" y="2647120"/>
            <a:ext cx="6759019" cy="3751867"/>
          </a:xfrm>
          <a:custGeom>
            <a:avLst/>
            <a:gdLst>
              <a:gd name="connsiteX0" fmla="*/ 0 w 6513922"/>
              <a:gd name="connsiteY0" fmla="*/ 0 h 3893270"/>
              <a:gd name="connsiteX1" fmla="*/ 735291 w 6513922"/>
              <a:gd name="connsiteY1" fmla="*/ 1593130 h 3893270"/>
              <a:gd name="connsiteX2" fmla="*/ 3091992 w 6513922"/>
              <a:gd name="connsiteY2" fmla="*/ 1894788 h 3893270"/>
              <a:gd name="connsiteX3" fmla="*/ 4176074 w 6513922"/>
              <a:gd name="connsiteY3" fmla="*/ 3478491 h 3893270"/>
              <a:gd name="connsiteX4" fmla="*/ 6513922 w 6513922"/>
              <a:gd name="connsiteY4" fmla="*/ 3893270 h 3893270"/>
              <a:gd name="connsiteX0" fmla="*/ 0 w 7230359"/>
              <a:gd name="connsiteY0" fmla="*/ 0 h 3714161"/>
              <a:gd name="connsiteX1" fmla="*/ 1451728 w 7230359"/>
              <a:gd name="connsiteY1" fmla="*/ 1414021 h 3714161"/>
              <a:gd name="connsiteX2" fmla="*/ 3808429 w 7230359"/>
              <a:gd name="connsiteY2" fmla="*/ 1715679 h 3714161"/>
              <a:gd name="connsiteX3" fmla="*/ 4892511 w 7230359"/>
              <a:gd name="connsiteY3" fmla="*/ 3299382 h 3714161"/>
              <a:gd name="connsiteX4" fmla="*/ 7230359 w 7230359"/>
              <a:gd name="connsiteY4" fmla="*/ 3714161 h 3714161"/>
              <a:gd name="connsiteX0" fmla="*/ 0 w 6947555"/>
              <a:gd name="connsiteY0" fmla="*/ 0 h 3685880"/>
              <a:gd name="connsiteX1" fmla="*/ 1451728 w 6947555"/>
              <a:gd name="connsiteY1" fmla="*/ 1414021 h 3685880"/>
              <a:gd name="connsiteX2" fmla="*/ 3808429 w 6947555"/>
              <a:gd name="connsiteY2" fmla="*/ 1715679 h 3685880"/>
              <a:gd name="connsiteX3" fmla="*/ 4892511 w 6947555"/>
              <a:gd name="connsiteY3" fmla="*/ 3299382 h 3685880"/>
              <a:gd name="connsiteX4" fmla="*/ 6947555 w 6947555"/>
              <a:gd name="connsiteY4" fmla="*/ 3685880 h 3685880"/>
              <a:gd name="connsiteX0" fmla="*/ 0 w 6759019"/>
              <a:gd name="connsiteY0" fmla="*/ 0 h 3751867"/>
              <a:gd name="connsiteX1" fmla="*/ 1451728 w 6759019"/>
              <a:gd name="connsiteY1" fmla="*/ 1414021 h 3751867"/>
              <a:gd name="connsiteX2" fmla="*/ 3808429 w 6759019"/>
              <a:gd name="connsiteY2" fmla="*/ 1715679 h 3751867"/>
              <a:gd name="connsiteX3" fmla="*/ 4892511 w 6759019"/>
              <a:gd name="connsiteY3" fmla="*/ 3299382 h 3751867"/>
              <a:gd name="connsiteX4" fmla="*/ 6759019 w 6759019"/>
              <a:gd name="connsiteY4" fmla="*/ 3751867 h 3751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9019" h="3751867">
                <a:moveTo>
                  <a:pt x="0" y="0"/>
                </a:moveTo>
                <a:cubicBezTo>
                  <a:pt x="109979" y="638666"/>
                  <a:pt x="816990" y="1128074"/>
                  <a:pt x="1451728" y="1414021"/>
                </a:cubicBezTo>
                <a:cubicBezTo>
                  <a:pt x="2086466" y="1699968"/>
                  <a:pt x="3234965" y="1401452"/>
                  <a:pt x="3808429" y="1715679"/>
                </a:cubicBezTo>
                <a:cubicBezTo>
                  <a:pt x="4381893" y="2029906"/>
                  <a:pt x="4322189" y="2966302"/>
                  <a:pt x="4892511" y="3299382"/>
                </a:cubicBezTo>
                <a:cubicBezTo>
                  <a:pt x="5462833" y="3632462"/>
                  <a:pt x="6270396" y="3692164"/>
                  <a:pt x="6759019" y="3751867"/>
                </a:cubicBezTo>
              </a:path>
            </a:pathLst>
          </a:cu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9DE379C-9032-7B9E-DF08-79437E91A008}"/>
              </a:ext>
            </a:extLst>
          </p:cNvPr>
          <p:cNvSpPr/>
          <p:nvPr/>
        </p:nvSpPr>
        <p:spPr>
          <a:xfrm>
            <a:off x="2792917" y="1673379"/>
            <a:ext cx="5311102" cy="3376829"/>
          </a:xfrm>
          <a:custGeom>
            <a:avLst/>
            <a:gdLst>
              <a:gd name="connsiteX0" fmla="*/ 0 w 6513922"/>
              <a:gd name="connsiteY0" fmla="*/ 0 h 3893270"/>
              <a:gd name="connsiteX1" fmla="*/ 735291 w 6513922"/>
              <a:gd name="connsiteY1" fmla="*/ 1593130 h 3893270"/>
              <a:gd name="connsiteX2" fmla="*/ 3091992 w 6513922"/>
              <a:gd name="connsiteY2" fmla="*/ 1894788 h 3893270"/>
              <a:gd name="connsiteX3" fmla="*/ 4176074 w 6513922"/>
              <a:gd name="connsiteY3" fmla="*/ 3478491 h 3893270"/>
              <a:gd name="connsiteX4" fmla="*/ 6513922 w 6513922"/>
              <a:gd name="connsiteY4" fmla="*/ 3893270 h 3893270"/>
              <a:gd name="connsiteX0" fmla="*/ 75097 w 5966850"/>
              <a:gd name="connsiteY0" fmla="*/ 0 h 3855562"/>
              <a:gd name="connsiteX1" fmla="*/ 188219 w 5966850"/>
              <a:gd name="connsiteY1" fmla="*/ 1555422 h 3855562"/>
              <a:gd name="connsiteX2" fmla="*/ 2544920 w 5966850"/>
              <a:gd name="connsiteY2" fmla="*/ 1857080 h 3855562"/>
              <a:gd name="connsiteX3" fmla="*/ 3629002 w 5966850"/>
              <a:gd name="connsiteY3" fmla="*/ 3440783 h 3855562"/>
              <a:gd name="connsiteX4" fmla="*/ 5966850 w 5966850"/>
              <a:gd name="connsiteY4" fmla="*/ 3855562 h 3855562"/>
              <a:gd name="connsiteX0" fmla="*/ 142229 w 6033982"/>
              <a:gd name="connsiteY0" fmla="*/ 0 h 3855562"/>
              <a:gd name="connsiteX1" fmla="*/ 255351 w 6033982"/>
              <a:gd name="connsiteY1" fmla="*/ 1555422 h 3855562"/>
              <a:gd name="connsiteX2" fmla="*/ 2612052 w 6033982"/>
              <a:gd name="connsiteY2" fmla="*/ 1857080 h 3855562"/>
              <a:gd name="connsiteX3" fmla="*/ 3696134 w 6033982"/>
              <a:gd name="connsiteY3" fmla="*/ 3440783 h 3855562"/>
              <a:gd name="connsiteX4" fmla="*/ 6033982 w 6033982"/>
              <a:gd name="connsiteY4" fmla="*/ 3855562 h 3855562"/>
              <a:gd name="connsiteX0" fmla="*/ 57906 w 5949659"/>
              <a:gd name="connsiteY0" fmla="*/ 0 h 3855562"/>
              <a:gd name="connsiteX1" fmla="*/ 387845 w 5949659"/>
              <a:gd name="connsiteY1" fmla="*/ 1508288 h 3855562"/>
              <a:gd name="connsiteX2" fmla="*/ 2527729 w 5949659"/>
              <a:gd name="connsiteY2" fmla="*/ 1857080 h 3855562"/>
              <a:gd name="connsiteX3" fmla="*/ 3611811 w 5949659"/>
              <a:gd name="connsiteY3" fmla="*/ 3440783 h 3855562"/>
              <a:gd name="connsiteX4" fmla="*/ 5949659 w 5949659"/>
              <a:gd name="connsiteY4" fmla="*/ 3855562 h 3855562"/>
              <a:gd name="connsiteX0" fmla="*/ 57906 w 5516026"/>
              <a:gd name="connsiteY0" fmla="*/ 0 h 3817854"/>
              <a:gd name="connsiteX1" fmla="*/ 387845 w 5516026"/>
              <a:gd name="connsiteY1" fmla="*/ 1508288 h 3817854"/>
              <a:gd name="connsiteX2" fmla="*/ 2527729 w 5516026"/>
              <a:gd name="connsiteY2" fmla="*/ 1857080 h 3817854"/>
              <a:gd name="connsiteX3" fmla="*/ 3611811 w 5516026"/>
              <a:gd name="connsiteY3" fmla="*/ 3440783 h 3817854"/>
              <a:gd name="connsiteX4" fmla="*/ 5516026 w 5516026"/>
              <a:gd name="connsiteY4" fmla="*/ 3817854 h 3817854"/>
              <a:gd name="connsiteX0" fmla="*/ 57906 w 5308637"/>
              <a:gd name="connsiteY0" fmla="*/ 0 h 3637649"/>
              <a:gd name="connsiteX1" fmla="*/ 387845 w 5308637"/>
              <a:gd name="connsiteY1" fmla="*/ 1508288 h 3637649"/>
              <a:gd name="connsiteX2" fmla="*/ 2527729 w 5308637"/>
              <a:gd name="connsiteY2" fmla="*/ 1857080 h 3637649"/>
              <a:gd name="connsiteX3" fmla="*/ 3611811 w 5308637"/>
              <a:gd name="connsiteY3" fmla="*/ 3440783 h 3637649"/>
              <a:gd name="connsiteX4" fmla="*/ 5308637 w 5308637"/>
              <a:gd name="connsiteY4" fmla="*/ 3629318 h 3637649"/>
              <a:gd name="connsiteX0" fmla="*/ 57906 w 5308637"/>
              <a:gd name="connsiteY0" fmla="*/ 0 h 3678487"/>
              <a:gd name="connsiteX1" fmla="*/ 387845 w 5308637"/>
              <a:gd name="connsiteY1" fmla="*/ 1508288 h 3678487"/>
              <a:gd name="connsiteX2" fmla="*/ 2527729 w 5308637"/>
              <a:gd name="connsiteY2" fmla="*/ 1857080 h 3678487"/>
              <a:gd name="connsiteX3" fmla="*/ 3611811 w 5308637"/>
              <a:gd name="connsiteY3" fmla="*/ 3440783 h 3678487"/>
              <a:gd name="connsiteX4" fmla="*/ 5308637 w 5308637"/>
              <a:gd name="connsiteY4" fmla="*/ 3629318 h 3678487"/>
              <a:gd name="connsiteX0" fmla="*/ 52666 w 5331677"/>
              <a:gd name="connsiteY0" fmla="*/ 0 h 3376829"/>
              <a:gd name="connsiteX1" fmla="*/ 410885 w 5331677"/>
              <a:gd name="connsiteY1" fmla="*/ 1206630 h 3376829"/>
              <a:gd name="connsiteX2" fmla="*/ 2550769 w 5331677"/>
              <a:gd name="connsiteY2" fmla="*/ 1555422 h 3376829"/>
              <a:gd name="connsiteX3" fmla="*/ 3634851 w 5331677"/>
              <a:gd name="connsiteY3" fmla="*/ 3139125 h 3376829"/>
              <a:gd name="connsiteX4" fmla="*/ 5331677 w 5331677"/>
              <a:gd name="connsiteY4" fmla="*/ 3327660 h 3376829"/>
              <a:gd name="connsiteX0" fmla="*/ 32091 w 5311102"/>
              <a:gd name="connsiteY0" fmla="*/ 0 h 3376829"/>
              <a:gd name="connsiteX1" fmla="*/ 390310 w 5311102"/>
              <a:gd name="connsiteY1" fmla="*/ 1206630 h 3376829"/>
              <a:gd name="connsiteX2" fmla="*/ 2530194 w 5311102"/>
              <a:gd name="connsiteY2" fmla="*/ 1555422 h 3376829"/>
              <a:gd name="connsiteX3" fmla="*/ 3614276 w 5311102"/>
              <a:gd name="connsiteY3" fmla="*/ 3139125 h 3376829"/>
              <a:gd name="connsiteX4" fmla="*/ 5311102 w 5311102"/>
              <a:gd name="connsiteY4" fmla="*/ 3327660 h 3376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102" h="3376829">
                <a:moveTo>
                  <a:pt x="32091" y="0"/>
                </a:moveTo>
                <a:cubicBezTo>
                  <a:pt x="-37040" y="657519"/>
                  <a:pt x="-26040" y="947393"/>
                  <a:pt x="390310" y="1206630"/>
                </a:cubicBezTo>
                <a:cubicBezTo>
                  <a:pt x="806660" y="1465867"/>
                  <a:pt x="1992866" y="1233340"/>
                  <a:pt x="2530194" y="1555422"/>
                </a:cubicBezTo>
                <a:cubicBezTo>
                  <a:pt x="3067522" y="1877504"/>
                  <a:pt x="3043954" y="2806045"/>
                  <a:pt x="3614276" y="3139125"/>
                </a:cubicBezTo>
                <a:cubicBezTo>
                  <a:pt x="4184598" y="3472205"/>
                  <a:pt x="4822479" y="3371652"/>
                  <a:pt x="5311102" y="3327660"/>
                </a:cubicBezTo>
              </a:path>
            </a:pathLst>
          </a:cu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Slippery Road with solid fill">
            <a:extLst>
              <a:ext uri="{FF2B5EF4-FFF2-40B4-BE49-F238E27FC236}">
                <a16:creationId xmlns:a16="http://schemas.microsoft.com/office/drawing/2014/main" id="{304490BE-2076-2338-AC63-6573A1E30ED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1013300">
            <a:off x="2659017" y="2909781"/>
            <a:ext cx="914400" cy="914400"/>
          </a:xfrm>
          <a:prstGeom prst="rect">
            <a:avLst/>
          </a:prstGeom>
        </p:spPr>
      </p:pic>
      <p:pic>
        <p:nvPicPr>
          <p:cNvPr id="5" name="Graphic 4" descr="Slippery Road with solid fill">
            <a:extLst>
              <a:ext uri="{FF2B5EF4-FFF2-40B4-BE49-F238E27FC236}">
                <a16:creationId xmlns:a16="http://schemas.microsoft.com/office/drawing/2014/main" id="{EF15C8B6-D072-B55F-B395-627A88BD59B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1013300">
            <a:off x="5144139" y="4329970"/>
            <a:ext cx="914400" cy="914400"/>
          </a:xfrm>
          <a:prstGeom prst="rect">
            <a:avLst/>
          </a:prstGeom>
        </p:spPr>
      </p:pic>
      <p:pic>
        <p:nvPicPr>
          <p:cNvPr id="6" name="Graphic 5" descr="Leaky Tap with solid fill">
            <a:extLst>
              <a:ext uri="{FF2B5EF4-FFF2-40B4-BE49-F238E27FC236}">
                <a16:creationId xmlns:a16="http://schemas.microsoft.com/office/drawing/2014/main" id="{CB66279C-776E-5981-C48D-1DA2772CAB3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78517" y="1771682"/>
            <a:ext cx="914400" cy="914400"/>
          </a:xfrm>
          <a:prstGeom prst="rect">
            <a:avLst/>
          </a:prstGeom>
        </p:spPr>
      </p:pic>
      <p:pic>
        <p:nvPicPr>
          <p:cNvPr id="7" name="Graphic 6" descr="Playground with solid fill">
            <a:extLst>
              <a:ext uri="{FF2B5EF4-FFF2-40B4-BE49-F238E27FC236}">
                <a16:creationId xmlns:a16="http://schemas.microsoft.com/office/drawing/2014/main" id="{33A6DB09-AF6C-2F5E-9B57-AD7F5AEAEC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225348">
            <a:off x="6498567" y="5046146"/>
            <a:ext cx="914400" cy="914400"/>
          </a:xfrm>
          <a:prstGeom prst="rect">
            <a:avLst/>
          </a:prstGeom>
        </p:spPr>
      </p:pic>
    </p:spTree>
    <p:extLst>
      <p:ext uri="{BB962C8B-B14F-4D97-AF65-F5344CB8AC3E}">
        <p14:creationId xmlns:p14="http://schemas.microsoft.com/office/powerpoint/2010/main" val="137903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E6681-560A-C9B5-D0DB-4FE4CC55528A}"/>
            </a:ext>
          </a:extLst>
        </p:cNvPr>
        <p:cNvGrpSpPr/>
        <p:nvPr/>
      </p:nvGrpSpPr>
      <p:grpSpPr>
        <a:xfrm>
          <a:off x="0" y="0"/>
          <a:ext cx="0" cy="0"/>
          <a:chOff x="0" y="0"/>
          <a:chExt cx="0" cy="0"/>
        </a:xfrm>
      </p:grpSpPr>
      <p:pic>
        <p:nvPicPr>
          <p:cNvPr id="4" name="Picture 3" descr="A group of people in a field&#10;&#10;Description automatically generated">
            <a:extLst>
              <a:ext uri="{FF2B5EF4-FFF2-40B4-BE49-F238E27FC236}">
                <a16:creationId xmlns:a16="http://schemas.microsoft.com/office/drawing/2014/main" id="{DBE4F9AB-401D-0932-BB3D-03171F764A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19E63ABC-CEFA-898F-0640-F727A1092668}"/>
              </a:ext>
            </a:extLst>
          </p:cNvPr>
          <p:cNvSpPr txBox="1"/>
          <p:nvPr/>
        </p:nvSpPr>
        <p:spPr>
          <a:xfrm>
            <a:off x="533400" y="564573"/>
            <a:ext cx="7856456" cy="769441"/>
          </a:xfrm>
          <a:prstGeom prst="rect">
            <a:avLst/>
          </a:prstGeom>
          <a:noFill/>
        </p:spPr>
        <p:txBody>
          <a:bodyPr wrap="square" rtlCol="0">
            <a:spAutoFit/>
          </a:bodyPr>
          <a:lstStyle/>
          <a:p>
            <a:r>
              <a:rPr lang="en-US" sz="4400" b="1">
                <a:solidFill>
                  <a:srgbClr val="00599C"/>
                </a:solidFill>
                <a:latin typeface="Century Gothic" panose="020B0502020202020204" pitchFamily="34" charset="0"/>
                <a:ea typeface="Roboto Slab" pitchFamily="2" charset="0"/>
                <a:cs typeface="BrowalliaUPC" panose="020B0502040204020203" pitchFamily="34" charset="-34"/>
              </a:rPr>
              <a:t>PROJECT IMPLEMENTATION</a:t>
            </a:r>
          </a:p>
        </p:txBody>
      </p:sp>
      <p:sp>
        <p:nvSpPr>
          <p:cNvPr id="2" name="Slide Number Placeholder 2">
            <a:extLst>
              <a:ext uri="{FF2B5EF4-FFF2-40B4-BE49-F238E27FC236}">
                <a16:creationId xmlns:a16="http://schemas.microsoft.com/office/drawing/2014/main" id="{B3259EC5-87FA-4616-F44A-5ACCD8689030}"/>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solidFill>
                  <a:srgbClr val="00599C"/>
                </a:solidFill>
                <a:latin typeface="+mn-lt"/>
              </a:rPr>
              <a:pPr/>
              <a:t>21</a:t>
            </a:fld>
            <a:endParaRPr lang="en-US" b="1">
              <a:solidFill>
                <a:srgbClr val="00599C"/>
              </a:solidFill>
              <a:latin typeface="+mn-lt"/>
            </a:endParaRPr>
          </a:p>
        </p:txBody>
      </p:sp>
      <p:pic>
        <p:nvPicPr>
          <p:cNvPr id="11" name="Graphic 10" descr="Playground with solid fill">
            <a:extLst>
              <a:ext uri="{FF2B5EF4-FFF2-40B4-BE49-F238E27FC236}">
                <a16:creationId xmlns:a16="http://schemas.microsoft.com/office/drawing/2014/main" id="{ED51C275-373E-1470-08ED-9C07C4B13A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225348">
            <a:off x="848680" y="1752202"/>
            <a:ext cx="914400" cy="914400"/>
          </a:xfrm>
          <a:prstGeom prst="rect">
            <a:avLst/>
          </a:prstGeom>
        </p:spPr>
      </p:pic>
      <p:pic>
        <p:nvPicPr>
          <p:cNvPr id="15" name="Graphic 14" descr="Golf clubs with solid fill">
            <a:extLst>
              <a:ext uri="{FF2B5EF4-FFF2-40B4-BE49-F238E27FC236}">
                <a16:creationId xmlns:a16="http://schemas.microsoft.com/office/drawing/2014/main" id="{13E33668-FAB4-5E3D-C77D-997229ED15D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7490997">
            <a:off x="1564543" y="2851579"/>
            <a:ext cx="914400" cy="914400"/>
          </a:xfrm>
          <a:prstGeom prst="rect">
            <a:avLst/>
          </a:prstGeom>
        </p:spPr>
      </p:pic>
      <p:pic>
        <p:nvPicPr>
          <p:cNvPr id="17" name="Graphic 16" descr="Dump truck with solid fill">
            <a:extLst>
              <a:ext uri="{FF2B5EF4-FFF2-40B4-BE49-F238E27FC236}">
                <a16:creationId xmlns:a16="http://schemas.microsoft.com/office/drawing/2014/main" id="{0A9543CA-11EE-B166-4AC0-306B75A370E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654485">
            <a:off x="4700941" y="3559256"/>
            <a:ext cx="914400" cy="914400"/>
          </a:xfrm>
          <a:prstGeom prst="rect">
            <a:avLst/>
          </a:prstGeom>
        </p:spPr>
      </p:pic>
      <p:pic>
        <p:nvPicPr>
          <p:cNvPr id="19" name="Graphic 18" descr="Leaky Tap with solid fill">
            <a:extLst>
              <a:ext uri="{FF2B5EF4-FFF2-40B4-BE49-F238E27FC236}">
                <a16:creationId xmlns:a16="http://schemas.microsoft.com/office/drawing/2014/main" id="{A0B7C10E-4CA5-ECA4-FCA9-610A9B70BE2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38800" y="5076132"/>
            <a:ext cx="914400" cy="914400"/>
          </a:xfrm>
          <a:prstGeom prst="rect">
            <a:avLst/>
          </a:prstGeom>
        </p:spPr>
      </p:pic>
      <p:pic>
        <p:nvPicPr>
          <p:cNvPr id="21" name="Graphic 20" descr="Airplane with solid fill">
            <a:extLst>
              <a:ext uri="{FF2B5EF4-FFF2-40B4-BE49-F238E27FC236}">
                <a16:creationId xmlns:a16="http://schemas.microsoft.com/office/drawing/2014/main" id="{16C89014-8231-0790-A42F-C8499AA2498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2432497">
            <a:off x="3818820" y="3106036"/>
            <a:ext cx="914400" cy="914400"/>
          </a:xfrm>
          <a:prstGeom prst="rect">
            <a:avLst/>
          </a:prstGeom>
        </p:spPr>
      </p:pic>
      <p:pic>
        <p:nvPicPr>
          <p:cNvPr id="23" name="Graphic 22" descr="Slippery Road with solid fill">
            <a:extLst>
              <a:ext uri="{FF2B5EF4-FFF2-40B4-BE49-F238E27FC236}">
                <a16:creationId xmlns:a16="http://schemas.microsoft.com/office/drawing/2014/main" id="{42D0933E-E044-2310-D743-B152BAA807A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1013300">
            <a:off x="7277099" y="5267397"/>
            <a:ext cx="914400" cy="914400"/>
          </a:xfrm>
          <a:prstGeom prst="rect">
            <a:avLst/>
          </a:prstGeom>
        </p:spPr>
      </p:pic>
      <p:sp>
        <p:nvSpPr>
          <p:cNvPr id="25" name="Freeform: Shape 24">
            <a:extLst>
              <a:ext uri="{FF2B5EF4-FFF2-40B4-BE49-F238E27FC236}">
                <a16:creationId xmlns:a16="http://schemas.microsoft.com/office/drawing/2014/main" id="{49054EF6-F3B3-EC6A-11AA-E0D1864DDA53}"/>
              </a:ext>
            </a:extLst>
          </p:cNvPr>
          <p:cNvSpPr/>
          <p:nvPr/>
        </p:nvSpPr>
        <p:spPr>
          <a:xfrm>
            <a:off x="631595" y="2647120"/>
            <a:ext cx="6759019" cy="3751867"/>
          </a:xfrm>
          <a:custGeom>
            <a:avLst/>
            <a:gdLst>
              <a:gd name="connsiteX0" fmla="*/ 0 w 6513922"/>
              <a:gd name="connsiteY0" fmla="*/ 0 h 3893270"/>
              <a:gd name="connsiteX1" fmla="*/ 735291 w 6513922"/>
              <a:gd name="connsiteY1" fmla="*/ 1593130 h 3893270"/>
              <a:gd name="connsiteX2" fmla="*/ 3091992 w 6513922"/>
              <a:gd name="connsiteY2" fmla="*/ 1894788 h 3893270"/>
              <a:gd name="connsiteX3" fmla="*/ 4176074 w 6513922"/>
              <a:gd name="connsiteY3" fmla="*/ 3478491 h 3893270"/>
              <a:gd name="connsiteX4" fmla="*/ 6513922 w 6513922"/>
              <a:gd name="connsiteY4" fmla="*/ 3893270 h 3893270"/>
              <a:gd name="connsiteX0" fmla="*/ 0 w 7230359"/>
              <a:gd name="connsiteY0" fmla="*/ 0 h 3714161"/>
              <a:gd name="connsiteX1" fmla="*/ 1451728 w 7230359"/>
              <a:gd name="connsiteY1" fmla="*/ 1414021 h 3714161"/>
              <a:gd name="connsiteX2" fmla="*/ 3808429 w 7230359"/>
              <a:gd name="connsiteY2" fmla="*/ 1715679 h 3714161"/>
              <a:gd name="connsiteX3" fmla="*/ 4892511 w 7230359"/>
              <a:gd name="connsiteY3" fmla="*/ 3299382 h 3714161"/>
              <a:gd name="connsiteX4" fmla="*/ 7230359 w 7230359"/>
              <a:gd name="connsiteY4" fmla="*/ 3714161 h 3714161"/>
              <a:gd name="connsiteX0" fmla="*/ 0 w 6947555"/>
              <a:gd name="connsiteY0" fmla="*/ 0 h 3685880"/>
              <a:gd name="connsiteX1" fmla="*/ 1451728 w 6947555"/>
              <a:gd name="connsiteY1" fmla="*/ 1414021 h 3685880"/>
              <a:gd name="connsiteX2" fmla="*/ 3808429 w 6947555"/>
              <a:gd name="connsiteY2" fmla="*/ 1715679 h 3685880"/>
              <a:gd name="connsiteX3" fmla="*/ 4892511 w 6947555"/>
              <a:gd name="connsiteY3" fmla="*/ 3299382 h 3685880"/>
              <a:gd name="connsiteX4" fmla="*/ 6947555 w 6947555"/>
              <a:gd name="connsiteY4" fmla="*/ 3685880 h 3685880"/>
              <a:gd name="connsiteX0" fmla="*/ 0 w 6759019"/>
              <a:gd name="connsiteY0" fmla="*/ 0 h 3751867"/>
              <a:gd name="connsiteX1" fmla="*/ 1451728 w 6759019"/>
              <a:gd name="connsiteY1" fmla="*/ 1414021 h 3751867"/>
              <a:gd name="connsiteX2" fmla="*/ 3808429 w 6759019"/>
              <a:gd name="connsiteY2" fmla="*/ 1715679 h 3751867"/>
              <a:gd name="connsiteX3" fmla="*/ 4892511 w 6759019"/>
              <a:gd name="connsiteY3" fmla="*/ 3299382 h 3751867"/>
              <a:gd name="connsiteX4" fmla="*/ 6759019 w 6759019"/>
              <a:gd name="connsiteY4" fmla="*/ 3751867 h 3751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9019" h="3751867">
                <a:moveTo>
                  <a:pt x="0" y="0"/>
                </a:moveTo>
                <a:cubicBezTo>
                  <a:pt x="109979" y="638666"/>
                  <a:pt x="816990" y="1128074"/>
                  <a:pt x="1451728" y="1414021"/>
                </a:cubicBezTo>
                <a:cubicBezTo>
                  <a:pt x="2086466" y="1699968"/>
                  <a:pt x="3234965" y="1401452"/>
                  <a:pt x="3808429" y="1715679"/>
                </a:cubicBezTo>
                <a:cubicBezTo>
                  <a:pt x="4381893" y="2029906"/>
                  <a:pt x="4322189" y="2966302"/>
                  <a:pt x="4892511" y="3299382"/>
                </a:cubicBezTo>
                <a:cubicBezTo>
                  <a:pt x="5462833" y="3632462"/>
                  <a:pt x="6270396" y="3692164"/>
                  <a:pt x="6759019" y="3751867"/>
                </a:cubicBezTo>
              </a:path>
            </a:pathLst>
          </a:cu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A5F384D-0871-0CA7-9399-65DEA80C6360}"/>
              </a:ext>
            </a:extLst>
          </p:cNvPr>
          <p:cNvSpPr/>
          <p:nvPr/>
        </p:nvSpPr>
        <p:spPr>
          <a:xfrm>
            <a:off x="2792917" y="1673379"/>
            <a:ext cx="5311102" cy="3376829"/>
          </a:xfrm>
          <a:custGeom>
            <a:avLst/>
            <a:gdLst>
              <a:gd name="connsiteX0" fmla="*/ 0 w 6513922"/>
              <a:gd name="connsiteY0" fmla="*/ 0 h 3893270"/>
              <a:gd name="connsiteX1" fmla="*/ 735291 w 6513922"/>
              <a:gd name="connsiteY1" fmla="*/ 1593130 h 3893270"/>
              <a:gd name="connsiteX2" fmla="*/ 3091992 w 6513922"/>
              <a:gd name="connsiteY2" fmla="*/ 1894788 h 3893270"/>
              <a:gd name="connsiteX3" fmla="*/ 4176074 w 6513922"/>
              <a:gd name="connsiteY3" fmla="*/ 3478491 h 3893270"/>
              <a:gd name="connsiteX4" fmla="*/ 6513922 w 6513922"/>
              <a:gd name="connsiteY4" fmla="*/ 3893270 h 3893270"/>
              <a:gd name="connsiteX0" fmla="*/ 75097 w 5966850"/>
              <a:gd name="connsiteY0" fmla="*/ 0 h 3855562"/>
              <a:gd name="connsiteX1" fmla="*/ 188219 w 5966850"/>
              <a:gd name="connsiteY1" fmla="*/ 1555422 h 3855562"/>
              <a:gd name="connsiteX2" fmla="*/ 2544920 w 5966850"/>
              <a:gd name="connsiteY2" fmla="*/ 1857080 h 3855562"/>
              <a:gd name="connsiteX3" fmla="*/ 3629002 w 5966850"/>
              <a:gd name="connsiteY3" fmla="*/ 3440783 h 3855562"/>
              <a:gd name="connsiteX4" fmla="*/ 5966850 w 5966850"/>
              <a:gd name="connsiteY4" fmla="*/ 3855562 h 3855562"/>
              <a:gd name="connsiteX0" fmla="*/ 142229 w 6033982"/>
              <a:gd name="connsiteY0" fmla="*/ 0 h 3855562"/>
              <a:gd name="connsiteX1" fmla="*/ 255351 w 6033982"/>
              <a:gd name="connsiteY1" fmla="*/ 1555422 h 3855562"/>
              <a:gd name="connsiteX2" fmla="*/ 2612052 w 6033982"/>
              <a:gd name="connsiteY2" fmla="*/ 1857080 h 3855562"/>
              <a:gd name="connsiteX3" fmla="*/ 3696134 w 6033982"/>
              <a:gd name="connsiteY3" fmla="*/ 3440783 h 3855562"/>
              <a:gd name="connsiteX4" fmla="*/ 6033982 w 6033982"/>
              <a:gd name="connsiteY4" fmla="*/ 3855562 h 3855562"/>
              <a:gd name="connsiteX0" fmla="*/ 57906 w 5949659"/>
              <a:gd name="connsiteY0" fmla="*/ 0 h 3855562"/>
              <a:gd name="connsiteX1" fmla="*/ 387845 w 5949659"/>
              <a:gd name="connsiteY1" fmla="*/ 1508288 h 3855562"/>
              <a:gd name="connsiteX2" fmla="*/ 2527729 w 5949659"/>
              <a:gd name="connsiteY2" fmla="*/ 1857080 h 3855562"/>
              <a:gd name="connsiteX3" fmla="*/ 3611811 w 5949659"/>
              <a:gd name="connsiteY3" fmla="*/ 3440783 h 3855562"/>
              <a:gd name="connsiteX4" fmla="*/ 5949659 w 5949659"/>
              <a:gd name="connsiteY4" fmla="*/ 3855562 h 3855562"/>
              <a:gd name="connsiteX0" fmla="*/ 57906 w 5516026"/>
              <a:gd name="connsiteY0" fmla="*/ 0 h 3817854"/>
              <a:gd name="connsiteX1" fmla="*/ 387845 w 5516026"/>
              <a:gd name="connsiteY1" fmla="*/ 1508288 h 3817854"/>
              <a:gd name="connsiteX2" fmla="*/ 2527729 w 5516026"/>
              <a:gd name="connsiteY2" fmla="*/ 1857080 h 3817854"/>
              <a:gd name="connsiteX3" fmla="*/ 3611811 w 5516026"/>
              <a:gd name="connsiteY3" fmla="*/ 3440783 h 3817854"/>
              <a:gd name="connsiteX4" fmla="*/ 5516026 w 5516026"/>
              <a:gd name="connsiteY4" fmla="*/ 3817854 h 3817854"/>
              <a:gd name="connsiteX0" fmla="*/ 57906 w 5308637"/>
              <a:gd name="connsiteY0" fmla="*/ 0 h 3637649"/>
              <a:gd name="connsiteX1" fmla="*/ 387845 w 5308637"/>
              <a:gd name="connsiteY1" fmla="*/ 1508288 h 3637649"/>
              <a:gd name="connsiteX2" fmla="*/ 2527729 w 5308637"/>
              <a:gd name="connsiteY2" fmla="*/ 1857080 h 3637649"/>
              <a:gd name="connsiteX3" fmla="*/ 3611811 w 5308637"/>
              <a:gd name="connsiteY3" fmla="*/ 3440783 h 3637649"/>
              <a:gd name="connsiteX4" fmla="*/ 5308637 w 5308637"/>
              <a:gd name="connsiteY4" fmla="*/ 3629318 h 3637649"/>
              <a:gd name="connsiteX0" fmla="*/ 57906 w 5308637"/>
              <a:gd name="connsiteY0" fmla="*/ 0 h 3678487"/>
              <a:gd name="connsiteX1" fmla="*/ 387845 w 5308637"/>
              <a:gd name="connsiteY1" fmla="*/ 1508288 h 3678487"/>
              <a:gd name="connsiteX2" fmla="*/ 2527729 w 5308637"/>
              <a:gd name="connsiteY2" fmla="*/ 1857080 h 3678487"/>
              <a:gd name="connsiteX3" fmla="*/ 3611811 w 5308637"/>
              <a:gd name="connsiteY3" fmla="*/ 3440783 h 3678487"/>
              <a:gd name="connsiteX4" fmla="*/ 5308637 w 5308637"/>
              <a:gd name="connsiteY4" fmla="*/ 3629318 h 3678487"/>
              <a:gd name="connsiteX0" fmla="*/ 52666 w 5331677"/>
              <a:gd name="connsiteY0" fmla="*/ 0 h 3376829"/>
              <a:gd name="connsiteX1" fmla="*/ 410885 w 5331677"/>
              <a:gd name="connsiteY1" fmla="*/ 1206630 h 3376829"/>
              <a:gd name="connsiteX2" fmla="*/ 2550769 w 5331677"/>
              <a:gd name="connsiteY2" fmla="*/ 1555422 h 3376829"/>
              <a:gd name="connsiteX3" fmla="*/ 3634851 w 5331677"/>
              <a:gd name="connsiteY3" fmla="*/ 3139125 h 3376829"/>
              <a:gd name="connsiteX4" fmla="*/ 5331677 w 5331677"/>
              <a:gd name="connsiteY4" fmla="*/ 3327660 h 3376829"/>
              <a:gd name="connsiteX0" fmla="*/ 32091 w 5311102"/>
              <a:gd name="connsiteY0" fmla="*/ 0 h 3376829"/>
              <a:gd name="connsiteX1" fmla="*/ 390310 w 5311102"/>
              <a:gd name="connsiteY1" fmla="*/ 1206630 h 3376829"/>
              <a:gd name="connsiteX2" fmla="*/ 2530194 w 5311102"/>
              <a:gd name="connsiteY2" fmla="*/ 1555422 h 3376829"/>
              <a:gd name="connsiteX3" fmla="*/ 3614276 w 5311102"/>
              <a:gd name="connsiteY3" fmla="*/ 3139125 h 3376829"/>
              <a:gd name="connsiteX4" fmla="*/ 5311102 w 5311102"/>
              <a:gd name="connsiteY4" fmla="*/ 3327660 h 3376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102" h="3376829">
                <a:moveTo>
                  <a:pt x="32091" y="0"/>
                </a:moveTo>
                <a:cubicBezTo>
                  <a:pt x="-37040" y="657519"/>
                  <a:pt x="-26040" y="947393"/>
                  <a:pt x="390310" y="1206630"/>
                </a:cubicBezTo>
                <a:cubicBezTo>
                  <a:pt x="806660" y="1465867"/>
                  <a:pt x="1992866" y="1233340"/>
                  <a:pt x="2530194" y="1555422"/>
                </a:cubicBezTo>
                <a:cubicBezTo>
                  <a:pt x="3067522" y="1877504"/>
                  <a:pt x="3043954" y="2806045"/>
                  <a:pt x="3614276" y="3139125"/>
                </a:cubicBezTo>
                <a:cubicBezTo>
                  <a:pt x="4184598" y="3472205"/>
                  <a:pt x="4822479" y="3371652"/>
                  <a:pt x="5311102" y="3327660"/>
                </a:cubicBezTo>
              </a:path>
            </a:pathLst>
          </a:cu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Slippery Road with solid fill">
            <a:extLst>
              <a:ext uri="{FF2B5EF4-FFF2-40B4-BE49-F238E27FC236}">
                <a16:creationId xmlns:a16="http://schemas.microsoft.com/office/drawing/2014/main" id="{82228E67-42E6-91C7-AE44-DB5DA4C4D7C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1013300">
            <a:off x="2659017" y="2909781"/>
            <a:ext cx="914400" cy="914400"/>
          </a:xfrm>
          <a:prstGeom prst="rect">
            <a:avLst/>
          </a:prstGeom>
        </p:spPr>
      </p:pic>
      <p:pic>
        <p:nvPicPr>
          <p:cNvPr id="5" name="Graphic 4" descr="Slippery Road with solid fill">
            <a:extLst>
              <a:ext uri="{FF2B5EF4-FFF2-40B4-BE49-F238E27FC236}">
                <a16:creationId xmlns:a16="http://schemas.microsoft.com/office/drawing/2014/main" id="{B0DCF588-F06E-C616-FA08-27D6F19BEB0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1013300">
            <a:off x="5144139" y="4329970"/>
            <a:ext cx="914400" cy="914400"/>
          </a:xfrm>
          <a:prstGeom prst="rect">
            <a:avLst/>
          </a:prstGeom>
        </p:spPr>
      </p:pic>
      <p:pic>
        <p:nvPicPr>
          <p:cNvPr id="6" name="Graphic 5" descr="Leaky Tap with solid fill">
            <a:extLst>
              <a:ext uri="{FF2B5EF4-FFF2-40B4-BE49-F238E27FC236}">
                <a16:creationId xmlns:a16="http://schemas.microsoft.com/office/drawing/2014/main" id="{5FDD72FE-66D4-3C6B-5BDF-8BC85CAEEDC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78517" y="1771682"/>
            <a:ext cx="914400" cy="914400"/>
          </a:xfrm>
          <a:prstGeom prst="rect">
            <a:avLst/>
          </a:prstGeom>
        </p:spPr>
      </p:pic>
      <p:pic>
        <p:nvPicPr>
          <p:cNvPr id="7" name="Graphic 6" descr="Playground with solid fill">
            <a:extLst>
              <a:ext uri="{FF2B5EF4-FFF2-40B4-BE49-F238E27FC236}">
                <a16:creationId xmlns:a16="http://schemas.microsoft.com/office/drawing/2014/main" id="{6DB8138C-1A8D-3BC6-D058-E862511040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225348">
            <a:off x="6498567" y="5046146"/>
            <a:ext cx="914400" cy="914400"/>
          </a:xfrm>
          <a:prstGeom prst="rect">
            <a:avLst/>
          </a:prstGeom>
        </p:spPr>
      </p:pic>
      <p:sp>
        <p:nvSpPr>
          <p:cNvPr id="8" name="TextBox 7">
            <a:extLst>
              <a:ext uri="{FF2B5EF4-FFF2-40B4-BE49-F238E27FC236}">
                <a16:creationId xmlns:a16="http://schemas.microsoft.com/office/drawing/2014/main" id="{FB4891AF-099E-A851-AC87-109046A10C02}"/>
              </a:ext>
            </a:extLst>
          </p:cNvPr>
          <p:cNvSpPr txBox="1"/>
          <p:nvPr/>
        </p:nvSpPr>
        <p:spPr>
          <a:xfrm rot="1699741">
            <a:off x="1897230" y="5369857"/>
            <a:ext cx="2743199" cy="5847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en-US" sz="3200" b="1">
                <a:solidFill>
                  <a:schemeClr val="tx1"/>
                </a:solidFill>
                <a:latin typeface="Arial" panose="020B0604020202020204" pitchFamily="34" charset="0"/>
                <a:cs typeface="Arial" panose="020B0604020202020204" pitchFamily="34" charset="0"/>
              </a:rPr>
              <a:t>Maintenance</a:t>
            </a:r>
          </a:p>
        </p:txBody>
      </p:sp>
      <p:sp>
        <p:nvSpPr>
          <p:cNvPr id="9" name="TextBox 8">
            <a:extLst>
              <a:ext uri="{FF2B5EF4-FFF2-40B4-BE49-F238E27FC236}">
                <a16:creationId xmlns:a16="http://schemas.microsoft.com/office/drawing/2014/main" id="{8CA312E7-C38D-8F3D-4ABD-8C2E85663EFB}"/>
              </a:ext>
            </a:extLst>
          </p:cNvPr>
          <p:cNvSpPr txBox="1"/>
          <p:nvPr/>
        </p:nvSpPr>
        <p:spPr>
          <a:xfrm rot="1668986">
            <a:off x="4973696" y="2187812"/>
            <a:ext cx="2394948" cy="5847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en-US" sz="3200" b="1">
                <a:solidFill>
                  <a:schemeClr val="tx1"/>
                </a:solidFill>
                <a:latin typeface="Arial" panose="020B0604020202020204" pitchFamily="34" charset="0"/>
                <a:cs typeface="Arial" panose="020B0604020202020204" pitchFamily="34" charset="0"/>
              </a:rPr>
              <a:t>Operations</a:t>
            </a:r>
          </a:p>
        </p:txBody>
      </p:sp>
      <p:sp>
        <p:nvSpPr>
          <p:cNvPr id="13" name="Freeform: Shape 12">
            <a:extLst>
              <a:ext uri="{FF2B5EF4-FFF2-40B4-BE49-F238E27FC236}">
                <a16:creationId xmlns:a16="http://schemas.microsoft.com/office/drawing/2014/main" id="{9257B6E3-3A20-D882-DC07-6DE52710D4FC}"/>
              </a:ext>
            </a:extLst>
          </p:cNvPr>
          <p:cNvSpPr/>
          <p:nvPr/>
        </p:nvSpPr>
        <p:spPr>
          <a:xfrm>
            <a:off x="397974" y="2980964"/>
            <a:ext cx="6759019" cy="3751867"/>
          </a:xfrm>
          <a:custGeom>
            <a:avLst/>
            <a:gdLst>
              <a:gd name="connsiteX0" fmla="*/ 0 w 6513922"/>
              <a:gd name="connsiteY0" fmla="*/ 0 h 3893270"/>
              <a:gd name="connsiteX1" fmla="*/ 735291 w 6513922"/>
              <a:gd name="connsiteY1" fmla="*/ 1593130 h 3893270"/>
              <a:gd name="connsiteX2" fmla="*/ 3091992 w 6513922"/>
              <a:gd name="connsiteY2" fmla="*/ 1894788 h 3893270"/>
              <a:gd name="connsiteX3" fmla="*/ 4176074 w 6513922"/>
              <a:gd name="connsiteY3" fmla="*/ 3478491 h 3893270"/>
              <a:gd name="connsiteX4" fmla="*/ 6513922 w 6513922"/>
              <a:gd name="connsiteY4" fmla="*/ 3893270 h 3893270"/>
              <a:gd name="connsiteX0" fmla="*/ 0 w 7230359"/>
              <a:gd name="connsiteY0" fmla="*/ 0 h 3714161"/>
              <a:gd name="connsiteX1" fmla="*/ 1451728 w 7230359"/>
              <a:gd name="connsiteY1" fmla="*/ 1414021 h 3714161"/>
              <a:gd name="connsiteX2" fmla="*/ 3808429 w 7230359"/>
              <a:gd name="connsiteY2" fmla="*/ 1715679 h 3714161"/>
              <a:gd name="connsiteX3" fmla="*/ 4892511 w 7230359"/>
              <a:gd name="connsiteY3" fmla="*/ 3299382 h 3714161"/>
              <a:gd name="connsiteX4" fmla="*/ 7230359 w 7230359"/>
              <a:gd name="connsiteY4" fmla="*/ 3714161 h 3714161"/>
              <a:gd name="connsiteX0" fmla="*/ 0 w 6947555"/>
              <a:gd name="connsiteY0" fmla="*/ 0 h 3685880"/>
              <a:gd name="connsiteX1" fmla="*/ 1451728 w 6947555"/>
              <a:gd name="connsiteY1" fmla="*/ 1414021 h 3685880"/>
              <a:gd name="connsiteX2" fmla="*/ 3808429 w 6947555"/>
              <a:gd name="connsiteY2" fmla="*/ 1715679 h 3685880"/>
              <a:gd name="connsiteX3" fmla="*/ 4892511 w 6947555"/>
              <a:gd name="connsiteY3" fmla="*/ 3299382 h 3685880"/>
              <a:gd name="connsiteX4" fmla="*/ 6947555 w 6947555"/>
              <a:gd name="connsiteY4" fmla="*/ 3685880 h 3685880"/>
              <a:gd name="connsiteX0" fmla="*/ 0 w 6759019"/>
              <a:gd name="connsiteY0" fmla="*/ 0 h 3751867"/>
              <a:gd name="connsiteX1" fmla="*/ 1451728 w 6759019"/>
              <a:gd name="connsiteY1" fmla="*/ 1414021 h 3751867"/>
              <a:gd name="connsiteX2" fmla="*/ 3808429 w 6759019"/>
              <a:gd name="connsiteY2" fmla="*/ 1715679 h 3751867"/>
              <a:gd name="connsiteX3" fmla="*/ 4892511 w 6759019"/>
              <a:gd name="connsiteY3" fmla="*/ 3299382 h 3751867"/>
              <a:gd name="connsiteX4" fmla="*/ 6759019 w 6759019"/>
              <a:gd name="connsiteY4" fmla="*/ 3751867 h 3751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9019" h="3751867">
                <a:moveTo>
                  <a:pt x="0" y="0"/>
                </a:moveTo>
                <a:cubicBezTo>
                  <a:pt x="109979" y="638666"/>
                  <a:pt x="816990" y="1128074"/>
                  <a:pt x="1451728" y="1414021"/>
                </a:cubicBezTo>
                <a:cubicBezTo>
                  <a:pt x="2086466" y="1699968"/>
                  <a:pt x="3234965" y="1401452"/>
                  <a:pt x="3808429" y="1715679"/>
                </a:cubicBezTo>
                <a:cubicBezTo>
                  <a:pt x="4381893" y="2029906"/>
                  <a:pt x="4322189" y="2966302"/>
                  <a:pt x="4892511" y="3299382"/>
                </a:cubicBezTo>
                <a:cubicBezTo>
                  <a:pt x="5462833" y="3632462"/>
                  <a:pt x="6270396" y="3692164"/>
                  <a:pt x="6759019" y="3751867"/>
                </a:cubicBezTo>
              </a:path>
            </a:pathLst>
          </a:cu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46F92F-22B4-3161-216C-194F42C12100}"/>
              </a:ext>
            </a:extLst>
          </p:cNvPr>
          <p:cNvSpPr/>
          <p:nvPr/>
        </p:nvSpPr>
        <p:spPr>
          <a:xfrm>
            <a:off x="3152655" y="1639325"/>
            <a:ext cx="5214200" cy="3016525"/>
          </a:xfrm>
          <a:custGeom>
            <a:avLst/>
            <a:gdLst>
              <a:gd name="connsiteX0" fmla="*/ 0 w 6513922"/>
              <a:gd name="connsiteY0" fmla="*/ 0 h 3893270"/>
              <a:gd name="connsiteX1" fmla="*/ 735291 w 6513922"/>
              <a:gd name="connsiteY1" fmla="*/ 1593130 h 3893270"/>
              <a:gd name="connsiteX2" fmla="*/ 3091992 w 6513922"/>
              <a:gd name="connsiteY2" fmla="*/ 1894788 h 3893270"/>
              <a:gd name="connsiteX3" fmla="*/ 4176074 w 6513922"/>
              <a:gd name="connsiteY3" fmla="*/ 3478491 h 3893270"/>
              <a:gd name="connsiteX4" fmla="*/ 6513922 w 6513922"/>
              <a:gd name="connsiteY4" fmla="*/ 3893270 h 3893270"/>
              <a:gd name="connsiteX0" fmla="*/ 75097 w 5966850"/>
              <a:gd name="connsiteY0" fmla="*/ 0 h 3855562"/>
              <a:gd name="connsiteX1" fmla="*/ 188219 w 5966850"/>
              <a:gd name="connsiteY1" fmla="*/ 1555422 h 3855562"/>
              <a:gd name="connsiteX2" fmla="*/ 2544920 w 5966850"/>
              <a:gd name="connsiteY2" fmla="*/ 1857080 h 3855562"/>
              <a:gd name="connsiteX3" fmla="*/ 3629002 w 5966850"/>
              <a:gd name="connsiteY3" fmla="*/ 3440783 h 3855562"/>
              <a:gd name="connsiteX4" fmla="*/ 5966850 w 5966850"/>
              <a:gd name="connsiteY4" fmla="*/ 3855562 h 3855562"/>
              <a:gd name="connsiteX0" fmla="*/ 142229 w 6033982"/>
              <a:gd name="connsiteY0" fmla="*/ 0 h 3855562"/>
              <a:gd name="connsiteX1" fmla="*/ 255351 w 6033982"/>
              <a:gd name="connsiteY1" fmla="*/ 1555422 h 3855562"/>
              <a:gd name="connsiteX2" fmla="*/ 2612052 w 6033982"/>
              <a:gd name="connsiteY2" fmla="*/ 1857080 h 3855562"/>
              <a:gd name="connsiteX3" fmla="*/ 3696134 w 6033982"/>
              <a:gd name="connsiteY3" fmla="*/ 3440783 h 3855562"/>
              <a:gd name="connsiteX4" fmla="*/ 6033982 w 6033982"/>
              <a:gd name="connsiteY4" fmla="*/ 3855562 h 3855562"/>
              <a:gd name="connsiteX0" fmla="*/ 57906 w 5949659"/>
              <a:gd name="connsiteY0" fmla="*/ 0 h 3855562"/>
              <a:gd name="connsiteX1" fmla="*/ 387845 w 5949659"/>
              <a:gd name="connsiteY1" fmla="*/ 1508288 h 3855562"/>
              <a:gd name="connsiteX2" fmla="*/ 2527729 w 5949659"/>
              <a:gd name="connsiteY2" fmla="*/ 1857080 h 3855562"/>
              <a:gd name="connsiteX3" fmla="*/ 3611811 w 5949659"/>
              <a:gd name="connsiteY3" fmla="*/ 3440783 h 3855562"/>
              <a:gd name="connsiteX4" fmla="*/ 5949659 w 5949659"/>
              <a:gd name="connsiteY4" fmla="*/ 3855562 h 3855562"/>
              <a:gd name="connsiteX0" fmla="*/ 57906 w 5516026"/>
              <a:gd name="connsiteY0" fmla="*/ 0 h 3817854"/>
              <a:gd name="connsiteX1" fmla="*/ 387845 w 5516026"/>
              <a:gd name="connsiteY1" fmla="*/ 1508288 h 3817854"/>
              <a:gd name="connsiteX2" fmla="*/ 2527729 w 5516026"/>
              <a:gd name="connsiteY2" fmla="*/ 1857080 h 3817854"/>
              <a:gd name="connsiteX3" fmla="*/ 3611811 w 5516026"/>
              <a:gd name="connsiteY3" fmla="*/ 3440783 h 3817854"/>
              <a:gd name="connsiteX4" fmla="*/ 5516026 w 5516026"/>
              <a:gd name="connsiteY4" fmla="*/ 3817854 h 3817854"/>
              <a:gd name="connsiteX0" fmla="*/ 57906 w 5308637"/>
              <a:gd name="connsiteY0" fmla="*/ 0 h 3637649"/>
              <a:gd name="connsiteX1" fmla="*/ 387845 w 5308637"/>
              <a:gd name="connsiteY1" fmla="*/ 1508288 h 3637649"/>
              <a:gd name="connsiteX2" fmla="*/ 2527729 w 5308637"/>
              <a:gd name="connsiteY2" fmla="*/ 1857080 h 3637649"/>
              <a:gd name="connsiteX3" fmla="*/ 3611811 w 5308637"/>
              <a:gd name="connsiteY3" fmla="*/ 3440783 h 3637649"/>
              <a:gd name="connsiteX4" fmla="*/ 5308637 w 5308637"/>
              <a:gd name="connsiteY4" fmla="*/ 3629318 h 3637649"/>
              <a:gd name="connsiteX0" fmla="*/ 57906 w 5308637"/>
              <a:gd name="connsiteY0" fmla="*/ 0 h 3678487"/>
              <a:gd name="connsiteX1" fmla="*/ 387845 w 5308637"/>
              <a:gd name="connsiteY1" fmla="*/ 1508288 h 3678487"/>
              <a:gd name="connsiteX2" fmla="*/ 2527729 w 5308637"/>
              <a:gd name="connsiteY2" fmla="*/ 1857080 h 3678487"/>
              <a:gd name="connsiteX3" fmla="*/ 3611811 w 5308637"/>
              <a:gd name="connsiteY3" fmla="*/ 3440783 h 3678487"/>
              <a:gd name="connsiteX4" fmla="*/ 5308637 w 5308637"/>
              <a:gd name="connsiteY4" fmla="*/ 3629318 h 3678487"/>
              <a:gd name="connsiteX0" fmla="*/ 52666 w 5331677"/>
              <a:gd name="connsiteY0" fmla="*/ 0 h 3376829"/>
              <a:gd name="connsiteX1" fmla="*/ 410885 w 5331677"/>
              <a:gd name="connsiteY1" fmla="*/ 1206630 h 3376829"/>
              <a:gd name="connsiteX2" fmla="*/ 2550769 w 5331677"/>
              <a:gd name="connsiteY2" fmla="*/ 1555422 h 3376829"/>
              <a:gd name="connsiteX3" fmla="*/ 3634851 w 5331677"/>
              <a:gd name="connsiteY3" fmla="*/ 3139125 h 3376829"/>
              <a:gd name="connsiteX4" fmla="*/ 5331677 w 5331677"/>
              <a:gd name="connsiteY4" fmla="*/ 3327660 h 3376829"/>
              <a:gd name="connsiteX0" fmla="*/ 32091 w 5311102"/>
              <a:gd name="connsiteY0" fmla="*/ 0 h 3376829"/>
              <a:gd name="connsiteX1" fmla="*/ 390310 w 5311102"/>
              <a:gd name="connsiteY1" fmla="*/ 1206630 h 3376829"/>
              <a:gd name="connsiteX2" fmla="*/ 2530194 w 5311102"/>
              <a:gd name="connsiteY2" fmla="*/ 1555422 h 3376829"/>
              <a:gd name="connsiteX3" fmla="*/ 3614276 w 5311102"/>
              <a:gd name="connsiteY3" fmla="*/ 3139125 h 3376829"/>
              <a:gd name="connsiteX4" fmla="*/ 5311102 w 5311102"/>
              <a:gd name="connsiteY4" fmla="*/ 3327660 h 3376829"/>
              <a:gd name="connsiteX0" fmla="*/ 49488 w 5245372"/>
              <a:gd name="connsiteY0" fmla="*/ 0 h 3085883"/>
              <a:gd name="connsiteX1" fmla="*/ 324580 w 5245372"/>
              <a:gd name="connsiteY1" fmla="*/ 915684 h 3085883"/>
              <a:gd name="connsiteX2" fmla="*/ 2464464 w 5245372"/>
              <a:gd name="connsiteY2" fmla="*/ 1264476 h 3085883"/>
              <a:gd name="connsiteX3" fmla="*/ 3548546 w 5245372"/>
              <a:gd name="connsiteY3" fmla="*/ 2848179 h 3085883"/>
              <a:gd name="connsiteX4" fmla="*/ 5245372 w 5245372"/>
              <a:gd name="connsiteY4" fmla="*/ 3036714 h 3085883"/>
              <a:gd name="connsiteX0" fmla="*/ 49488 w 5214200"/>
              <a:gd name="connsiteY0" fmla="*/ 0 h 3016525"/>
              <a:gd name="connsiteX1" fmla="*/ 324580 w 5214200"/>
              <a:gd name="connsiteY1" fmla="*/ 915684 h 3016525"/>
              <a:gd name="connsiteX2" fmla="*/ 2464464 w 5214200"/>
              <a:gd name="connsiteY2" fmla="*/ 1264476 h 3016525"/>
              <a:gd name="connsiteX3" fmla="*/ 3548546 w 5214200"/>
              <a:gd name="connsiteY3" fmla="*/ 2848179 h 3016525"/>
              <a:gd name="connsiteX4" fmla="*/ 5214200 w 5214200"/>
              <a:gd name="connsiteY4" fmla="*/ 2880851 h 301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4200" h="3016525">
                <a:moveTo>
                  <a:pt x="49488" y="0"/>
                </a:moveTo>
                <a:cubicBezTo>
                  <a:pt x="-19643" y="657519"/>
                  <a:pt x="-77916" y="704938"/>
                  <a:pt x="324580" y="915684"/>
                </a:cubicBezTo>
                <a:cubicBezTo>
                  <a:pt x="727076" y="1126430"/>
                  <a:pt x="1927136" y="942394"/>
                  <a:pt x="2464464" y="1264476"/>
                </a:cubicBezTo>
                <a:cubicBezTo>
                  <a:pt x="3001792" y="1586558"/>
                  <a:pt x="2978224" y="2515099"/>
                  <a:pt x="3548546" y="2848179"/>
                </a:cubicBezTo>
                <a:cubicBezTo>
                  <a:pt x="4118868" y="3181259"/>
                  <a:pt x="4725577" y="2924843"/>
                  <a:pt x="5214200" y="2880851"/>
                </a:cubicBezTo>
              </a:path>
            </a:pathLst>
          </a:cu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367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C069A-9FD4-0CCF-456C-0ED4CF0C484D}"/>
            </a:ext>
          </a:extLst>
        </p:cNvPr>
        <p:cNvGrpSpPr/>
        <p:nvPr/>
      </p:nvGrpSpPr>
      <p:grpSpPr>
        <a:xfrm>
          <a:off x="0" y="0"/>
          <a:ext cx="0" cy="0"/>
          <a:chOff x="0" y="0"/>
          <a:chExt cx="0" cy="0"/>
        </a:xfrm>
      </p:grpSpPr>
      <p:pic>
        <p:nvPicPr>
          <p:cNvPr id="3" name="Picture 2" descr="A group of people standing in a lake&#10;&#10;Description automatically generated">
            <a:extLst>
              <a:ext uri="{FF2B5EF4-FFF2-40B4-BE49-F238E27FC236}">
                <a16:creationId xmlns:a16="http://schemas.microsoft.com/office/drawing/2014/main" id="{34B3F758-A2F3-840C-CE3C-308FF241B0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BE28F9EE-940B-5F9F-3B21-68671BBD21C4}"/>
              </a:ext>
            </a:extLst>
          </p:cNvPr>
          <p:cNvSpPr txBox="1"/>
          <p:nvPr/>
        </p:nvSpPr>
        <p:spPr>
          <a:xfrm>
            <a:off x="533399" y="564573"/>
            <a:ext cx="8610601" cy="769441"/>
          </a:xfrm>
          <a:prstGeom prst="rect">
            <a:avLst/>
          </a:prstGeom>
          <a:noFill/>
        </p:spPr>
        <p:txBody>
          <a:bodyPr wrap="square" rtlCol="0">
            <a:spAutoFit/>
          </a:bodyPr>
          <a:lstStyle/>
          <a:p>
            <a:r>
              <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SURROUNDING GOVT ENTITY</a:t>
            </a:r>
          </a:p>
        </p:txBody>
      </p:sp>
      <p:sp>
        <p:nvSpPr>
          <p:cNvPr id="2" name="Slide Number Placeholder 2">
            <a:extLst>
              <a:ext uri="{FF2B5EF4-FFF2-40B4-BE49-F238E27FC236}">
                <a16:creationId xmlns:a16="http://schemas.microsoft.com/office/drawing/2014/main" id="{31C95F51-0F41-8D3A-C31F-0B7DC72CC18A}"/>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22</a:t>
            </a:fld>
            <a:endParaRPr lang="en-US" b="1">
              <a:latin typeface="+mn-lt"/>
            </a:endParaRPr>
          </a:p>
        </p:txBody>
      </p:sp>
      <p:graphicFrame>
        <p:nvGraphicFramePr>
          <p:cNvPr id="11" name="Table 10">
            <a:extLst>
              <a:ext uri="{FF2B5EF4-FFF2-40B4-BE49-F238E27FC236}">
                <a16:creationId xmlns:a16="http://schemas.microsoft.com/office/drawing/2014/main" id="{A791247C-9262-2A8C-5867-5336025E733F}"/>
              </a:ext>
            </a:extLst>
          </p:cNvPr>
          <p:cNvGraphicFramePr>
            <a:graphicFrameLocks noGrp="1"/>
          </p:cNvGraphicFramePr>
          <p:nvPr>
            <p:extLst>
              <p:ext uri="{D42A27DB-BD31-4B8C-83A1-F6EECF244321}">
                <p14:modId xmlns:p14="http://schemas.microsoft.com/office/powerpoint/2010/main" val="1520349839"/>
              </p:ext>
            </p:extLst>
          </p:nvPr>
        </p:nvGraphicFramePr>
        <p:xfrm>
          <a:off x="1142579" y="1828248"/>
          <a:ext cx="7066924" cy="3557668"/>
        </p:xfrm>
        <a:graphic>
          <a:graphicData uri="http://schemas.openxmlformats.org/drawingml/2006/table">
            <a:tbl>
              <a:tblPr firstRow="1" bandRow="1">
                <a:tableStyleId>{5C22544A-7EE6-4342-B048-85BDC9FD1C3A}</a:tableStyleId>
              </a:tblPr>
              <a:tblGrid>
                <a:gridCol w="3533462">
                  <a:extLst>
                    <a:ext uri="{9D8B030D-6E8A-4147-A177-3AD203B41FA5}">
                      <a16:colId xmlns:a16="http://schemas.microsoft.com/office/drawing/2014/main" val="3914836133"/>
                    </a:ext>
                  </a:extLst>
                </a:gridCol>
                <a:gridCol w="3533462">
                  <a:extLst>
                    <a:ext uri="{9D8B030D-6E8A-4147-A177-3AD203B41FA5}">
                      <a16:colId xmlns:a16="http://schemas.microsoft.com/office/drawing/2014/main" val="1842614420"/>
                    </a:ext>
                  </a:extLst>
                </a:gridCol>
              </a:tblGrid>
              <a:tr h="1778834">
                <a:tc>
                  <a:txBody>
                    <a:bodyPr/>
                    <a:lstStyle/>
                    <a:p>
                      <a:pPr algn="ctr"/>
                      <a:r>
                        <a:rPr lang="en-US" sz="3600" b="1">
                          <a:latin typeface="Arial" panose="020B0604020202020204" pitchFamily="34" charset="0"/>
                          <a:cs typeface="Arial" panose="020B0604020202020204" pitchFamily="34" charset="0"/>
                        </a:rPr>
                        <a:t>MISD</a:t>
                      </a:r>
                    </a:p>
                  </a:txBody>
                  <a:tcPr anchor="ctr">
                    <a:lnL w="12700" cmpd="sng">
                      <a:noFill/>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99C"/>
                    </a:solidFill>
                  </a:tcPr>
                </a:tc>
                <a:tc>
                  <a:txBody>
                    <a:bodyPr/>
                    <a:lstStyle/>
                    <a:p>
                      <a:pPr algn="ctr"/>
                      <a:r>
                        <a:rPr lang="en-US" sz="3600" b="1">
                          <a:solidFill>
                            <a:schemeClr val="tx1"/>
                          </a:solidFill>
                          <a:latin typeface="Arial" panose="020B0604020202020204" pitchFamily="34" charset="0"/>
                          <a:cs typeface="Arial" panose="020B0604020202020204" pitchFamily="34" charset="0"/>
                        </a:rPr>
                        <a:t>County</a:t>
                      </a:r>
                    </a:p>
                  </a:txBody>
                  <a:tcPr anchor="ctr">
                    <a:lnL w="76200" cap="flat" cmpd="sng" algn="ctr">
                      <a:solidFill>
                        <a:schemeClr val="bg1"/>
                      </a:solidFill>
                      <a:prstDash val="solid"/>
                      <a:round/>
                      <a:headEnd type="none" w="med" len="med"/>
                      <a:tailEnd type="none" w="med" len="med"/>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6B9F0"/>
                    </a:solidFill>
                  </a:tcPr>
                </a:tc>
                <a:extLst>
                  <a:ext uri="{0D108BD9-81ED-4DB2-BD59-A6C34878D82A}">
                    <a16:rowId xmlns:a16="http://schemas.microsoft.com/office/drawing/2014/main" val="1940410405"/>
                  </a:ext>
                </a:extLst>
              </a:tr>
              <a:tr h="1778834">
                <a:tc>
                  <a:txBody>
                    <a:bodyPr/>
                    <a:lstStyle/>
                    <a:p>
                      <a:pPr algn="ctr"/>
                      <a:r>
                        <a:rPr lang="en-US" sz="3600" b="1">
                          <a:latin typeface="Arial" panose="020B0604020202020204" pitchFamily="34" charset="0"/>
                          <a:cs typeface="Arial" panose="020B0604020202020204" pitchFamily="34" charset="0"/>
                        </a:rPr>
                        <a:t>Midland College</a:t>
                      </a:r>
                    </a:p>
                  </a:txBody>
                  <a:tcPr anchor="ct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AE7FF"/>
                    </a:solidFill>
                  </a:tcPr>
                </a:tc>
                <a:tc>
                  <a:txBody>
                    <a:bodyPr/>
                    <a:lstStyle/>
                    <a:p>
                      <a:pPr algn="ctr"/>
                      <a:r>
                        <a:rPr lang="en-US" sz="3600" b="1" err="1">
                          <a:solidFill>
                            <a:schemeClr val="bg1"/>
                          </a:solidFill>
                          <a:latin typeface="Arial" panose="020B0604020202020204" pitchFamily="34" charset="0"/>
                          <a:cs typeface="Arial" panose="020B0604020202020204" pitchFamily="34" charset="0"/>
                        </a:rPr>
                        <a:t>TXDoT</a:t>
                      </a:r>
                      <a:endParaRPr lang="en-US" sz="3600" b="1">
                        <a:solidFill>
                          <a:schemeClr val="bg1"/>
                        </a:solidFill>
                        <a:latin typeface="Arial" panose="020B0604020202020204" pitchFamily="34" charset="0"/>
                        <a:cs typeface="Arial" panose="020B0604020202020204" pitchFamily="34" charset="0"/>
                      </a:endParaRP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4386D"/>
                    </a:solidFill>
                  </a:tcPr>
                </a:tc>
                <a:extLst>
                  <a:ext uri="{0D108BD9-81ED-4DB2-BD59-A6C34878D82A}">
                    <a16:rowId xmlns:a16="http://schemas.microsoft.com/office/drawing/2014/main" val="2136161918"/>
                  </a:ext>
                </a:extLst>
              </a:tr>
            </a:tbl>
          </a:graphicData>
        </a:graphic>
      </p:graphicFrame>
    </p:spTree>
    <p:extLst>
      <p:ext uri="{BB962C8B-B14F-4D97-AF65-F5344CB8AC3E}">
        <p14:creationId xmlns:p14="http://schemas.microsoft.com/office/powerpoint/2010/main" val="4409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A78EC-76B3-7050-B9CA-89BF243F3CE3}"/>
            </a:ext>
          </a:extLst>
        </p:cNvPr>
        <p:cNvGrpSpPr/>
        <p:nvPr/>
      </p:nvGrpSpPr>
      <p:grpSpPr>
        <a:xfrm>
          <a:off x="0" y="0"/>
          <a:ext cx="0" cy="0"/>
          <a:chOff x="0" y="0"/>
          <a:chExt cx="0" cy="0"/>
        </a:xfrm>
      </p:grpSpPr>
      <p:pic>
        <p:nvPicPr>
          <p:cNvPr id="5" name="Picture 4" descr="A cactus with a sunset behind it&#10;&#10;Description automatically generated">
            <a:extLst>
              <a:ext uri="{FF2B5EF4-FFF2-40B4-BE49-F238E27FC236}">
                <a16:creationId xmlns:a16="http://schemas.microsoft.com/office/drawing/2014/main" id="{1C80BDA8-F375-E300-ACF0-6E2DCCFE02C1}"/>
              </a:ext>
            </a:extLst>
          </p:cNvPr>
          <p:cNvPicPr>
            <a:picLocks noChangeAspect="1"/>
          </p:cNvPicPr>
          <p:nvPr/>
        </p:nvPicPr>
        <p:blipFill>
          <a:blip r:embed="rId3">
            <a:extLst>
              <a:ext uri="{28A0092B-C50C-407E-A947-70E740481C1C}">
                <a14:useLocalDpi xmlns:a14="http://schemas.microsoft.com/office/drawing/2010/main" val="0"/>
              </a:ext>
            </a:extLst>
          </a:blip>
          <a:srcRect l="66600" t="61392"/>
          <a:stretch/>
        </p:blipFill>
        <p:spPr>
          <a:xfrm>
            <a:off x="8119872" y="4210258"/>
            <a:ext cx="4072128" cy="2647741"/>
          </a:xfrm>
          <a:prstGeom prst="rect">
            <a:avLst/>
          </a:prstGeom>
        </p:spPr>
      </p:pic>
      <p:sp>
        <p:nvSpPr>
          <p:cNvPr id="12" name="TextBox 11">
            <a:extLst>
              <a:ext uri="{FF2B5EF4-FFF2-40B4-BE49-F238E27FC236}">
                <a16:creationId xmlns:a16="http://schemas.microsoft.com/office/drawing/2014/main" id="{58DD4D3E-08EE-3930-D844-AA7ADA483BF4}"/>
              </a:ext>
            </a:extLst>
          </p:cNvPr>
          <p:cNvSpPr txBox="1"/>
          <p:nvPr/>
        </p:nvSpPr>
        <p:spPr>
          <a:xfrm>
            <a:off x="533399" y="564573"/>
            <a:ext cx="8228763" cy="769441"/>
          </a:xfrm>
          <a:prstGeom prst="rect">
            <a:avLst/>
          </a:prstGeom>
          <a:noFill/>
        </p:spPr>
        <p:txBody>
          <a:bodyPr wrap="square" rtlCol="0">
            <a:spAutoFit/>
          </a:bodyPr>
          <a:lstStyle/>
          <a:p>
            <a:r>
              <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OTHER GOVT ENTITY PROJECTS</a:t>
            </a:r>
          </a:p>
        </p:txBody>
      </p:sp>
      <p:sp>
        <p:nvSpPr>
          <p:cNvPr id="2" name="Slide Number Placeholder 2">
            <a:extLst>
              <a:ext uri="{FF2B5EF4-FFF2-40B4-BE49-F238E27FC236}">
                <a16:creationId xmlns:a16="http://schemas.microsoft.com/office/drawing/2014/main" id="{4093F100-A4CC-2EA8-680D-2B952E5EBFF1}"/>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23</a:t>
            </a:fld>
            <a:endParaRPr lang="en-US" b="1">
              <a:latin typeface="+mn-lt"/>
            </a:endParaRPr>
          </a:p>
        </p:txBody>
      </p:sp>
      <p:sp>
        <p:nvSpPr>
          <p:cNvPr id="3" name="TextBox 2">
            <a:extLst>
              <a:ext uri="{FF2B5EF4-FFF2-40B4-BE49-F238E27FC236}">
                <a16:creationId xmlns:a16="http://schemas.microsoft.com/office/drawing/2014/main" id="{503D9ECA-638A-B183-85D8-FBCAF81EAFE6}"/>
              </a:ext>
            </a:extLst>
          </p:cNvPr>
          <p:cNvSpPr txBox="1"/>
          <p:nvPr/>
        </p:nvSpPr>
        <p:spPr>
          <a:xfrm>
            <a:off x="533399" y="1334014"/>
            <a:ext cx="10449449" cy="5016758"/>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MISD</a:t>
            </a:r>
          </a:p>
          <a:p>
            <a:pPr marL="742950" lvl="1" indent="-285750">
              <a:buFont typeface="Arial" panose="020B0604020202020204" pitchFamily="34" charset="0"/>
              <a:buChar char="•"/>
            </a:pPr>
            <a:r>
              <a:rPr lang="en-US" sz="2000">
                <a:latin typeface="Arial" panose="020B0604020202020204" pitchFamily="34" charset="0"/>
                <a:cs typeface="Arial" panose="020B0604020202020204" pitchFamily="34" charset="0"/>
              </a:rPr>
              <a:t>Two new High Schools</a:t>
            </a:r>
          </a:p>
          <a:p>
            <a:pPr marL="742950" lvl="1" indent="-285750">
              <a:buFont typeface="Arial" panose="020B0604020202020204" pitchFamily="34" charset="0"/>
              <a:buChar char="•"/>
            </a:pPr>
            <a:r>
              <a:rPr lang="en-US" sz="2000">
                <a:latin typeface="Arial" panose="020B0604020202020204" pitchFamily="34" charset="0"/>
                <a:cs typeface="Arial" panose="020B0604020202020204" pitchFamily="34" charset="0"/>
              </a:rPr>
              <a:t>New Elementary School</a:t>
            </a:r>
          </a:p>
          <a:p>
            <a:pPr marL="742950" lvl="1" indent="-285750">
              <a:buFont typeface="Arial" panose="020B0604020202020204" pitchFamily="34" charset="0"/>
              <a:buChar char="•"/>
            </a:pPr>
            <a:r>
              <a:rPr lang="en-US" sz="2000">
                <a:latin typeface="Arial" panose="020B0604020202020204" pitchFamily="34" charset="0"/>
                <a:cs typeface="Arial" panose="020B0604020202020204" pitchFamily="34" charset="0"/>
              </a:rPr>
              <a:t>Convert old High Schools into new Middle Schools</a:t>
            </a:r>
          </a:p>
          <a:p>
            <a:pPr marL="742950" lvl="1" indent="-285750">
              <a:buFont typeface="Arial" panose="020B0604020202020204" pitchFamily="34" charset="0"/>
              <a:buChar char="•"/>
            </a:pPr>
            <a:r>
              <a:rPr lang="en-US" sz="2000">
                <a:latin typeface="Arial" panose="020B0604020202020204" pitchFamily="34" charset="0"/>
                <a:cs typeface="Arial" panose="020B0604020202020204" pitchFamily="34" charset="0"/>
              </a:rPr>
              <a:t>Middle School and Elementary renovations with improved security</a:t>
            </a:r>
          </a:p>
          <a:p>
            <a:r>
              <a:rPr lang="en-US" sz="2000" b="1">
                <a:latin typeface="Arial" panose="020B0604020202020204" pitchFamily="34" charset="0"/>
                <a:cs typeface="Arial" panose="020B0604020202020204" pitchFamily="34" charset="0"/>
              </a:rPr>
              <a:t>County</a:t>
            </a:r>
          </a:p>
          <a:p>
            <a:pPr marL="742950" lvl="1" indent="-285750">
              <a:buFont typeface="Arial" panose="020B0604020202020204" pitchFamily="34" charset="0"/>
              <a:buChar char="•"/>
            </a:pPr>
            <a:r>
              <a:rPr lang="en-US" sz="2000">
                <a:latin typeface="Arial" panose="020B0604020202020204" pitchFamily="34" charset="0"/>
                <a:cs typeface="Arial" panose="020B0604020202020204" pitchFamily="34" charset="0"/>
              </a:rPr>
              <a:t>Midland County Detention Center (</a:t>
            </a:r>
            <a:r>
              <a:rPr lang="en-US" sz="2000" b="1">
                <a:latin typeface="Arial" panose="020B0604020202020204" pitchFamily="34" charset="0"/>
                <a:cs typeface="Arial" panose="020B0604020202020204" pitchFamily="34" charset="0"/>
              </a:rPr>
              <a:t>$171 M </a:t>
            </a:r>
            <a:r>
              <a:rPr lang="en-US" sz="2000">
                <a:latin typeface="Arial" panose="020B0604020202020204" pitchFamily="34" charset="0"/>
                <a:cs typeface="Arial" panose="020B0604020202020204" pitchFamily="34" charset="0"/>
              </a:rPr>
              <a:t>contract as of Jan 2025)</a:t>
            </a:r>
          </a:p>
          <a:p>
            <a:pPr marL="742950" lvl="1" indent="-285750">
              <a:buFont typeface="Arial" panose="020B0604020202020204" pitchFamily="34" charset="0"/>
              <a:buChar char="•"/>
            </a:pPr>
            <a:r>
              <a:rPr lang="en-US" sz="2000">
                <a:latin typeface="Arial" panose="020B0604020202020204" pitchFamily="34" charset="0"/>
                <a:cs typeface="Arial" panose="020B0604020202020204" pitchFamily="34" charset="0"/>
              </a:rPr>
              <a:t>Master Thoroughfare Plan - upcoming Occidental PKWY extension </a:t>
            </a:r>
          </a:p>
          <a:p>
            <a:pPr marL="742950" lvl="1" indent="-285750">
              <a:buFont typeface="Arial" panose="020B0604020202020204" pitchFamily="34" charset="0"/>
              <a:buChar char="•"/>
            </a:pPr>
            <a:r>
              <a:rPr lang="en-US" sz="2000">
                <a:latin typeface="Arial" panose="020B0604020202020204" pitchFamily="34" charset="0"/>
                <a:cs typeface="Arial" panose="020B0604020202020204" pitchFamily="34" charset="0"/>
              </a:rPr>
              <a:t>Flood Planning Framework 2021 (No Update)  – Multi-entity Coordination</a:t>
            </a:r>
          </a:p>
          <a:p>
            <a:r>
              <a:rPr lang="en-US" sz="2000" b="1">
                <a:latin typeface="Arial" panose="020B0604020202020204" pitchFamily="34" charset="0"/>
                <a:cs typeface="Arial" panose="020B0604020202020204" pitchFamily="34" charset="0"/>
              </a:rPr>
              <a:t>Midland College</a:t>
            </a:r>
          </a:p>
          <a:p>
            <a:pPr marL="742950" lvl="1" indent="-285750">
              <a:buFont typeface="Arial" panose="020B0604020202020204" pitchFamily="34" charset="0"/>
              <a:buChar char="•"/>
            </a:pPr>
            <a:r>
              <a:rPr lang="en-US" sz="2000">
                <a:latin typeface="Arial" panose="020B0604020202020204" pitchFamily="34" charset="0"/>
                <a:cs typeface="Arial" panose="020B0604020202020204" pitchFamily="34" charset="0"/>
              </a:rPr>
              <a:t>Three new buildings (Applied Tech, Health Sciences and Conference Center)</a:t>
            </a:r>
          </a:p>
          <a:p>
            <a:pPr marL="742950" lvl="1" indent="-285750">
              <a:buFont typeface="Arial" panose="020B0604020202020204" pitchFamily="34" charset="0"/>
              <a:buChar char="•"/>
            </a:pPr>
            <a:r>
              <a:rPr lang="en-US" sz="2000">
                <a:latin typeface="Arial" panose="020B0604020202020204" pitchFamily="34" charset="0"/>
                <a:cs typeface="Arial" panose="020B0604020202020204" pitchFamily="34" charset="0"/>
              </a:rPr>
              <a:t>Modernization and enhancement of housing, security and community spaces</a:t>
            </a:r>
          </a:p>
          <a:p>
            <a:r>
              <a:rPr lang="en-US" sz="2000" b="1" err="1">
                <a:latin typeface="Arial" panose="020B0604020202020204" pitchFamily="34" charset="0"/>
                <a:cs typeface="Arial" panose="020B0604020202020204" pitchFamily="34" charset="0"/>
              </a:rPr>
              <a:t>TXDoT</a:t>
            </a:r>
            <a:endParaRPr lang="en-US" sz="2000" b="1">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a:latin typeface="Arial" panose="020B0604020202020204" pitchFamily="34" charset="0"/>
                <a:cs typeface="Arial" panose="020B0604020202020204" pitchFamily="34" charset="0"/>
              </a:rPr>
              <a:t>I-20</a:t>
            </a:r>
          </a:p>
          <a:p>
            <a:pPr marL="742950" lvl="1" indent="-285750">
              <a:buFont typeface="Arial" panose="020B0604020202020204" pitchFamily="34" charset="0"/>
              <a:buChar char="•"/>
            </a:pPr>
            <a:r>
              <a:rPr lang="en-US" sz="2000">
                <a:latin typeface="Arial" panose="020B0604020202020204" pitchFamily="34" charset="0"/>
                <a:cs typeface="Arial" panose="020B0604020202020204" pitchFamily="34" charset="0"/>
              </a:rPr>
              <a:t>I-27 &amp; I-14</a:t>
            </a:r>
          </a:p>
          <a:p>
            <a:pPr marL="285750" indent="-285750">
              <a:buFont typeface="Arial" panose="020B0604020202020204" pitchFamily="34" charset="0"/>
              <a:buChar char="•"/>
            </a:pPr>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0373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992A0-1C4C-A74D-14AA-9FD86A54C7B5}"/>
            </a:ext>
          </a:extLst>
        </p:cNvPr>
        <p:cNvGrpSpPr/>
        <p:nvPr/>
      </p:nvGrpSpPr>
      <p:grpSpPr>
        <a:xfrm>
          <a:off x="0" y="0"/>
          <a:ext cx="0" cy="0"/>
          <a:chOff x="0" y="0"/>
          <a:chExt cx="0" cy="0"/>
        </a:xfrm>
      </p:grpSpPr>
      <p:pic>
        <p:nvPicPr>
          <p:cNvPr id="7" name="Picture 6" descr="A white background with black and white clouds&#10;&#10;Description automatically generated">
            <a:extLst>
              <a:ext uri="{FF2B5EF4-FFF2-40B4-BE49-F238E27FC236}">
                <a16:creationId xmlns:a16="http://schemas.microsoft.com/office/drawing/2014/main" id="{93DDA814-118F-0A14-C34B-5C48F7356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C47181FF-C8E6-5FAC-7F56-8AD08637913F}"/>
              </a:ext>
            </a:extLst>
          </p:cNvPr>
          <p:cNvSpPr txBox="1"/>
          <p:nvPr/>
        </p:nvSpPr>
        <p:spPr>
          <a:xfrm>
            <a:off x="533399" y="564573"/>
            <a:ext cx="8228763" cy="769441"/>
          </a:xfrm>
          <a:prstGeom prst="rect">
            <a:avLst/>
          </a:prstGeom>
          <a:noFill/>
        </p:spPr>
        <p:txBody>
          <a:bodyPr wrap="square" rtlCol="0">
            <a:spAutoFit/>
          </a:bodyPr>
          <a:lstStyle/>
          <a:p>
            <a:r>
              <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OTHER GOVT ROAD PROJECTS</a:t>
            </a:r>
          </a:p>
        </p:txBody>
      </p:sp>
      <p:sp>
        <p:nvSpPr>
          <p:cNvPr id="2" name="Slide Number Placeholder 2">
            <a:extLst>
              <a:ext uri="{FF2B5EF4-FFF2-40B4-BE49-F238E27FC236}">
                <a16:creationId xmlns:a16="http://schemas.microsoft.com/office/drawing/2014/main" id="{896F16A9-EF23-0179-607B-34C72E8A4EB4}"/>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24</a:t>
            </a:fld>
            <a:endParaRPr lang="en-US" b="1">
              <a:latin typeface="+mn-lt"/>
            </a:endParaRPr>
          </a:p>
        </p:txBody>
      </p:sp>
      <p:graphicFrame>
        <p:nvGraphicFramePr>
          <p:cNvPr id="5" name="Table 4">
            <a:extLst>
              <a:ext uri="{FF2B5EF4-FFF2-40B4-BE49-F238E27FC236}">
                <a16:creationId xmlns:a16="http://schemas.microsoft.com/office/drawing/2014/main" id="{1C133491-7A2D-6F4B-6586-263C1E9C672B}"/>
              </a:ext>
            </a:extLst>
          </p:cNvPr>
          <p:cNvGraphicFramePr>
            <a:graphicFrameLocks noGrp="1"/>
          </p:cNvGraphicFramePr>
          <p:nvPr>
            <p:extLst>
              <p:ext uri="{D42A27DB-BD31-4B8C-83A1-F6EECF244321}">
                <p14:modId xmlns:p14="http://schemas.microsoft.com/office/powerpoint/2010/main" val="3358868931"/>
              </p:ext>
            </p:extLst>
          </p:nvPr>
        </p:nvGraphicFramePr>
        <p:xfrm>
          <a:off x="533399" y="1743992"/>
          <a:ext cx="8469923" cy="3537569"/>
        </p:xfrm>
        <a:graphic>
          <a:graphicData uri="http://schemas.openxmlformats.org/drawingml/2006/table">
            <a:tbl>
              <a:tblPr/>
              <a:tblGrid>
                <a:gridCol w="5586047">
                  <a:extLst>
                    <a:ext uri="{9D8B030D-6E8A-4147-A177-3AD203B41FA5}">
                      <a16:colId xmlns:a16="http://schemas.microsoft.com/office/drawing/2014/main" val="3961803423"/>
                    </a:ext>
                  </a:extLst>
                </a:gridCol>
                <a:gridCol w="2883876">
                  <a:extLst>
                    <a:ext uri="{9D8B030D-6E8A-4147-A177-3AD203B41FA5}">
                      <a16:colId xmlns:a16="http://schemas.microsoft.com/office/drawing/2014/main" val="1051902695"/>
                    </a:ext>
                  </a:extLst>
                </a:gridCol>
              </a:tblGrid>
              <a:tr h="505367">
                <a:tc>
                  <a:txBody>
                    <a:bodyPr/>
                    <a:lstStyle/>
                    <a:p>
                      <a:pPr marL="0" marR="0" fontAlgn="b"/>
                      <a:r>
                        <a:rPr lang="en-US" sz="1800">
                          <a:effectLst/>
                          <a:latin typeface="Arial" panose="020B0604020202020204" pitchFamily="34" charset="0"/>
                        </a:rPr>
                        <a:t>I-20 Backage (Phase 1) - Garfield Rd to Midkiff Rd</a:t>
                      </a:r>
                      <a:endParaRPr lang="en-US" sz="2000">
                        <a:effectLst/>
                        <a:latin typeface="Aptos" panose="020B000402020202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r>
                        <a:rPr lang="en-US" sz="1800">
                          <a:effectLst/>
                          <a:latin typeface="Arial" panose="020B0604020202020204" pitchFamily="34" charset="0"/>
                        </a:rPr>
                        <a:t>County</a:t>
                      </a:r>
                      <a:endParaRPr lang="en-US" sz="2000">
                        <a:effectLst/>
                        <a:latin typeface="Aptos" panose="020B000402020202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9348655"/>
                  </a:ext>
                </a:extLst>
              </a:tr>
              <a:tr h="505367">
                <a:tc>
                  <a:txBody>
                    <a:bodyPr/>
                    <a:lstStyle/>
                    <a:p>
                      <a:pPr marL="0" marR="0" fontAlgn="b"/>
                      <a:r>
                        <a:rPr lang="en-US" sz="1800">
                          <a:solidFill>
                            <a:srgbClr val="000000"/>
                          </a:solidFill>
                          <a:effectLst/>
                          <a:latin typeface="Arial" panose="020B0604020202020204" pitchFamily="34" charset="0"/>
                        </a:rPr>
                        <a:t>Fairgrounds Rd/Outer Loop to 349</a:t>
                      </a:r>
                      <a:endParaRPr lang="en-US" sz="2000">
                        <a:effectLst/>
                        <a:latin typeface="Aptos" panose="020B000402020202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r>
                        <a:rPr lang="en-US" sz="1800">
                          <a:effectLst/>
                          <a:latin typeface="Arial" panose="020B0604020202020204" pitchFamily="34" charset="0"/>
                        </a:rPr>
                        <a:t>County, MDC, TxDOT</a:t>
                      </a:r>
                      <a:endParaRPr lang="en-US" sz="2000">
                        <a:effectLst/>
                        <a:latin typeface="Aptos" panose="020B000402020202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2338928"/>
                  </a:ext>
                </a:extLst>
              </a:tr>
              <a:tr h="505367">
                <a:tc>
                  <a:txBody>
                    <a:bodyPr/>
                    <a:lstStyle/>
                    <a:p>
                      <a:pPr marL="0" marR="0" fontAlgn="b"/>
                      <a:r>
                        <a:rPr lang="en-US" sz="1800">
                          <a:solidFill>
                            <a:srgbClr val="000000"/>
                          </a:solidFill>
                          <a:effectLst/>
                          <a:latin typeface="Arial" panose="020B0604020202020204" pitchFamily="34" charset="0"/>
                        </a:rPr>
                        <a:t>I-20 Backage (Phase 2) - Garfield to Rankin HWY</a:t>
                      </a:r>
                      <a:endParaRPr lang="en-US" sz="2000">
                        <a:effectLst/>
                        <a:latin typeface="Aptos" panose="020B000402020202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r>
                        <a:rPr lang="en-US" sz="1800">
                          <a:effectLst/>
                          <a:latin typeface="Arial" panose="020B0604020202020204" pitchFamily="34" charset="0"/>
                        </a:rPr>
                        <a:t>County, MDC</a:t>
                      </a:r>
                      <a:endParaRPr lang="en-US" sz="2000">
                        <a:effectLst/>
                        <a:latin typeface="Aptos" panose="020B000402020202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3201514"/>
                  </a:ext>
                </a:extLst>
              </a:tr>
              <a:tr h="505367">
                <a:tc>
                  <a:txBody>
                    <a:bodyPr/>
                    <a:lstStyle/>
                    <a:p>
                      <a:pPr marL="0" marR="0" fontAlgn="b"/>
                      <a:r>
                        <a:rPr lang="en-US" sz="1800">
                          <a:solidFill>
                            <a:srgbClr val="000000"/>
                          </a:solidFill>
                          <a:effectLst/>
                          <a:latin typeface="Arial" panose="020B0604020202020204" pitchFamily="34" charset="0"/>
                        </a:rPr>
                        <a:t>Scharbauer Drive - Fairgrounds Rd to Todd Rd</a:t>
                      </a:r>
                      <a:endParaRPr lang="en-US" sz="2000">
                        <a:effectLst/>
                        <a:latin typeface="Aptos" panose="020B000402020202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r>
                        <a:rPr lang="en-US" sz="1800">
                          <a:effectLst/>
                          <a:latin typeface="Arial" panose="020B0604020202020204" pitchFamily="34" charset="0"/>
                        </a:rPr>
                        <a:t>County, MDC, Developer</a:t>
                      </a:r>
                      <a:endParaRPr lang="en-US" sz="2000">
                        <a:effectLst/>
                        <a:latin typeface="Aptos" panose="020B000402020202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8265232"/>
                  </a:ext>
                </a:extLst>
              </a:tr>
              <a:tr h="505367">
                <a:tc>
                  <a:txBody>
                    <a:bodyPr/>
                    <a:lstStyle/>
                    <a:p>
                      <a:pPr marL="0" marR="0" fontAlgn="b"/>
                      <a:r>
                        <a:rPr lang="en-US" sz="1800">
                          <a:solidFill>
                            <a:srgbClr val="000000"/>
                          </a:solidFill>
                          <a:effectLst/>
                          <a:latin typeface="Arial" panose="020B0604020202020204" pitchFamily="34" charset="0"/>
                        </a:rPr>
                        <a:t>Occidental Pkwy - Midkiff Rd to BS 349*</a:t>
                      </a:r>
                      <a:endParaRPr lang="en-US" sz="2000">
                        <a:effectLst/>
                        <a:latin typeface="Aptos" panose="020B000402020202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r>
                        <a:rPr lang="en-US" sz="1800">
                          <a:effectLst/>
                          <a:latin typeface="Arial" panose="020B0604020202020204" pitchFamily="34" charset="0"/>
                        </a:rPr>
                        <a:t>County, MDC, Developer</a:t>
                      </a:r>
                      <a:endParaRPr lang="en-US" sz="2000">
                        <a:effectLst/>
                        <a:latin typeface="Aptos" panose="020B000402020202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1927164"/>
                  </a:ext>
                </a:extLst>
              </a:tr>
              <a:tr h="505367">
                <a:tc>
                  <a:txBody>
                    <a:bodyPr/>
                    <a:lstStyle/>
                    <a:p>
                      <a:pPr marL="0" marR="0" fontAlgn="b"/>
                      <a:r>
                        <a:rPr lang="en-US" sz="1800">
                          <a:solidFill>
                            <a:srgbClr val="000000"/>
                          </a:solidFill>
                          <a:effectLst/>
                          <a:latin typeface="Arial" panose="020B0604020202020204" pitchFamily="34" charset="0"/>
                        </a:rPr>
                        <a:t>Midkiff Rd - Passage Way to Occidental Pkwy</a:t>
                      </a:r>
                      <a:endParaRPr lang="en-US" sz="2000">
                        <a:effectLst/>
                        <a:latin typeface="Aptos" panose="020B000402020202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r>
                        <a:rPr lang="en-US" sz="1800">
                          <a:effectLst/>
                          <a:latin typeface="Arial" panose="020B0604020202020204" pitchFamily="34" charset="0"/>
                        </a:rPr>
                        <a:t>County, MDC, Developer</a:t>
                      </a:r>
                      <a:endParaRPr lang="en-US" sz="2000">
                        <a:effectLst/>
                        <a:latin typeface="Aptos" panose="020B000402020202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5120419"/>
                  </a:ext>
                </a:extLst>
              </a:tr>
              <a:tr h="505367">
                <a:tc>
                  <a:txBody>
                    <a:bodyPr/>
                    <a:lstStyle/>
                    <a:p>
                      <a:pPr marL="0" marR="0" fontAlgn="b"/>
                      <a:r>
                        <a:rPr lang="en-US" sz="1800">
                          <a:solidFill>
                            <a:srgbClr val="000000"/>
                          </a:solidFill>
                          <a:effectLst/>
                          <a:latin typeface="Arial" panose="020B0604020202020204" pitchFamily="34" charset="0"/>
                        </a:rPr>
                        <a:t>CR 1250 - SH158 - Reliever Route</a:t>
                      </a:r>
                      <a:endParaRPr lang="en-US" sz="2000">
                        <a:effectLst/>
                        <a:latin typeface="Aptos" panose="020B000402020202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r>
                        <a:rPr lang="en-US" sz="1800">
                          <a:effectLst/>
                          <a:latin typeface="Arial" panose="020B0604020202020204" pitchFamily="34" charset="0"/>
                        </a:rPr>
                        <a:t>MDC, Developer, County</a:t>
                      </a:r>
                      <a:endParaRPr lang="en-US" sz="2000">
                        <a:effectLst/>
                        <a:latin typeface="Aptos" panose="020B000402020202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376059"/>
                  </a:ext>
                </a:extLst>
              </a:tr>
            </a:tbl>
          </a:graphicData>
        </a:graphic>
      </p:graphicFrame>
      <p:sp>
        <p:nvSpPr>
          <p:cNvPr id="6" name="Rectangle 1">
            <a:extLst>
              <a:ext uri="{FF2B5EF4-FFF2-40B4-BE49-F238E27FC236}">
                <a16:creationId xmlns:a16="http://schemas.microsoft.com/office/drawing/2014/main" id="{FE452CA6-0E04-62A9-2161-291FE623E777}"/>
              </a:ext>
            </a:extLst>
          </p:cNvPr>
          <p:cNvSpPr>
            <a:spLocks noChangeArrowheads="1"/>
          </p:cNvSpPr>
          <p:nvPr/>
        </p:nvSpPr>
        <p:spPr bwMode="auto">
          <a:xfrm>
            <a:off x="2590800" y="30940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44311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22844-BC66-47A1-7925-4E5BE6FB35A1}"/>
            </a:ext>
          </a:extLst>
        </p:cNvPr>
        <p:cNvGrpSpPr/>
        <p:nvPr/>
      </p:nvGrpSpPr>
      <p:grpSpPr>
        <a:xfrm>
          <a:off x="0" y="0"/>
          <a:ext cx="0" cy="0"/>
          <a:chOff x="0" y="0"/>
          <a:chExt cx="0" cy="0"/>
        </a:xfrm>
      </p:grpSpPr>
      <p:pic>
        <p:nvPicPr>
          <p:cNvPr id="3" name="Picture 2" descr="A person on a playground&#10;&#10;Description automatically generated">
            <a:extLst>
              <a:ext uri="{FF2B5EF4-FFF2-40B4-BE49-F238E27FC236}">
                <a16:creationId xmlns:a16="http://schemas.microsoft.com/office/drawing/2014/main" id="{761A46D5-80A4-4844-13A9-FA2A6AFB6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F1535ABC-F249-2E6C-0CE7-69FA0D0BF8B8}"/>
              </a:ext>
            </a:extLst>
          </p:cNvPr>
          <p:cNvSpPr txBox="1"/>
          <p:nvPr/>
        </p:nvSpPr>
        <p:spPr>
          <a:xfrm>
            <a:off x="533400" y="564573"/>
            <a:ext cx="6419850" cy="769441"/>
          </a:xfrm>
          <a:prstGeom prst="rect">
            <a:avLst/>
          </a:prstGeom>
          <a:noFill/>
        </p:spPr>
        <p:txBody>
          <a:bodyPr wrap="square" rtlCol="0">
            <a:spAutoFit/>
          </a:bodyPr>
          <a:lstStyle/>
          <a:p>
            <a:r>
              <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BALANCE</a:t>
            </a:r>
          </a:p>
        </p:txBody>
      </p:sp>
      <p:sp>
        <p:nvSpPr>
          <p:cNvPr id="2" name="Slide Number Placeholder 2">
            <a:extLst>
              <a:ext uri="{FF2B5EF4-FFF2-40B4-BE49-F238E27FC236}">
                <a16:creationId xmlns:a16="http://schemas.microsoft.com/office/drawing/2014/main" id="{F1A0EF44-73E5-1DBE-954B-64AE23AD3C6A}"/>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25</a:t>
            </a:fld>
            <a:endParaRPr lang="en-US" b="1">
              <a:latin typeface="+mn-lt"/>
            </a:endParaRPr>
          </a:p>
        </p:txBody>
      </p:sp>
      <p:pic>
        <p:nvPicPr>
          <p:cNvPr id="8" name="Graphic 7" descr="Scales of justice outline">
            <a:extLst>
              <a:ext uri="{FF2B5EF4-FFF2-40B4-BE49-F238E27FC236}">
                <a16:creationId xmlns:a16="http://schemas.microsoft.com/office/drawing/2014/main" id="{F5DA235F-7B8B-4379-99B8-42DBA3190C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23900" y="781354"/>
            <a:ext cx="6430597" cy="6430597"/>
          </a:xfrm>
          <a:prstGeom prst="rect">
            <a:avLst/>
          </a:prstGeom>
        </p:spPr>
      </p:pic>
      <p:pic>
        <p:nvPicPr>
          <p:cNvPr id="9" name="Graphic 8" descr="Slippery Road with solid fill">
            <a:extLst>
              <a:ext uri="{FF2B5EF4-FFF2-40B4-BE49-F238E27FC236}">
                <a16:creationId xmlns:a16="http://schemas.microsoft.com/office/drawing/2014/main" id="{19F96269-DED2-B7D9-CE8A-8CFFBBDE28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70801" y="3638807"/>
            <a:ext cx="914400" cy="914400"/>
          </a:xfrm>
          <a:prstGeom prst="rect">
            <a:avLst/>
          </a:prstGeom>
        </p:spPr>
      </p:pic>
      <p:pic>
        <p:nvPicPr>
          <p:cNvPr id="11" name="Graphic 10" descr="Construction worker male with solid fill">
            <a:extLst>
              <a:ext uri="{FF2B5EF4-FFF2-40B4-BE49-F238E27FC236}">
                <a16:creationId xmlns:a16="http://schemas.microsoft.com/office/drawing/2014/main" id="{577FDD3D-DA8B-F573-FFA0-31F63BAC386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87355" y="3638807"/>
            <a:ext cx="914400" cy="914400"/>
          </a:xfrm>
          <a:prstGeom prst="rect">
            <a:avLst/>
          </a:prstGeom>
        </p:spPr>
      </p:pic>
      <p:pic>
        <p:nvPicPr>
          <p:cNvPr id="14" name="Graphic 13" descr="Dollar with solid fill">
            <a:extLst>
              <a:ext uri="{FF2B5EF4-FFF2-40B4-BE49-F238E27FC236}">
                <a16:creationId xmlns:a16="http://schemas.microsoft.com/office/drawing/2014/main" id="{E829F132-6448-2561-0623-82EE8926755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529120" y="3024875"/>
            <a:ext cx="613934" cy="613932"/>
          </a:xfrm>
          <a:prstGeom prst="rect">
            <a:avLst/>
          </a:prstGeom>
        </p:spPr>
      </p:pic>
    </p:spTree>
    <p:extLst>
      <p:ext uri="{BB962C8B-B14F-4D97-AF65-F5344CB8AC3E}">
        <p14:creationId xmlns:p14="http://schemas.microsoft.com/office/powerpoint/2010/main" val="1129450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ity with many tall buildings&#10;&#10;Description automatically generated">
            <a:extLst>
              <a:ext uri="{FF2B5EF4-FFF2-40B4-BE49-F238E27FC236}">
                <a16:creationId xmlns:a16="http://schemas.microsoft.com/office/drawing/2014/main" id="{51589F11-EA88-C9AE-2B60-4AC70244F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E222140-EA12-0351-4677-EAA8A83E0408}"/>
              </a:ext>
            </a:extLst>
          </p:cNvPr>
          <p:cNvSpPr txBox="1"/>
          <p:nvPr/>
        </p:nvSpPr>
        <p:spPr>
          <a:xfrm>
            <a:off x="3468103" y="81573"/>
            <a:ext cx="7420131" cy="1569660"/>
          </a:xfrm>
          <a:prstGeom prst="rect">
            <a:avLst/>
          </a:prstGeom>
          <a:noFill/>
        </p:spPr>
        <p:txBody>
          <a:bodyPr wrap="square" rtlCol="0">
            <a:spAutoFit/>
          </a:bodyPr>
          <a:lstStyle/>
          <a:p>
            <a:r>
              <a:rPr lang="en-US" sz="9600" b="1">
                <a:solidFill>
                  <a:schemeClr val="bg1"/>
                </a:solidFill>
                <a:effectLst>
                  <a:outerShdw blurRad="50800" dist="38100" dir="2700000" algn="tl" rotWithShape="0">
                    <a:prstClr val="black">
                      <a:alpha val="40000"/>
                    </a:prstClr>
                  </a:outerShdw>
                </a:effectLst>
              </a:rPr>
              <a:t>MISSION</a:t>
            </a:r>
          </a:p>
        </p:txBody>
      </p:sp>
      <p:sp>
        <p:nvSpPr>
          <p:cNvPr id="7" name="TextBox 6">
            <a:extLst>
              <a:ext uri="{FF2B5EF4-FFF2-40B4-BE49-F238E27FC236}">
                <a16:creationId xmlns:a16="http://schemas.microsoft.com/office/drawing/2014/main" id="{54F0E07A-49CB-3DAE-9F49-5C2E0682245F}"/>
              </a:ext>
            </a:extLst>
          </p:cNvPr>
          <p:cNvSpPr txBox="1"/>
          <p:nvPr/>
        </p:nvSpPr>
        <p:spPr>
          <a:xfrm>
            <a:off x="371006" y="1518196"/>
            <a:ext cx="11449987" cy="1200329"/>
          </a:xfrm>
          <a:prstGeom prst="rect">
            <a:avLst/>
          </a:prstGeom>
          <a:noFill/>
        </p:spPr>
        <p:txBody>
          <a:bodyPr wrap="square" rtlCol="0">
            <a:spAutoFit/>
          </a:bodyPr>
          <a:lstStyle/>
          <a:p>
            <a:pPr algn="ctr"/>
            <a:r>
              <a:rPr lang="en-US" sz="3600" b="1">
                <a:solidFill>
                  <a:schemeClr val="bg1"/>
                </a:solidFill>
                <a:effectLst>
                  <a:outerShdw blurRad="50800" dist="38100" dir="2700000" algn="tl" rotWithShape="0">
                    <a:prstClr val="black">
                      <a:alpha val="40000"/>
                    </a:prstClr>
                  </a:outerShdw>
                </a:effectLst>
              </a:rPr>
              <a:t>Deliver exceptional services and promote a high quality of life and place for ALL our citizens.</a:t>
            </a:r>
          </a:p>
        </p:txBody>
      </p:sp>
    </p:spTree>
    <p:extLst>
      <p:ext uri="{BB962C8B-B14F-4D97-AF65-F5344CB8AC3E}">
        <p14:creationId xmlns:p14="http://schemas.microsoft.com/office/powerpoint/2010/main" val="2936666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D922562-252E-9786-6349-74766A5FD737}"/>
            </a:ext>
          </a:extLst>
        </p:cNvPr>
        <p:cNvGrpSpPr/>
        <p:nvPr/>
      </p:nvGrpSpPr>
      <p:grpSpPr>
        <a:xfrm>
          <a:off x="0" y="0"/>
          <a:ext cx="0" cy="0"/>
          <a:chOff x="0" y="0"/>
          <a:chExt cx="0" cy="0"/>
        </a:xfrm>
      </p:grpSpPr>
      <p:pic>
        <p:nvPicPr>
          <p:cNvPr id="7" name="Picture 6" descr="A white background with black and white clouds&#10;&#10;Description automatically generated">
            <a:extLst>
              <a:ext uri="{FF2B5EF4-FFF2-40B4-BE49-F238E27FC236}">
                <a16:creationId xmlns:a16="http://schemas.microsoft.com/office/drawing/2014/main" id="{E2B9CE7B-4682-0C6C-8CDA-8F4DC9DFB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2">
            <a:extLst>
              <a:ext uri="{FF2B5EF4-FFF2-40B4-BE49-F238E27FC236}">
                <a16:creationId xmlns:a16="http://schemas.microsoft.com/office/drawing/2014/main" id="{7CC39D06-D0E4-1CC0-EB44-8B7F95CD5FB2}"/>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27</a:t>
            </a:fld>
            <a:endParaRPr lang="en-US" b="1">
              <a:latin typeface="+mn-lt"/>
            </a:endParaRPr>
          </a:p>
        </p:txBody>
      </p:sp>
      <p:graphicFrame>
        <p:nvGraphicFramePr>
          <p:cNvPr id="4" name="Chart 3">
            <a:extLst>
              <a:ext uri="{FF2B5EF4-FFF2-40B4-BE49-F238E27FC236}">
                <a16:creationId xmlns:a16="http://schemas.microsoft.com/office/drawing/2014/main" id="{C0167021-C14C-6190-9E44-BEFA425D3EFD}"/>
              </a:ext>
            </a:extLst>
          </p:cNvPr>
          <p:cNvGraphicFramePr>
            <a:graphicFrameLocks/>
          </p:cNvGraphicFramePr>
          <p:nvPr/>
        </p:nvGraphicFramePr>
        <p:xfrm>
          <a:off x="452487" y="1926090"/>
          <a:ext cx="9059158" cy="477416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F90EB57A-A838-ED13-D164-2C93A15D5441}"/>
              </a:ext>
            </a:extLst>
          </p:cNvPr>
          <p:cNvSpPr txBox="1"/>
          <p:nvPr/>
        </p:nvSpPr>
        <p:spPr>
          <a:xfrm>
            <a:off x="533399" y="564573"/>
            <a:ext cx="8224101" cy="1877437"/>
          </a:xfrm>
          <a:prstGeom prst="rect">
            <a:avLst/>
          </a:prstGeom>
          <a:noFill/>
        </p:spPr>
        <p:txBody>
          <a:bodyPr wrap="square" rtlCol="0">
            <a:spAutoFit/>
          </a:bodyPr>
          <a:lstStyle/>
          <a:p>
            <a:r>
              <a:rPr lang="en-US" sz="4400" b="1">
                <a:solidFill>
                  <a:srgbClr val="00599C"/>
                </a:solidFill>
                <a:latin typeface="Century Gothic" panose="020B0502020202020204" pitchFamily="34" charset="0"/>
                <a:ea typeface="Roboto Slab" pitchFamily="2" charset="0"/>
                <a:cs typeface="BrowalliaUPC" panose="020B0502040204020203" pitchFamily="34" charset="-34"/>
              </a:rPr>
              <a:t>FY2025 OPERATING BUDGET</a:t>
            </a:r>
          </a:p>
          <a:p>
            <a:r>
              <a:rPr lang="en-US" sz="2800">
                <a:solidFill>
                  <a:srgbClr val="000000"/>
                </a:solidFill>
                <a:latin typeface="Arial" panose="020B0604020202020204" pitchFamily="34" charset="0"/>
                <a:cs typeface="Arial" panose="020B0604020202020204" pitchFamily="34" charset="0"/>
              </a:rPr>
              <a:t>FY2025 Budget </a:t>
            </a:r>
            <a:r>
              <a:rPr lang="en-US" sz="2800" b="1" i="0">
                <a:solidFill>
                  <a:srgbClr val="00599C"/>
                </a:solidFill>
                <a:effectLst/>
                <a:latin typeface="Arial" panose="020B0604020202020204" pitchFamily="34" charset="0"/>
                <a:cs typeface="Arial" panose="020B0604020202020204" pitchFamily="34" charset="0"/>
              </a:rPr>
              <a:t>$454 Million</a:t>
            </a:r>
            <a:endParaRPr lang="en-US" sz="2800" i="0">
              <a:solidFill>
                <a:srgbClr val="00599C"/>
              </a:solidFill>
              <a:effectLst/>
              <a:latin typeface="Arial" panose="020B0604020202020204" pitchFamily="34" charset="0"/>
              <a:cs typeface="Arial" panose="020B0604020202020204" pitchFamily="34" charset="0"/>
            </a:endParaRPr>
          </a:p>
          <a:p>
            <a:endParaRPr lang="en-US" sz="4400" b="1">
              <a:solidFill>
                <a:srgbClr val="00599C"/>
              </a:solidFill>
              <a:latin typeface="Century Gothic" panose="020B0502020202020204" pitchFamily="34" charset="0"/>
              <a:ea typeface="Roboto Slab" pitchFamily="2" charset="0"/>
              <a:cs typeface="BrowalliaUPC" panose="020B0502040204020203" pitchFamily="34" charset="-34"/>
            </a:endParaRPr>
          </a:p>
        </p:txBody>
      </p:sp>
    </p:spTree>
    <p:extLst>
      <p:ext uri="{BB962C8B-B14F-4D97-AF65-F5344CB8AC3E}">
        <p14:creationId xmlns:p14="http://schemas.microsoft.com/office/powerpoint/2010/main" val="2782704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actus with a sunset behind it&#10;&#10;Description automatically generated">
            <a:extLst>
              <a:ext uri="{FF2B5EF4-FFF2-40B4-BE49-F238E27FC236}">
                <a16:creationId xmlns:a16="http://schemas.microsoft.com/office/drawing/2014/main" id="{3FA0959D-7E16-D871-7FDF-64554C13C0C8}"/>
              </a:ext>
            </a:extLst>
          </p:cNvPr>
          <p:cNvPicPr>
            <a:picLocks noChangeAspect="1"/>
          </p:cNvPicPr>
          <p:nvPr/>
        </p:nvPicPr>
        <p:blipFill>
          <a:blip r:embed="rId2">
            <a:extLst>
              <a:ext uri="{28A0092B-C50C-407E-A947-70E740481C1C}">
                <a14:useLocalDpi xmlns:a14="http://schemas.microsoft.com/office/drawing/2010/main" val="0"/>
              </a:ext>
            </a:extLst>
          </a:blip>
          <a:srcRect l="66600"/>
          <a:stretch/>
        </p:blipFill>
        <p:spPr>
          <a:xfrm>
            <a:off x="8119872" y="0"/>
            <a:ext cx="4072128" cy="6858000"/>
          </a:xfrm>
          <a:prstGeom prst="rect">
            <a:avLst/>
          </a:prstGeom>
        </p:spPr>
      </p:pic>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3</a:t>
            </a:fld>
            <a:endParaRPr lang="en-US" b="1">
              <a:latin typeface="+mn-lt"/>
            </a:endParaRPr>
          </a:p>
        </p:txBody>
      </p:sp>
      <p:sp>
        <p:nvSpPr>
          <p:cNvPr id="5" name="TextBox 4">
            <a:extLst>
              <a:ext uri="{FF2B5EF4-FFF2-40B4-BE49-F238E27FC236}">
                <a16:creationId xmlns:a16="http://schemas.microsoft.com/office/drawing/2014/main" id="{02769083-0EEC-C72B-0028-EBEC573B36AB}"/>
              </a:ext>
            </a:extLst>
          </p:cNvPr>
          <p:cNvSpPr txBox="1"/>
          <p:nvPr/>
        </p:nvSpPr>
        <p:spPr>
          <a:xfrm>
            <a:off x="533400" y="564573"/>
            <a:ext cx="6278880" cy="769441"/>
          </a:xfrm>
          <a:prstGeom prst="rect">
            <a:avLst/>
          </a:prstGeom>
          <a:noFill/>
        </p:spPr>
        <p:txBody>
          <a:bodyPr wrap="square" rtlCol="0">
            <a:spAutoFit/>
          </a:bodyPr>
          <a:lstStyle/>
          <a:p>
            <a:pPr marL="0" indent="0">
              <a:buNone/>
            </a:pPr>
            <a:r>
              <a:rPr lang="en-US" sz="4400" b="1">
                <a:solidFill>
                  <a:srgbClr val="00599C"/>
                </a:solidFill>
                <a:latin typeface="Century Gothic" panose="020B0502020202020204" pitchFamily="34" charset="0"/>
                <a:cs typeface="Arial"/>
              </a:rPr>
              <a:t>STRATEGIC PLAN</a:t>
            </a:r>
          </a:p>
        </p:txBody>
      </p:sp>
      <p:sp>
        <p:nvSpPr>
          <p:cNvPr id="6" name="TextBox 5">
            <a:extLst>
              <a:ext uri="{FF2B5EF4-FFF2-40B4-BE49-F238E27FC236}">
                <a16:creationId xmlns:a16="http://schemas.microsoft.com/office/drawing/2014/main" id="{E1B1461B-AA9E-FDDE-02C6-A07B7C1D209C}"/>
              </a:ext>
            </a:extLst>
          </p:cNvPr>
          <p:cNvSpPr txBox="1"/>
          <p:nvPr/>
        </p:nvSpPr>
        <p:spPr>
          <a:xfrm>
            <a:off x="533399" y="1504950"/>
            <a:ext cx="7928429" cy="4775090"/>
          </a:xfrm>
          <a:prstGeom prst="rect">
            <a:avLst/>
          </a:prstGeom>
          <a:noFill/>
        </p:spPr>
        <p:txBody>
          <a:bodyPr wrap="square" rtlCol="0">
            <a:spAutoFit/>
          </a:bodyPr>
          <a:lstStyle/>
          <a:p>
            <a:pPr>
              <a:lnSpc>
                <a:spcPct val="150000"/>
              </a:lnSpc>
              <a:spcBef>
                <a:spcPts val="1200"/>
              </a:spcBef>
              <a:spcAft>
                <a:spcPts val="1200"/>
              </a:spcAft>
            </a:pPr>
            <a:r>
              <a:rPr lang="en-US" sz="2400" b="1">
                <a:latin typeface="Arial" panose="020B0604020202020204" pitchFamily="34" charset="0"/>
                <a:cs typeface="Arial" panose="020B0604020202020204" pitchFamily="34" charset="0"/>
              </a:rPr>
              <a:t>Goals 1 through 6, but primarily</a:t>
            </a:r>
          </a:p>
          <a:p>
            <a:pPr>
              <a:lnSpc>
                <a:spcPct val="150000"/>
              </a:lnSpc>
              <a:spcBef>
                <a:spcPts val="1200"/>
              </a:spcBef>
              <a:spcAft>
                <a:spcPts val="1200"/>
              </a:spcAft>
            </a:pPr>
            <a:r>
              <a:rPr lang="en-US" sz="2400" b="1">
                <a:latin typeface="Arial" panose="020B0604020202020204" pitchFamily="34" charset="0"/>
                <a:cs typeface="Arial" panose="020B0604020202020204" pitchFamily="34" charset="0"/>
              </a:rPr>
              <a:t>Goal 5: Provide Sound Governance &amp;                    Fiscal Management</a:t>
            </a:r>
          </a:p>
          <a:p>
            <a:pPr marL="342900" indent="-342900">
              <a:lnSpc>
                <a:spcPct val="150000"/>
              </a:lnSpc>
              <a:spcBef>
                <a:spcPts val="1200"/>
              </a:spcBef>
              <a:spcAft>
                <a:spcPts val="1200"/>
              </a:spcAft>
              <a:buFont typeface="Arial" panose="020B0604020202020204" pitchFamily="34" charset="0"/>
              <a:buChar char="•"/>
            </a:pPr>
            <a:r>
              <a:rPr lang="en-US" sz="2000" b="1">
                <a:latin typeface="Arial" panose="020B0604020202020204" pitchFamily="34" charset="0"/>
                <a:ea typeface="+mn-lt"/>
                <a:cs typeface="Arial" panose="020B0604020202020204" pitchFamily="34" charset="0"/>
              </a:rPr>
              <a:t>5.7</a:t>
            </a:r>
            <a:r>
              <a:rPr lang="en-US" sz="2000">
                <a:latin typeface="Arial" panose="020B0604020202020204" pitchFamily="34" charset="0"/>
                <a:ea typeface="+mn-lt"/>
                <a:cs typeface="Arial" panose="020B0604020202020204" pitchFamily="34" charset="0"/>
              </a:rPr>
              <a:t>  </a:t>
            </a:r>
            <a:r>
              <a:rPr lang="en-US" sz="2000" b="1">
                <a:solidFill>
                  <a:schemeClr val="tx2">
                    <a:lumMod val="75000"/>
                    <a:lumOff val="25000"/>
                  </a:schemeClr>
                </a:solidFill>
                <a:latin typeface="Arial" panose="020B0604020202020204" pitchFamily="34" charset="0"/>
                <a:ea typeface="+mn-lt"/>
                <a:cs typeface="Arial" panose="020B0604020202020204" pitchFamily="34" charset="0"/>
              </a:rPr>
              <a:t>Ensure Continued Financial Stability and Accountability</a:t>
            </a:r>
            <a:r>
              <a:rPr lang="en-US" sz="2000">
                <a:solidFill>
                  <a:schemeClr val="tx2">
                    <a:lumMod val="75000"/>
                    <a:lumOff val="25000"/>
                  </a:schemeClr>
                </a:solidFill>
                <a:latin typeface="Arial" panose="020B0604020202020204" pitchFamily="34" charset="0"/>
                <a:ea typeface="+mn-lt"/>
                <a:cs typeface="Arial" panose="020B0604020202020204" pitchFamily="34" charset="0"/>
              </a:rPr>
              <a:t>: Maintain Financial Transparency.</a:t>
            </a:r>
          </a:p>
          <a:p>
            <a:pPr>
              <a:lnSpc>
                <a:spcPct val="150000"/>
              </a:lnSpc>
              <a:spcBef>
                <a:spcPts val="1200"/>
              </a:spcBef>
              <a:spcAft>
                <a:spcPts val="1200"/>
              </a:spcAft>
            </a:pPr>
            <a:endParaRPr lang="en-US" sz="2000">
              <a:solidFill>
                <a:schemeClr val="tx2">
                  <a:lumMod val="75000"/>
                  <a:lumOff val="25000"/>
                </a:schemeClr>
              </a:solidFill>
              <a:latin typeface="Arial" panose="020B0604020202020204" pitchFamily="34" charset="0"/>
              <a:ea typeface="+mn-lt"/>
              <a:cs typeface="Arial" panose="020B0604020202020204" pitchFamily="34" charset="0"/>
            </a:endParaRPr>
          </a:p>
          <a:p>
            <a:pPr>
              <a:lnSpc>
                <a:spcPct val="150000"/>
              </a:lnSpc>
              <a:spcBef>
                <a:spcPts val="1200"/>
              </a:spcBef>
              <a:spcAft>
                <a:spcPts val="1200"/>
              </a:spcAft>
            </a:pPr>
            <a:endParaRPr lang="en-US" sz="2000">
              <a:solidFill>
                <a:schemeClr val="tx2">
                  <a:lumMod val="75000"/>
                  <a:lumOff val="25000"/>
                </a:schemeClr>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2406785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background with black and white clouds&#10;&#10;Description automatically generated">
            <a:extLst>
              <a:ext uri="{FF2B5EF4-FFF2-40B4-BE49-F238E27FC236}">
                <a16:creationId xmlns:a16="http://schemas.microsoft.com/office/drawing/2014/main" id="{7E8A2847-590C-2A18-C11F-0862D2B850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4</a:t>
            </a:fld>
            <a:endParaRPr lang="en-US" b="1">
              <a:latin typeface="+mn-lt"/>
            </a:endParaRPr>
          </a:p>
        </p:txBody>
      </p:sp>
      <p:sp>
        <p:nvSpPr>
          <p:cNvPr id="12" name="TextBox 11">
            <a:extLst>
              <a:ext uri="{FF2B5EF4-FFF2-40B4-BE49-F238E27FC236}">
                <a16:creationId xmlns:a16="http://schemas.microsoft.com/office/drawing/2014/main" id="{6E0EE14E-8F1D-F9C2-628E-6AE94BBDA5EA}"/>
              </a:ext>
            </a:extLst>
          </p:cNvPr>
          <p:cNvSpPr txBox="1"/>
          <p:nvPr/>
        </p:nvSpPr>
        <p:spPr>
          <a:xfrm>
            <a:off x="533399" y="564573"/>
            <a:ext cx="8224101" cy="1877437"/>
          </a:xfrm>
          <a:prstGeom prst="rect">
            <a:avLst/>
          </a:prstGeom>
          <a:noFill/>
        </p:spPr>
        <p:txBody>
          <a:bodyPr wrap="square" rtlCol="0">
            <a:spAutoFit/>
          </a:bodyPr>
          <a:lstStyle/>
          <a:p>
            <a:r>
              <a:rPr lang="en-US" sz="4400" b="1">
                <a:solidFill>
                  <a:srgbClr val="00599C"/>
                </a:solidFill>
                <a:latin typeface="Century Gothic" panose="020B0502020202020204" pitchFamily="34" charset="0"/>
                <a:ea typeface="Roboto Slab" pitchFamily="2" charset="0"/>
                <a:cs typeface="BrowalliaUPC" panose="020B0502040204020203" pitchFamily="34" charset="-34"/>
              </a:rPr>
              <a:t>FY2025 ALL CITY FUNDS</a:t>
            </a:r>
          </a:p>
          <a:p>
            <a:r>
              <a:rPr lang="en-US" sz="2800">
                <a:solidFill>
                  <a:srgbClr val="000000"/>
                </a:solidFill>
                <a:latin typeface="Arial" panose="020B0604020202020204" pitchFamily="34" charset="0"/>
                <a:cs typeface="Arial" panose="020B0604020202020204" pitchFamily="34" charset="0"/>
              </a:rPr>
              <a:t>OPERATING BUDGET </a:t>
            </a:r>
            <a:r>
              <a:rPr lang="en-US" sz="2800" b="1" i="0">
                <a:solidFill>
                  <a:srgbClr val="00599C"/>
                </a:solidFill>
                <a:effectLst/>
                <a:latin typeface="Arial" panose="020B0604020202020204" pitchFamily="34" charset="0"/>
                <a:cs typeface="Arial" panose="020B0604020202020204" pitchFamily="34" charset="0"/>
              </a:rPr>
              <a:t>$454 Million</a:t>
            </a:r>
            <a:endParaRPr lang="en-US" sz="2800" i="0">
              <a:solidFill>
                <a:srgbClr val="00599C"/>
              </a:solidFill>
              <a:effectLst/>
              <a:latin typeface="Arial" panose="020B0604020202020204" pitchFamily="34" charset="0"/>
              <a:cs typeface="Arial" panose="020B0604020202020204" pitchFamily="34" charset="0"/>
            </a:endParaRPr>
          </a:p>
          <a:p>
            <a:endParaRPr lang="en-US" sz="4400" b="1">
              <a:solidFill>
                <a:srgbClr val="00599C"/>
              </a:solidFill>
              <a:latin typeface="Century Gothic" panose="020B0502020202020204" pitchFamily="34" charset="0"/>
              <a:ea typeface="Roboto Slab" pitchFamily="2" charset="0"/>
              <a:cs typeface="BrowalliaUPC" panose="020B0502040204020203" pitchFamily="34" charset="-34"/>
            </a:endParaRPr>
          </a:p>
        </p:txBody>
      </p:sp>
      <p:pic>
        <p:nvPicPr>
          <p:cNvPr id="6" name="Picture 5">
            <a:extLst>
              <a:ext uri="{FF2B5EF4-FFF2-40B4-BE49-F238E27FC236}">
                <a16:creationId xmlns:a16="http://schemas.microsoft.com/office/drawing/2014/main" id="{830EEC85-D0EB-FA0F-18E5-25E52F983F10}"/>
              </a:ext>
            </a:extLst>
          </p:cNvPr>
          <p:cNvPicPr>
            <a:picLocks noChangeAspect="1"/>
          </p:cNvPicPr>
          <p:nvPr/>
        </p:nvPicPr>
        <p:blipFill>
          <a:blip r:embed="rId3"/>
          <a:stretch>
            <a:fillRect/>
          </a:stretch>
        </p:blipFill>
        <p:spPr>
          <a:xfrm>
            <a:off x="310235" y="1888306"/>
            <a:ext cx="9059441" cy="4773582"/>
          </a:xfrm>
          <a:prstGeom prst="rect">
            <a:avLst/>
          </a:prstGeom>
        </p:spPr>
      </p:pic>
    </p:spTree>
    <p:extLst>
      <p:ext uri="{BB962C8B-B14F-4D97-AF65-F5344CB8AC3E}">
        <p14:creationId xmlns:p14="http://schemas.microsoft.com/office/powerpoint/2010/main" val="2383642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on a playground&#10;&#10;Description automatically generated">
            <a:extLst>
              <a:ext uri="{FF2B5EF4-FFF2-40B4-BE49-F238E27FC236}">
                <a16:creationId xmlns:a16="http://schemas.microsoft.com/office/drawing/2014/main" id="{4424C538-FA5F-3D6A-FBC1-BAC84238FA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533400" y="564573"/>
            <a:ext cx="6419850" cy="769441"/>
          </a:xfrm>
          <a:prstGeom prst="rect">
            <a:avLst/>
          </a:prstGeom>
          <a:noFill/>
        </p:spPr>
        <p:txBody>
          <a:bodyPr wrap="square" rtlCol="0">
            <a:spAutoFit/>
          </a:bodyPr>
          <a:lstStyle/>
          <a:p>
            <a:r>
              <a:rPr lang="en-US" sz="4400" b="1">
                <a:solidFill>
                  <a:srgbClr val="00599C"/>
                </a:solidFill>
                <a:latin typeface="Century Gothic" panose="020B0502020202020204" pitchFamily="34" charset="0"/>
                <a:ea typeface="Roboto Slab" pitchFamily="2" charset="0"/>
                <a:cs typeface="BrowalliaUPC" panose="020B0502040204020203" pitchFamily="34" charset="-34"/>
              </a:rPr>
              <a:t>FIXED COSTS</a:t>
            </a: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5</a:t>
            </a:fld>
            <a:endParaRPr lang="en-US" b="1">
              <a:latin typeface="+mn-lt"/>
            </a:endParaRPr>
          </a:p>
        </p:txBody>
      </p:sp>
      <p:sp>
        <p:nvSpPr>
          <p:cNvPr id="4" name="TextBox 3">
            <a:extLst>
              <a:ext uri="{FF2B5EF4-FFF2-40B4-BE49-F238E27FC236}">
                <a16:creationId xmlns:a16="http://schemas.microsoft.com/office/drawing/2014/main" id="{EFD3FE5D-1650-DC89-0DE1-D78BADED4B48}"/>
              </a:ext>
            </a:extLst>
          </p:cNvPr>
          <p:cNvSpPr txBox="1"/>
          <p:nvPr/>
        </p:nvSpPr>
        <p:spPr>
          <a:xfrm>
            <a:off x="533400" y="1828273"/>
            <a:ext cx="8235846" cy="3785652"/>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Personnel and Benefits </a:t>
            </a:r>
            <a:r>
              <a:rPr lang="en-US" sz="2000">
                <a:latin typeface="Arial" panose="020B0604020202020204" pitchFamily="34" charset="0"/>
                <a:cs typeface="Arial" panose="020B0604020202020204" pitchFamily="34" charset="0"/>
              </a:rPr>
              <a:t>– Wages, Health Insurance</a:t>
            </a:r>
          </a:p>
          <a:p>
            <a:pPr lvl="1"/>
            <a:endParaRPr lang="en-US" sz="2000">
              <a:latin typeface="Arial" panose="020B0604020202020204" pitchFamily="34" charset="0"/>
              <a:cs typeface="Arial" panose="020B0604020202020204" pitchFamily="34" charset="0"/>
            </a:endParaRPr>
          </a:p>
          <a:p>
            <a:r>
              <a:rPr lang="en-US" sz="2000" b="1">
                <a:latin typeface="Arial" panose="020B0604020202020204" pitchFamily="34" charset="0"/>
                <a:cs typeface="Arial" panose="020B0604020202020204" pitchFamily="34" charset="0"/>
              </a:rPr>
              <a:t>IT Software </a:t>
            </a:r>
            <a:r>
              <a:rPr lang="en-US" sz="2000">
                <a:latin typeface="Arial" panose="020B0604020202020204" pitchFamily="34" charset="0"/>
                <a:cs typeface="Arial" panose="020B0604020202020204" pitchFamily="34" charset="0"/>
              </a:rPr>
              <a:t>– Cybersecurity, Functionality, ease of use for Citizens</a:t>
            </a:r>
          </a:p>
          <a:p>
            <a:pPr lvl="1"/>
            <a:endParaRPr lang="en-US" sz="2000">
              <a:latin typeface="Arial" panose="020B0604020202020204" pitchFamily="34" charset="0"/>
              <a:cs typeface="Arial" panose="020B0604020202020204" pitchFamily="34" charset="0"/>
            </a:endParaRPr>
          </a:p>
          <a:p>
            <a:r>
              <a:rPr lang="en-US" sz="2000" b="1">
                <a:latin typeface="Arial" panose="020B0604020202020204" pitchFamily="34" charset="0"/>
                <a:cs typeface="Arial" panose="020B0604020202020204" pitchFamily="34" charset="0"/>
              </a:rPr>
              <a:t>Utility Costs </a:t>
            </a:r>
            <a:r>
              <a:rPr lang="en-US" sz="2000">
                <a:latin typeface="Arial" panose="020B0604020202020204" pitchFamily="34" charset="0"/>
                <a:cs typeface="Arial" panose="020B0604020202020204" pitchFamily="34" charset="0"/>
              </a:rPr>
              <a:t>– Electricity and Gas, past and potential increases</a:t>
            </a:r>
          </a:p>
          <a:p>
            <a:pPr lvl="1"/>
            <a:endParaRPr lang="en-US" sz="2000">
              <a:latin typeface="Arial" panose="020B0604020202020204" pitchFamily="34" charset="0"/>
              <a:cs typeface="Arial" panose="020B0604020202020204" pitchFamily="34" charset="0"/>
            </a:endParaRPr>
          </a:p>
          <a:p>
            <a:r>
              <a:rPr lang="en-US" sz="2000" b="1">
                <a:latin typeface="Arial" panose="020B0604020202020204" pitchFamily="34" charset="0"/>
                <a:cs typeface="Arial" panose="020B0604020202020204" pitchFamily="34" charset="0"/>
              </a:rPr>
              <a:t>Annual Operational Costs </a:t>
            </a:r>
            <a:r>
              <a:rPr lang="en-US" sz="2000">
                <a:latin typeface="Arial" panose="020B0604020202020204" pitchFamily="34" charset="0"/>
                <a:cs typeface="Arial" panose="020B0604020202020204" pitchFamily="34" charset="0"/>
              </a:rPr>
              <a:t>– Chemicals, Sanitation roll offs, service contracts (i.e. mowing, temporary help, liability insurance)</a:t>
            </a:r>
          </a:p>
          <a:p>
            <a:pPr lvl="1"/>
            <a:endParaRPr lang="en-US" sz="2000">
              <a:latin typeface="Arial" panose="020B0604020202020204" pitchFamily="34" charset="0"/>
              <a:cs typeface="Arial" panose="020B0604020202020204" pitchFamily="34" charset="0"/>
            </a:endParaRPr>
          </a:p>
          <a:p>
            <a:r>
              <a:rPr lang="en-US" sz="2000" b="1">
                <a:latin typeface="Arial" panose="020B0604020202020204" pitchFamily="34" charset="0"/>
                <a:cs typeface="Arial" panose="020B0604020202020204" pitchFamily="34" charset="0"/>
              </a:rPr>
              <a:t>Maintenance</a:t>
            </a:r>
            <a:r>
              <a:rPr lang="en-US" sz="2000">
                <a:latin typeface="Arial" panose="020B0604020202020204" pitchFamily="34" charset="0"/>
                <a:cs typeface="Arial" panose="020B0604020202020204" pitchFamily="34" charset="0"/>
              </a:rPr>
              <a:t> – Facility, Vehicle and Equipment</a:t>
            </a:r>
          </a:p>
          <a:p>
            <a:pPr lvl="1"/>
            <a:endParaRPr lang="en-US" sz="2000">
              <a:latin typeface="Arial" panose="020B0604020202020204" pitchFamily="34" charset="0"/>
              <a:cs typeface="Arial" panose="020B0604020202020204" pitchFamily="34" charset="0"/>
            </a:endParaRPr>
          </a:p>
          <a:p>
            <a:r>
              <a:rPr lang="en-US" sz="2000" b="1">
                <a:latin typeface="Arial" panose="020B0604020202020204" pitchFamily="34" charset="0"/>
                <a:cs typeface="Arial" panose="020B0604020202020204" pitchFamily="34" charset="0"/>
              </a:rPr>
              <a:t>Bank and Credit Card Fees </a:t>
            </a:r>
            <a:r>
              <a:rPr lang="en-US" sz="2000">
                <a:latin typeface="Arial" panose="020B0604020202020204" pitchFamily="34" charset="0"/>
                <a:cs typeface="Arial" panose="020B0604020202020204" pitchFamily="34" charset="0"/>
              </a:rPr>
              <a:t>– City absorbing these costs</a:t>
            </a:r>
          </a:p>
        </p:txBody>
      </p:sp>
    </p:spTree>
    <p:extLst>
      <p:ext uri="{BB962C8B-B14F-4D97-AF65-F5344CB8AC3E}">
        <p14:creationId xmlns:p14="http://schemas.microsoft.com/office/powerpoint/2010/main" val="4170808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oup of people in a field&#10;&#10;Description automatically generated">
            <a:extLst>
              <a:ext uri="{FF2B5EF4-FFF2-40B4-BE49-F238E27FC236}">
                <a16:creationId xmlns:a16="http://schemas.microsoft.com/office/drawing/2014/main" id="{22E164FC-AE72-6333-C592-82CF67CEAB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533399" y="564573"/>
            <a:ext cx="7667625" cy="769441"/>
          </a:xfrm>
          <a:prstGeom prst="rect">
            <a:avLst/>
          </a:prstGeom>
          <a:noFill/>
        </p:spPr>
        <p:txBody>
          <a:bodyPr wrap="square" lIns="91440" tIns="45720" rIns="91440" bIns="45720" rtlCol="0" anchor="t">
            <a:spAutoFit/>
          </a:bodyPr>
          <a:lstStyle/>
          <a:p>
            <a:r>
              <a:rPr lang="en-US" sz="4400" b="1" dirty="0">
                <a:solidFill>
                  <a:srgbClr val="00599C"/>
                </a:solidFill>
                <a:latin typeface="Century Gothic"/>
                <a:ea typeface="Roboto Slab"/>
                <a:cs typeface="BrowalliaUPC"/>
              </a:rPr>
              <a:t>WHAT AFFECTS FIXED COSTS</a:t>
            </a: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6</a:t>
            </a:fld>
            <a:endParaRPr lang="en-US" b="1">
              <a:latin typeface="+mn-lt"/>
            </a:endParaRPr>
          </a:p>
        </p:txBody>
      </p:sp>
      <p:sp>
        <p:nvSpPr>
          <p:cNvPr id="3" name="Rectangle 2">
            <a:extLst>
              <a:ext uri="{FF2B5EF4-FFF2-40B4-BE49-F238E27FC236}">
                <a16:creationId xmlns:a16="http://schemas.microsoft.com/office/drawing/2014/main" id="{B3626DD4-E5A5-AF6E-5AF6-C2B7E312B6DD}"/>
              </a:ext>
            </a:extLst>
          </p:cNvPr>
          <p:cNvSpPr/>
          <p:nvPr/>
        </p:nvSpPr>
        <p:spPr>
          <a:xfrm>
            <a:off x="467193" y="1619541"/>
            <a:ext cx="1877884" cy="1211038"/>
          </a:xfrm>
          <a:prstGeom prst="rect">
            <a:avLst/>
          </a:prstGeom>
          <a:solidFill>
            <a:srgbClr val="00599C"/>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i="0" u="none" strike="noStrike" kern="0" cap="none" spc="0" normalizeH="0" baseline="0" noProof="0">
                <a:ln>
                  <a:noFill/>
                </a:ln>
                <a:solidFill>
                  <a:prstClr val="white"/>
                </a:solidFill>
                <a:effectLst/>
                <a:uLnTx/>
                <a:uFillTx/>
                <a:latin typeface="Calibri" panose="020F0502020204030204"/>
                <a:ea typeface="+mn-ea"/>
                <a:cs typeface="+mn-cs"/>
              </a:rPr>
              <a:t>Inflation</a:t>
            </a:r>
            <a:endParaRPr kumimoji="0" lang="en-US" sz="280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27B7F04-DA6D-7459-CF8F-A90E3A14FBD0}"/>
              </a:ext>
            </a:extLst>
          </p:cNvPr>
          <p:cNvSpPr/>
          <p:nvPr/>
        </p:nvSpPr>
        <p:spPr>
          <a:xfrm>
            <a:off x="467193" y="3008749"/>
            <a:ext cx="1877884" cy="1211038"/>
          </a:xfrm>
          <a:prstGeom prst="rect">
            <a:avLst/>
          </a:prstGeom>
          <a:solidFill>
            <a:srgbClr val="00599C"/>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i="0" u="none" strike="noStrike" kern="0" cap="none" spc="0" normalizeH="0" baseline="0" noProof="0">
                <a:ln>
                  <a:noFill/>
                </a:ln>
                <a:solidFill>
                  <a:prstClr val="white"/>
                </a:solidFill>
                <a:effectLst/>
                <a:uLnTx/>
                <a:uFillTx/>
                <a:latin typeface="Calibri" panose="020F0502020204030204"/>
                <a:ea typeface="+mn-ea"/>
                <a:cs typeface="+mn-cs"/>
              </a:rPr>
              <a:t>Supply Chain</a:t>
            </a:r>
            <a:endParaRPr kumimoji="0" lang="en-US" sz="280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6B07D96D-ED4C-E417-2C6A-161996CD5E34}"/>
              </a:ext>
            </a:extLst>
          </p:cNvPr>
          <p:cNvSpPr/>
          <p:nvPr/>
        </p:nvSpPr>
        <p:spPr>
          <a:xfrm>
            <a:off x="467193" y="4397958"/>
            <a:ext cx="1877884" cy="1211038"/>
          </a:xfrm>
          <a:prstGeom prst="rect">
            <a:avLst/>
          </a:prstGeom>
          <a:solidFill>
            <a:srgbClr val="00599C"/>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Growth</a:t>
            </a:r>
            <a:endParaRPr kumimoji="0" lang="en-US" sz="280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009C36B-8515-C9F4-FEEB-CD3D6F1D4AC4}"/>
              </a:ext>
            </a:extLst>
          </p:cNvPr>
          <p:cNvSpPr/>
          <p:nvPr/>
        </p:nvSpPr>
        <p:spPr>
          <a:xfrm>
            <a:off x="2487751" y="1619541"/>
            <a:ext cx="6446386" cy="1211038"/>
          </a:xfrm>
          <a:prstGeom prst="rect">
            <a:avLst/>
          </a:prstGeom>
          <a:solidFill>
            <a:srgbClr val="CAE7FF"/>
          </a:solidFill>
          <a:ln w="1905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599C"/>
                </a:solidFill>
                <a:effectLst/>
                <a:uLnTx/>
                <a:uFillTx/>
                <a:latin typeface="Calibri" panose="020F0502020204030204"/>
                <a:ea typeface="+mn-ea"/>
                <a:cs typeface="+mn-cs"/>
              </a:rPr>
              <a:t>Anticipate </a:t>
            </a:r>
            <a:r>
              <a:rPr kumimoji="0" lang="en-US" sz="2400" b="0" i="0" u="none" strike="noStrike" kern="0" cap="none" spc="0" normalizeH="0" baseline="0" noProof="0">
                <a:ln>
                  <a:noFill/>
                </a:ln>
                <a:solidFill>
                  <a:srgbClr val="00599C"/>
                </a:solidFill>
                <a:effectLst/>
                <a:uLnTx/>
                <a:uFillTx/>
                <a:latin typeface="Google Sans"/>
                <a:ea typeface="+mn-ea"/>
                <a:cs typeface="+mn-cs"/>
              </a:rPr>
              <a:t>changing costs from inflation to pay for fixed costs</a:t>
            </a:r>
            <a:endParaRPr kumimoji="0" lang="en-US" sz="2800" b="0" i="0" u="none" strike="noStrike" kern="0" cap="none" spc="0" normalizeH="0" baseline="0" noProof="0">
              <a:ln>
                <a:noFill/>
              </a:ln>
              <a:solidFill>
                <a:srgbClr val="00599C"/>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F44FEFDD-BF9D-379C-5681-2D7D26483951}"/>
              </a:ext>
            </a:extLst>
          </p:cNvPr>
          <p:cNvSpPr/>
          <p:nvPr/>
        </p:nvSpPr>
        <p:spPr>
          <a:xfrm>
            <a:off x="2487751" y="3008749"/>
            <a:ext cx="6446386" cy="1211038"/>
          </a:xfrm>
          <a:prstGeom prst="rect">
            <a:avLst/>
          </a:prstGeom>
          <a:solidFill>
            <a:srgbClr val="CAE7FF"/>
          </a:solidFill>
          <a:ln w="1905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599C"/>
                </a:solidFill>
                <a:effectLst/>
                <a:uLnTx/>
                <a:uFillTx/>
                <a:latin typeface="Calibri" panose="020F0502020204030204"/>
                <a:ea typeface="+mn-ea"/>
                <a:cs typeface="+mn-cs"/>
              </a:rPr>
              <a:t>Increased demand or lack of supply can</a:t>
            </a:r>
            <a:r>
              <a:rPr lang="en-US" sz="2400" kern="0">
                <a:solidFill>
                  <a:srgbClr val="00599C"/>
                </a:solidFill>
                <a:latin typeface="Google Sans"/>
              </a:rPr>
              <a:t> </a:t>
            </a:r>
            <a:r>
              <a:rPr kumimoji="0" lang="en-US" sz="2400" b="0" i="0" u="none" strike="noStrike" kern="0" cap="none" spc="0" normalizeH="0" baseline="0" noProof="0">
                <a:ln>
                  <a:noFill/>
                </a:ln>
                <a:solidFill>
                  <a:srgbClr val="00599C"/>
                </a:solidFill>
                <a:effectLst/>
                <a:uLnTx/>
                <a:uFillTx/>
                <a:latin typeface="Google Sans"/>
                <a:ea typeface="+mn-ea"/>
                <a:cs typeface="+mn-cs"/>
              </a:rPr>
              <a:t>result in higher costs or delays</a:t>
            </a:r>
            <a:endParaRPr kumimoji="0" lang="en-US" sz="2800" b="0" i="0" u="none" strike="noStrike" kern="0" cap="none" spc="0" normalizeH="0" baseline="0" noProof="0">
              <a:ln>
                <a:noFill/>
              </a:ln>
              <a:solidFill>
                <a:srgbClr val="00599C"/>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165E88F-F928-C837-0737-BBD96C876DBA}"/>
              </a:ext>
            </a:extLst>
          </p:cNvPr>
          <p:cNvSpPr/>
          <p:nvPr/>
        </p:nvSpPr>
        <p:spPr>
          <a:xfrm>
            <a:off x="2487751" y="4397957"/>
            <a:ext cx="6446385" cy="1211038"/>
          </a:xfrm>
          <a:prstGeom prst="rect">
            <a:avLst/>
          </a:prstGeom>
          <a:solidFill>
            <a:srgbClr val="CAE7FF"/>
          </a:solidFill>
          <a:ln w="1905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599C"/>
                </a:solidFill>
                <a:effectLst/>
                <a:uLnTx/>
                <a:uFillTx/>
                <a:latin typeface="Arial" panose="020B0604020202020204" pitchFamily="34" charset="0"/>
                <a:cs typeface="Arial" panose="020B0604020202020204" pitchFamily="34" charset="0"/>
              </a:rPr>
              <a:t>Account for additional maintenance</a:t>
            </a:r>
            <a:r>
              <a:rPr lang="en-US" sz="2400" kern="0">
                <a:solidFill>
                  <a:srgbClr val="00599C"/>
                </a:solidFill>
                <a:latin typeface="Arial" panose="020B0604020202020204" pitchFamily="34" charset="0"/>
                <a:cs typeface="Arial" panose="020B0604020202020204" pitchFamily="34" charset="0"/>
              </a:rPr>
              <a:t> </a:t>
            </a:r>
            <a:r>
              <a:rPr kumimoji="0" lang="en-US" sz="2400" b="0" i="0" u="none" strike="noStrike" kern="0" cap="none" spc="0" normalizeH="0" baseline="0" noProof="0">
                <a:ln>
                  <a:noFill/>
                </a:ln>
                <a:solidFill>
                  <a:srgbClr val="00599C"/>
                </a:solidFill>
                <a:effectLst/>
                <a:uLnTx/>
                <a:uFillTx/>
                <a:latin typeface="Arial" panose="020B0604020202020204" pitchFamily="34" charset="0"/>
                <a:cs typeface="Arial" panose="020B0604020202020204" pitchFamily="34" charset="0"/>
              </a:rPr>
              <a:t>and personnel for new capital and population growth</a:t>
            </a:r>
            <a:endParaRPr kumimoji="0" lang="en-US" sz="2800" b="0" i="0" u="none" strike="noStrike" kern="0" cap="none" spc="0" normalizeH="0" baseline="0" noProof="0">
              <a:ln>
                <a:noFill/>
              </a:ln>
              <a:solidFill>
                <a:srgbClr val="00599C"/>
              </a:solidFill>
              <a:effectLst/>
              <a:uLnTx/>
              <a:uFillTx/>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FB2DF527-1941-4C3C-92D7-E9AAC0AE1D5F}"/>
              </a:ext>
            </a:extLst>
          </p:cNvPr>
          <p:cNvSpPr/>
          <p:nvPr/>
        </p:nvSpPr>
        <p:spPr>
          <a:xfrm>
            <a:off x="467192" y="1636268"/>
            <a:ext cx="1877884" cy="1211038"/>
          </a:xfrm>
          <a:prstGeom prst="rect">
            <a:avLst/>
          </a:prstGeom>
          <a:solidFill>
            <a:srgbClr val="00599C"/>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Inflation</a:t>
            </a:r>
            <a:endParaRPr kumimoji="0" lang="en-US" sz="280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9F1CBA1D-090E-4853-8024-69BF4696ED69}"/>
              </a:ext>
            </a:extLst>
          </p:cNvPr>
          <p:cNvSpPr/>
          <p:nvPr/>
        </p:nvSpPr>
        <p:spPr>
          <a:xfrm>
            <a:off x="467192" y="3025476"/>
            <a:ext cx="1877884" cy="1211038"/>
          </a:xfrm>
          <a:prstGeom prst="rect">
            <a:avLst/>
          </a:prstGeom>
          <a:solidFill>
            <a:srgbClr val="00599C"/>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Supply Chain</a:t>
            </a:r>
            <a:endParaRPr kumimoji="0" lang="en-US" sz="280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440DBC92-B45A-4086-B7D3-61521715302C}"/>
              </a:ext>
            </a:extLst>
          </p:cNvPr>
          <p:cNvSpPr/>
          <p:nvPr/>
        </p:nvSpPr>
        <p:spPr>
          <a:xfrm>
            <a:off x="2487750" y="1636268"/>
            <a:ext cx="6446386" cy="1211038"/>
          </a:xfrm>
          <a:prstGeom prst="rect">
            <a:avLst/>
          </a:prstGeom>
          <a:solidFill>
            <a:srgbClr val="CAE7FF"/>
          </a:solidFill>
          <a:ln w="1905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599C"/>
                </a:solidFill>
                <a:effectLst/>
                <a:uLnTx/>
                <a:uFillTx/>
                <a:latin typeface="Arial" panose="020B0604020202020204" pitchFamily="34" charset="0"/>
                <a:cs typeface="Arial" panose="020B0604020202020204" pitchFamily="34" charset="0"/>
              </a:rPr>
              <a:t>Anticipate changing costs from inflation to pay for fixed costs</a:t>
            </a:r>
            <a:endParaRPr kumimoji="0" lang="en-US" sz="2800" b="0" i="0" u="none" strike="noStrike" kern="0" cap="none" spc="0" normalizeH="0" baseline="0" noProof="0">
              <a:ln>
                <a:noFill/>
              </a:ln>
              <a:solidFill>
                <a:srgbClr val="00599C"/>
              </a:solidFill>
              <a:effectLst/>
              <a:uLnTx/>
              <a:uFillTx/>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5ADE05F6-E51E-4CFD-B960-E81524095E71}"/>
              </a:ext>
            </a:extLst>
          </p:cNvPr>
          <p:cNvSpPr/>
          <p:nvPr/>
        </p:nvSpPr>
        <p:spPr>
          <a:xfrm>
            <a:off x="2487750" y="3025476"/>
            <a:ext cx="6446386" cy="1211038"/>
          </a:xfrm>
          <a:prstGeom prst="rect">
            <a:avLst/>
          </a:prstGeom>
          <a:solidFill>
            <a:srgbClr val="CAE7FF"/>
          </a:solidFill>
          <a:ln w="1905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599C"/>
                </a:solidFill>
                <a:effectLst/>
                <a:uLnTx/>
                <a:uFillTx/>
                <a:latin typeface="Arial" panose="020B0604020202020204" pitchFamily="34" charset="0"/>
                <a:cs typeface="Arial" panose="020B0604020202020204" pitchFamily="34" charset="0"/>
              </a:rPr>
              <a:t>Increased demand or lack of supply can</a:t>
            </a:r>
            <a:r>
              <a:rPr lang="en-US" sz="2400" kern="0">
                <a:solidFill>
                  <a:srgbClr val="00599C"/>
                </a:solidFill>
                <a:latin typeface="Arial" panose="020B0604020202020204" pitchFamily="34" charset="0"/>
                <a:cs typeface="Arial" panose="020B0604020202020204" pitchFamily="34" charset="0"/>
              </a:rPr>
              <a:t> </a:t>
            </a:r>
            <a:r>
              <a:rPr kumimoji="0" lang="en-US" sz="2400" b="0" i="0" u="none" strike="noStrike" kern="0" cap="none" spc="0" normalizeH="0" baseline="0" noProof="0">
                <a:ln>
                  <a:noFill/>
                </a:ln>
                <a:solidFill>
                  <a:srgbClr val="00599C"/>
                </a:solidFill>
                <a:effectLst/>
                <a:uLnTx/>
                <a:uFillTx/>
                <a:latin typeface="Arial" panose="020B0604020202020204" pitchFamily="34" charset="0"/>
                <a:cs typeface="Arial" panose="020B0604020202020204" pitchFamily="34" charset="0"/>
              </a:rPr>
              <a:t>result in higher costs or delays</a:t>
            </a:r>
            <a:endParaRPr kumimoji="0" lang="en-US" sz="2800" b="0" i="0" u="none" strike="noStrike" kern="0" cap="none" spc="0" normalizeH="0" baseline="0" noProof="0">
              <a:ln>
                <a:noFill/>
              </a:ln>
              <a:solidFill>
                <a:srgbClr val="00599C"/>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7748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52F03-BEE4-6956-FAFC-38DDF2B70CA6}"/>
            </a:ext>
          </a:extLst>
        </p:cNvPr>
        <p:cNvGrpSpPr/>
        <p:nvPr/>
      </p:nvGrpSpPr>
      <p:grpSpPr>
        <a:xfrm>
          <a:off x="0" y="0"/>
          <a:ext cx="0" cy="0"/>
          <a:chOff x="0" y="0"/>
          <a:chExt cx="0" cy="0"/>
        </a:xfrm>
      </p:grpSpPr>
      <p:pic>
        <p:nvPicPr>
          <p:cNvPr id="3" name="Picture 2" descr="A blue sky with clouds and a city&#10;&#10;Description automatically generated with medium confidence">
            <a:extLst>
              <a:ext uri="{FF2B5EF4-FFF2-40B4-BE49-F238E27FC236}">
                <a16:creationId xmlns:a16="http://schemas.microsoft.com/office/drawing/2014/main" id="{759D9A0A-AFD1-2208-4F1F-D63646C17D62}"/>
              </a:ext>
            </a:extLst>
          </p:cNvPr>
          <p:cNvPicPr>
            <a:picLocks noChangeAspect="1"/>
          </p:cNvPicPr>
          <p:nvPr/>
        </p:nvPicPr>
        <p:blipFill>
          <a:blip r:embed="rId2"/>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1B60D753-679F-728D-D453-B4D2DFC0F1AC}"/>
              </a:ext>
            </a:extLst>
          </p:cNvPr>
          <p:cNvSpPr txBox="1"/>
          <p:nvPr/>
        </p:nvSpPr>
        <p:spPr>
          <a:xfrm>
            <a:off x="533399" y="564573"/>
            <a:ext cx="8727141" cy="769441"/>
          </a:xfrm>
          <a:prstGeom prst="rect">
            <a:avLst/>
          </a:prstGeom>
          <a:noFill/>
        </p:spPr>
        <p:txBody>
          <a:bodyPr wrap="square" rtlCol="0">
            <a:spAutoFit/>
          </a:bodyPr>
          <a:lstStyle/>
          <a:p>
            <a:r>
              <a:rPr lang="en-US" sz="4400" b="1">
                <a:solidFill>
                  <a:srgbClr val="00599C"/>
                </a:solidFill>
                <a:latin typeface="Century Gothic" panose="020B0502020202020204" pitchFamily="34" charset="0"/>
                <a:ea typeface="Roboto Slab" pitchFamily="2" charset="0"/>
                <a:cs typeface="BrowalliaUPC" panose="020B0502040204020203" pitchFamily="34" charset="-34"/>
              </a:rPr>
              <a:t>REGIONAL INFLATION</a:t>
            </a:r>
          </a:p>
        </p:txBody>
      </p:sp>
      <p:sp>
        <p:nvSpPr>
          <p:cNvPr id="2" name="Slide Number Placeholder 2">
            <a:extLst>
              <a:ext uri="{FF2B5EF4-FFF2-40B4-BE49-F238E27FC236}">
                <a16:creationId xmlns:a16="http://schemas.microsoft.com/office/drawing/2014/main" id="{741DCE2E-7C9D-CAF2-3369-99C48A191E3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7</a:t>
            </a:fld>
            <a:endParaRPr lang="en-US" b="1">
              <a:latin typeface="+mn-lt"/>
            </a:endParaRPr>
          </a:p>
        </p:txBody>
      </p:sp>
      <mc:AlternateContent xmlns:mc="http://schemas.openxmlformats.org/markup-compatibility/2006" xmlns:cx1="http://schemas.microsoft.com/office/drawing/2015/9/8/chartex">
        <mc:Choice Requires="cx1">
          <p:graphicFrame>
            <p:nvGraphicFramePr>
              <p:cNvPr id="5" name="Chart 4">
                <a:extLst>
                  <a:ext uri="{FF2B5EF4-FFF2-40B4-BE49-F238E27FC236}">
                    <a16:creationId xmlns:a16="http://schemas.microsoft.com/office/drawing/2014/main" id="{C9F81A2E-2B3A-D588-5131-5EA5D9F4EF03}"/>
                  </a:ext>
                </a:extLst>
              </p:cNvPr>
              <p:cNvGraphicFramePr/>
              <p:nvPr>
                <p:extLst>
                  <p:ext uri="{D42A27DB-BD31-4B8C-83A1-F6EECF244321}">
                    <p14:modId xmlns:p14="http://schemas.microsoft.com/office/powerpoint/2010/main" val="1876958883"/>
                  </p:ext>
                </p:extLst>
              </p:nvPr>
            </p:nvGraphicFramePr>
            <p:xfrm>
              <a:off x="533399" y="1539630"/>
              <a:ext cx="6953460" cy="4029389"/>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5" name="Chart 4">
                <a:extLst>
                  <a:ext uri="{FF2B5EF4-FFF2-40B4-BE49-F238E27FC236}">
                    <a16:creationId xmlns:a16="http://schemas.microsoft.com/office/drawing/2014/main" id="{C9F81A2E-2B3A-D588-5131-5EA5D9F4EF03}"/>
                  </a:ext>
                </a:extLst>
              </p:cNvPr>
              <p:cNvPicPr>
                <a:picLocks noGrp="1" noRot="1" noChangeAspect="1" noMove="1" noResize="1" noEditPoints="1" noAdjustHandles="1" noChangeArrowheads="1" noChangeShapeType="1"/>
              </p:cNvPicPr>
              <p:nvPr/>
            </p:nvPicPr>
            <p:blipFill>
              <a:blip r:embed="rId4"/>
              <a:stretch>
                <a:fillRect/>
              </a:stretch>
            </p:blipFill>
            <p:spPr>
              <a:xfrm>
                <a:off x="533399" y="1539630"/>
                <a:ext cx="6953460" cy="4029389"/>
              </a:xfrm>
              <a:prstGeom prst="rect">
                <a:avLst/>
              </a:prstGeom>
            </p:spPr>
          </p:pic>
        </mc:Fallback>
      </mc:AlternateContent>
    </p:spTree>
    <p:extLst>
      <p:ext uri="{BB962C8B-B14F-4D97-AF65-F5344CB8AC3E}">
        <p14:creationId xmlns:p14="http://schemas.microsoft.com/office/powerpoint/2010/main" val="1060538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32711-2316-1C80-8102-D2AF3A43FECC}"/>
            </a:ext>
          </a:extLst>
        </p:cNvPr>
        <p:cNvGrpSpPr/>
        <p:nvPr/>
      </p:nvGrpSpPr>
      <p:grpSpPr>
        <a:xfrm>
          <a:off x="0" y="0"/>
          <a:ext cx="0" cy="0"/>
          <a:chOff x="0" y="0"/>
          <a:chExt cx="0" cy="0"/>
        </a:xfrm>
      </p:grpSpPr>
      <p:pic>
        <p:nvPicPr>
          <p:cNvPr id="5" name="Picture 4" descr="A group of people standing in a lake&#10;&#10;Description automatically generated">
            <a:extLst>
              <a:ext uri="{FF2B5EF4-FFF2-40B4-BE49-F238E27FC236}">
                <a16:creationId xmlns:a16="http://schemas.microsoft.com/office/drawing/2014/main" id="{4848F32B-1E27-7041-4AF7-6A9AD89B4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4E2B9B0C-D8A9-6056-7021-123D8397689D}"/>
              </a:ext>
            </a:extLst>
          </p:cNvPr>
          <p:cNvSpPr txBox="1"/>
          <p:nvPr/>
        </p:nvSpPr>
        <p:spPr>
          <a:xfrm>
            <a:off x="1310061" y="580762"/>
            <a:ext cx="2533179" cy="584775"/>
          </a:xfrm>
          <a:prstGeom prst="rect">
            <a:avLst/>
          </a:prstGeom>
          <a:noFill/>
        </p:spPr>
        <p:txBody>
          <a:bodyPr wrap="square" rtlCol="0">
            <a:spAutoFit/>
          </a:bodyPr>
          <a:lstStyle/>
          <a:p>
            <a:r>
              <a:rPr lang="en-US" sz="3200" b="1">
                <a:solidFill>
                  <a:srgbClr val="00599C"/>
                </a:solidFill>
                <a:latin typeface="Century Gothic" panose="020B0502020202020204" pitchFamily="34" charset="0"/>
                <a:ea typeface="Roboto Slab" pitchFamily="2" charset="0"/>
                <a:cs typeface="BrowalliaUPC" panose="020B0502040204020203" pitchFamily="34" charset="-34"/>
              </a:rPr>
              <a:t>2020</a:t>
            </a:r>
          </a:p>
        </p:txBody>
      </p:sp>
      <p:sp>
        <p:nvSpPr>
          <p:cNvPr id="2" name="Slide Number Placeholder 2">
            <a:extLst>
              <a:ext uri="{FF2B5EF4-FFF2-40B4-BE49-F238E27FC236}">
                <a16:creationId xmlns:a16="http://schemas.microsoft.com/office/drawing/2014/main" id="{EBF3131E-35E1-6C83-0678-0A3C4D185964}"/>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8</a:t>
            </a:fld>
            <a:endParaRPr lang="en-US" b="1">
              <a:latin typeface="+mn-lt"/>
            </a:endParaRPr>
          </a:p>
        </p:txBody>
      </p:sp>
      <p:pic>
        <p:nvPicPr>
          <p:cNvPr id="1026" name="Picture 2">
            <a:extLst>
              <a:ext uri="{FF2B5EF4-FFF2-40B4-BE49-F238E27FC236}">
                <a16:creationId xmlns:a16="http://schemas.microsoft.com/office/drawing/2014/main" id="{79D9F5DB-34B3-BE05-F5B3-961D98523A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006" y="1165956"/>
            <a:ext cx="4232464" cy="1843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C4212D1-7820-654D-743F-151C1303644A}"/>
              </a:ext>
            </a:extLst>
          </p:cNvPr>
          <p:cNvSpPr txBox="1"/>
          <p:nvPr/>
        </p:nvSpPr>
        <p:spPr>
          <a:xfrm>
            <a:off x="6003800" y="580762"/>
            <a:ext cx="2205703" cy="584775"/>
          </a:xfrm>
          <a:prstGeom prst="rect">
            <a:avLst/>
          </a:prstGeom>
          <a:noFill/>
        </p:spPr>
        <p:txBody>
          <a:bodyPr wrap="square" rtlCol="0">
            <a:spAutoFit/>
          </a:bodyPr>
          <a:lstStyle/>
          <a:p>
            <a:r>
              <a:rPr lang="en-US" sz="3200" b="1">
                <a:solidFill>
                  <a:srgbClr val="00599C"/>
                </a:solidFill>
                <a:latin typeface="Century Gothic" panose="020B0502020202020204" pitchFamily="34" charset="0"/>
                <a:ea typeface="Roboto Slab" pitchFamily="2" charset="0"/>
                <a:cs typeface="BrowalliaUPC" panose="020B0502040204020203" pitchFamily="34" charset="-34"/>
              </a:rPr>
              <a:t>2024</a:t>
            </a:r>
          </a:p>
        </p:txBody>
      </p:sp>
      <p:grpSp>
        <p:nvGrpSpPr>
          <p:cNvPr id="8" name="Group 7">
            <a:extLst>
              <a:ext uri="{FF2B5EF4-FFF2-40B4-BE49-F238E27FC236}">
                <a16:creationId xmlns:a16="http://schemas.microsoft.com/office/drawing/2014/main" id="{D0030BD6-B409-0555-D61A-1D880B1976C3}"/>
              </a:ext>
            </a:extLst>
          </p:cNvPr>
          <p:cNvGrpSpPr/>
          <p:nvPr/>
        </p:nvGrpSpPr>
        <p:grpSpPr>
          <a:xfrm>
            <a:off x="5060332" y="1165957"/>
            <a:ext cx="4366262" cy="1843436"/>
            <a:chOff x="4135922" y="4175084"/>
            <a:chExt cx="5190923" cy="2187643"/>
          </a:xfrm>
        </p:grpSpPr>
        <p:pic>
          <p:nvPicPr>
            <p:cNvPr id="3" name="Picture 2">
              <a:extLst>
                <a:ext uri="{FF2B5EF4-FFF2-40B4-BE49-F238E27FC236}">
                  <a16:creationId xmlns:a16="http://schemas.microsoft.com/office/drawing/2014/main" id="{6E53608F-333F-7E38-7F01-523A698D78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5922" y="4177714"/>
              <a:ext cx="5016714" cy="21850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66F25C9B-969A-994F-5F09-E973813765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9018" r="51439" b="21756"/>
            <a:stretch/>
          </p:blipFill>
          <p:spPr bwMode="auto">
            <a:xfrm rot="16200000">
              <a:off x="7351833" y="4385085"/>
              <a:ext cx="2185013" cy="176501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8A06FEBA-679F-1A80-7139-8CA158872A40}"/>
              </a:ext>
            </a:extLst>
          </p:cNvPr>
          <p:cNvGrpSpPr/>
          <p:nvPr/>
        </p:nvGrpSpPr>
        <p:grpSpPr>
          <a:xfrm>
            <a:off x="2725093" y="4014194"/>
            <a:ext cx="4355601" cy="1845842"/>
            <a:chOff x="4135922" y="4177714"/>
            <a:chExt cx="5190924" cy="2193136"/>
          </a:xfrm>
        </p:grpSpPr>
        <p:pic>
          <p:nvPicPr>
            <p:cNvPr id="10" name="Picture 9">
              <a:extLst>
                <a:ext uri="{FF2B5EF4-FFF2-40B4-BE49-F238E27FC236}">
                  <a16:creationId xmlns:a16="http://schemas.microsoft.com/office/drawing/2014/main" id="{9FFC2D52-9D08-7F90-5F52-0DD874B44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5922" y="4177714"/>
              <a:ext cx="5016714" cy="21850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a:extLst>
                <a:ext uri="{FF2B5EF4-FFF2-40B4-BE49-F238E27FC236}">
                  <a16:creationId xmlns:a16="http://schemas.microsoft.com/office/drawing/2014/main" id="{D1389B16-7B3D-CBC9-F5B0-E93A720980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9018" r="51381" b="21756"/>
            <a:stretch/>
          </p:blipFill>
          <p:spPr bwMode="auto">
            <a:xfrm rot="16200000">
              <a:off x="6770799" y="3814803"/>
              <a:ext cx="2187645" cy="2924449"/>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a:extLst>
              <a:ext uri="{FF2B5EF4-FFF2-40B4-BE49-F238E27FC236}">
                <a16:creationId xmlns:a16="http://schemas.microsoft.com/office/drawing/2014/main" id="{76147DA2-DF8A-04E0-7254-3823F6C8A6C9}"/>
              </a:ext>
            </a:extLst>
          </p:cNvPr>
          <p:cNvSpPr txBox="1"/>
          <p:nvPr/>
        </p:nvSpPr>
        <p:spPr>
          <a:xfrm>
            <a:off x="3388562" y="3429000"/>
            <a:ext cx="3152915" cy="584775"/>
          </a:xfrm>
          <a:prstGeom prst="rect">
            <a:avLst/>
          </a:prstGeom>
          <a:noFill/>
        </p:spPr>
        <p:txBody>
          <a:bodyPr wrap="square" rtlCol="0">
            <a:spAutoFit/>
          </a:bodyPr>
          <a:lstStyle/>
          <a:p>
            <a:r>
              <a:rPr lang="en-US" sz="3200" b="1">
                <a:solidFill>
                  <a:srgbClr val="00599C"/>
                </a:solidFill>
                <a:latin typeface="Century Gothic" panose="020B0502020202020204" pitchFamily="34" charset="0"/>
                <a:ea typeface="Roboto Slab" pitchFamily="2" charset="0"/>
                <a:cs typeface="BrowalliaUPC" panose="020B0502040204020203" pitchFamily="34" charset="-34"/>
              </a:rPr>
              <a:t>2028…?</a:t>
            </a:r>
          </a:p>
        </p:txBody>
      </p:sp>
    </p:spTree>
    <p:extLst>
      <p:ext uri="{BB962C8B-B14F-4D97-AF65-F5344CB8AC3E}">
        <p14:creationId xmlns:p14="http://schemas.microsoft.com/office/powerpoint/2010/main" val="3170962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and white clouds&#10;&#10;Description automatically generated">
            <a:extLst>
              <a:ext uri="{FF2B5EF4-FFF2-40B4-BE49-F238E27FC236}">
                <a16:creationId xmlns:a16="http://schemas.microsoft.com/office/drawing/2014/main" id="{D85AF706-8831-02D5-29E9-5547A7FF49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533400" y="564573"/>
            <a:ext cx="6419850" cy="1261884"/>
          </a:xfrm>
          <a:prstGeom prst="rect">
            <a:avLst/>
          </a:prstGeom>
          <a:noFill/>
        </p:spPr>
        <p:txBody>
          <a:bodyPr wrap="square" rtlCol="0">
            <a:spAutoFit/>
          </a:bodyPr>
          <a:lstStyle/>
          <a:p>
            <a:r>
              <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UNFUNDED MANDATES</a:t>
            </a:r>
          </a:p>
          <a:p>
            <a:r>
              <a:rPr lang="en-US" sz="32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IMPACT</a:t>
            </a: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9</a:t>
            </a:fld>
            <a:endParaRPr lang="en-US" b="1">
              <a:latin typeface="+mn-lt"/>
            </a:endParaRPr>
          </a:p>
        </p:txBody>
      </p:sp>
      <p:sp>
        <p:nvSpPr>
          <p:cNvPr id="3" name="TextBox 2">
            <a:extLst>
              <a:ext uri="{FF2B5EF4-FFF2-40B4-BE49-F238E27FC236}">
                <a16:creationId xmlns:a16="http://schemas.microsoft.com/office/drawing/2014/main" id="{85323495-19AD-C655-1EA2-9572763A39C4}"/>
              </a:ext>
            </a:extLst>
          </p:cNvPr>
          <p:cNvSpPr txBox="1"/>
          <p:nvPr/>
        </p:nvSpPr>
        <p:spPr>
          <a:xfrm>
            <a:off x="533400" y="2073200"/>
            <a:ext cx="8233528" cy="3409395"/>
          </a:xfrm>
          <a:prstGeom prst="rect">
            <a:avLst/>
          </a:prstGeom>
          <a:noFill/>
        </p:spPr>
        <p:txBody>
          <a:bodyPr wrap="square" rtlCol="0">
            <a:spAutoFit/>
          </a:bodyPr>
          <a:lstStyle/>
          <a:p>
            <a:pPr>
              <a:lnSpc>
                <a:spcPct val="150000"/>
              </a:lnSpc>
              <a:spcBef>
                <a:spcPts val="1200"/>
              </a:spcBef>
              <a:spcAft>
                <a:spcPts val="1200"/>
              </a:spcAft>
            </a:pPr>
            <a:r>
              <a:rPr lang="en-US" sz="2400">
                <a:latin typeface="Arial" panose="020B0604020202020204" pitchFamily="34" charset="0"/>
                <a:cs typeface="Arial" panose="020B0604020202020204" pitchFamily="34" charset="0"/>
              </a:rPr>
              <a:t>Imposition of government requirements with no funding for implementation </a:t>
            </a:r>
          </a:p>
          <a:p>
            <a:pPr>
              <a:lnSpc>
                <a:spcPct val="150000"/>
              </a:lnSpc>
              <a:spcBef>
                <a:spcPts val="1200"/>
              </a:spcBef>
              <a:spcAft>
                <a:spcPts val="1200"/>
              </a:spcAft>
            </a:pPr>
            <a:r>
              <a:rPr lang="en-US" sz="2400">
                <a:latin typeface="Arial" panose="020B0604020202020204" pitchFamily="34" charset="0"/>
                <a:cs typeface="Arial" panose="020B0604020202020204" pitchFamily="34" charset="0"/>
              </a:rPr>
              <a:t>Reallocating tax dollars from critical services like public safety, infrastructure, and community programs</a:t>
            </a:r>
          </a:p>
          <a:p>
            <a:pPr>
              <a:lnSpc>
                <a:spcPct val="150000"/>
              </a:lnSpc>
              <a:spcBef>
                <a:spcPts val="1200"/>
              </a:spcBef>
              <a:spcAft>
                <a:spcPts val="1200"/>
              </a:spcAft>
            </a:pPr>
            <a:r>
              <a:rPr lang="en-US" sz="2400">
                <a:latin typeface="Arial" panose="020B0604020202020204" pitchFamily="34" charset="0"/>
                <a:cs typeface="Arial" panose="020B0604020202020204" pitchFamily="34" charset="0"/>
              </a:rPr>
              <a:t>Forces city to stretch limited resources </a:t>
            </a:r>
          </a:p>
        </p:txBody>
      </p:sp>
    </p:spTree>
    <p:extLst>
      <p:ext uri="{BB962C8B-B14F-4D97-AF65-F5344CB8AC3E}">
        <p14:creationId xmlns:p14="http://schemas.microsoft.com/office/powerpoint/2010/main" val="1050409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1">
      <a:majorFont>
        <a:latin typeface="Vancouver V.20"/>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2">
              <a:lumMod val="75000"/>
              <a:lumOff val="25000"/>
            </a:schemeClr>
          </a:solidFill>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5C20A154B48CF45BD0DF5410B20A8AC" ma:contentTypeVersion="8" ma:contentTypeDescription="Create a new document." ma:contentTypeScope="" ma:versionID="5a20b731de25949bedeb6229006aee2f">
  <xsd:schema xmlns:xsd="http://www.w3.org/2001/XMLSchema" xmlns:xs="http://www.w3.org/2001/XMLSchema" xmlns:p="http://schemas.microsoft.com/office/2006/metadata/properties" xmlns:ns2="dac4e956-f0e3-4f68-a80d-7cb1a90f51eb" targetNamespace="http://schemas.microsoft.com/office/2006/metadata/properties" ma:root="true" ma:fieldsID="536f6914adaeed2b45b611ab2707203f" ns2:_="">
    <xsd:import namespace="dac4e956-f0e3-4f68-a80d-7cb1a90f51e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c4e956-f0e3-4f68-a80d-7cb1a90f51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8F313B-0ECF-49E2-8FEF-20F3C5BC6164}">
  <ds:schemaRefs>
    <ds:schemaRef ds:uri="http://schemas.microsoft.com/sharepoint/v3/contenttype/forms"/>
  </ds:schemaRefs>
</ds:datastoreItem>
</file>

<file path=customXml/itemProps2.xml><?xml version="1.0" encoding="utf-8"?>
<ds:datastoreItem xmlns:ds="http://schemas.openxmlformats.org/officeDocument/2006/customXml" ds:itemID="{8E9806AC-CF39-4E8A-94A0-71B7C40949E2}">
  <ds:schemaRefs>
    <ds:schemaRef ds:uri="dac4e956-f0e3-4f68-a80d-7cb1a90f51e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90ED34A-A6A0-4D35-B741-DAD2767BD54D}">
  <ds:schemaRefs>
    <ds:schemaRef ds:uri="dac4e956-f0e3-4f68-a80d-7cb1a90f51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27</Slides>
  <Notes>16</Notes>
  <HiddenSlides>1</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Jaycee Shepherd</dc:creator>
  <cp:revision>3</cp:revision>
  <cp:lastPrinted>2025-03-18T14:31:39Z</cp:lastPrinted>
  <dcterms:created xsi:type="dcterms:W3CDTF">2024-07-01T17:26:48Z</dcterms:created>
  <dcterms:modified xsi:type="dcterms:W3CDTF">2025-03-18T18:30:56Z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0x01010025C20A154B48CF45BD0DF5410B20A8AC</vt:lpwstr>
  </property>
</Properties>
</file>