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67" r:id="rId6"/>
    <p:sldId id="477" r:id="rId7"/>
    <p:sldId id="478" r:id="rId8"/>
    <p:sldId id="479" r:id="rId9"/>
    <p:sldId id="266" r:id="rId10"/>
    <p:sldId id="480" r:id="rId11"/>
    <p:sldId id="481" r:id="rId12"/>
    <p:sldId id="270" r:id="rId13"/>
    <p:sldId id="260" r:id="rId14"/>
    <p:sldId id="472" r:id="rId15"/>
    <p:sldId id="473" r:id="rId16"/>
    <p:sldId id="482" r:id="rId17"/>
    <p:sldId id="474"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C00E5B-D620-1E23-5AAD-6951A032D0E2}" name="Landon J. Ochoa" initials="LO" userId="S::ljochoa@midlandtexas.gov::5d744168-f123-43e9-b7f0-f7245064f2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4AF2B-42BA-967E-EFA8-0F678986DBB7}" v="36" dt="2025-04-08T15:15:39.671"/>
    <p1510:client id="{729D6024-BC1C-68D8-D271-875261F146CD}" v="23" dt="2025-04-08T12:36:34.509"/>
    <p1510:client id="{73618958-F0DB-47A6-61F1-E5F6D190B710}" v="1" dt="2025-04-08T19:45:40.352"/>
    <p1510:client id="{87D05084-1C34-AE73-EE02-C4AEBFD8077F}" v="1" dt="2025-04-08T15:28:33.691"/>
    <p1510:client id="{C858B399-3D56-C928-E3AE-3B1C9DD9B486}" v="6" dt="2025-04-08T15:06:4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5" autoAdjust="0"/>
    <p:restoredTop sz="94660"/>
  </p:normalViewPr>
  <p:slideViewPr>
    <p:cSldViewPr snapToGrid="0">
      <p:cViewPr varScale="1">
        <p:scale>
          <a:sx n="101" d="100"/>
          <a:sy n="101"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Martinez" userId="S::cmartinez@midlandtexas.gov::33c8fd09-4595-4ac3-bda7-e8cbf522dd21" providerId="AD" clId="Web-{73618958-F0DB-47A6-61F1-E5F6D190B710}"/>
    <pc:docChg chg="sldOrd">
      <pc:chgData name="Chelsea Martinez" userId="S::cmartinez@midlandtexas.gov::33c8fd09-4595-4ac3-bda7-e8cbf522dd21" providerId="AD" clId="Web-{73618958-F0DB-47A6-61F1-E5F6D190B710}" dt="2025-04-08T19:45:40.352" v="0"/>
      <pc:docMkLst>
        <pc:docMk/>
      </pc:docMkLst>
      <pc:sldChg chg="ord">
        <pc:chgData name="Chelsea Martinez" userId="S::cmartinez@midlandtexas.gov::33c8fd09-4595-4ac3-bda7-e8cbf522dd21" providerId="AD" clId="Web-{73618958-F0DB-47A6-61F1-E5F6D190B710}" dt="2025-04-08T19:45:40.352" v="0"/>
        <pc:sldMkLst>
          <pc:docMk/>
          <pc:sldMk cId="2154090737" sldId="482"/>
        </pc:sldMkLst>
      </pc:sldChg>
    </pc:docChg>
  </pc:docChgLst>
  <pc:docChgLst>
    <pc:chgData name="Elizabeth Triggs" userId="S::etriggs@midlandtexas.gov::7122ba1b-b824-41ab-83a1-9dc8cfe9d11c" providerId="AD" clId="Web-{4994AF2B-42BA-967E-EFA8-0F678986DBB7}"/>
    <pc:docChg chg="modSld">
      <pc:chgData name="Elizabeth Triggs" userId="S::etriggs@midlandtexas.gov::7122ba1b-b824-41ab-83a1-9dc8cfe9d11c" providerId="AD" clId="Web-{4994AF2B-42BA-967E-EFA8-0F678986DBB7}" dt="2025-04-08T15:15:39.671" v="18" actId="20577"/>
      <pc:docMkLst>
        <pc:docMk/>
      </pc:docMkLst>
      <pc:sldChg chg="modSp">
        <pc:chgData name="Elizabeth Triggs" userId="S::etriggs@midlandtexas.gov::7122ba1b-b824-41ab-83a1-9dc8cfe9d11c" providerId="AD" clId="Web-{4994AF2B-42BA-967E-EFA8-0F678986DBB7}" dt="2025-04-08T15:15:39.671" v="18" actId="20577"/>
        <pc:sldMkLst>
          <pc:docMk/>
          <pc:sldMk cId="412534869" sldId="267"/>
        </pc:sldMkLst>
        <pc:spChg chg="mod">
          <ac:chgData name="Elizabeth Triggs" userId="S::etriggs@midlandtexas.gov::7122ba1b-b824-41ab-83a1-9dc8cfe9d11c" providerId="AD" clId="Web-{4994AF2B-42BA-967E-EFA8-0F678986DBB7}" dt="2025-04-08T15:15:39.671" v="18" actId="20577"/>
          <ac:spMkLst>
            <pc:docMk/>
            <pc:sldMk cId="412534869" sldId="267"/>
            <ac:spMk id="5" creationId="{40C07E58-5388-3452-93F6-B3CE960AE8B8}"/>
          </ac:spMkLst>
        </pc:spChg>
      </pc:sldChg>
    </pc:docChg>
  </pc:docChgLst>
  <pc:docChgLst>
    <pc:chgData name="Landon J. Ochoa" userId="S::ljochoa@midlandtexas.gov::5d744168-f123-43e9-b7f0-f7245064f29d" providerId="AD" clId="Web-{C858B399-3D56-C928-E3AE-3B1C9DD9B486}"/>
    <pc:docChg chg="modSld">
      <pc:chgData name="Landon J. Ochoa" userId="S::ljochoa@midlandtexas.gov::5d744168-f123-43e9-b7f0-f7245064f29d" providerId="AD" clId="Web-{C858B399-3D56-C928-E3AE-3B1C9DD9B486}" dt="2025-04-08T15:06:41.717" v="2" actId="20577"/>
      <pc:docMkLst>
        <pc:docMk/>
      </pc:docMkLst>
      <pc:sldChg chg="modSp">
        <pc:chgData name="Landon J. Ochoa" userId="S::ljochoa@midlandtexas.gov::5d744168-f123-43e9-b7f0-f7245064f29d" providerId="AD" clId="Web-{C858B399-3D56-C928-E3AE-3B1C9DD9B486}" dt="2025-04-08T15:06:41.717" v="2" actId="20577"/>
        <pc:sldMkLst>
          <pc:docMk/>
          <pc:sldMk cId="2154090737" sldId="482"/>
        </pc:sldMkLst>
        <pc:spChg chg="mod">
          <ac:chgData name="Landon J. Ochoa" userId="S::ljochoa@midlandtexas.gov::5d744168-f123-43e9-b7f0-f7245064f29d" providerId="AD" clId="Web-{C858B399-3D56-C928-E3AE-3B1C9DD9B486}" dt="2025-04-08T15:06:41.717" v="2" actId="20577"/>
          <ac:spMkLst>
            <pc:docMk/>
            <pc:sldMk cId="2154090737" sldId="482"/>
            <ac:spMk id="5" creationId="{40C07E58-5388-3452-93F6-B3CE960AE8B8}"/>
          </ac:spMkLst>
        </pc:spChg>
      </pc:sldChg>
    </pc:docChg>
  </pc:docChgLst>
  <pc:docChgLst>
    <pc:chgData name="Landon J. Ochoa" userId="S::ljochoa@midlandtexas.gov::5d744168-f123-43e9-b7f0-f7245064f29d" providerId="AD" clId="Web-{87D05084-1C34-AE73-EE02-C4AEBFD8077F}"/>
    <pc:docChg chg="modSld">
      <pc:chgData name="Landon J. Ochoa" userId="S::ljochoa@midlandtexas.gov::5d744168-f123-43e9-b7f0-f7245064f29d" providerId="AD" clId="Web-{87D05084-1C34-AE73-EE02-C4AEBFD8077F}" dt="2025-04-08T15:28:33.691" v="0" actId="1076"/>
      <pc:docMkLst>
        <pc:docMk/>
      </pc:docMkLst>
      <pc:sldChg chg="modSp">
        <pc:chgData name="Landon J. Ochoa" userId="S::ljochoa@midlandtexas.gov::5d744168-f123-43e9-b7f0-f7245064f29d" providerId="AD" clId="Web-{87D05084-1C34-AE73-EE02-C4AEBFD8077F}" dt="2025-04-08T15:28:33.691" v="0" actId="1076"/>
        <pc:sldMkLst>
          <pc:docMk/>
          <pc:sldMk cId="2154090737" sldId="482"/>
        </pc:sldMkLst>
        <pc:picChg chg="mod">
          <ac:chgData name="Landon J. Ochoa" userId="S::ljochoa@midlandtexas.gov::5d744168-f123-43e9-b7f0-f7245064f29d" providerId="AD" clId="Web-{87D05084-1C34-AE73-EE02-C4AEBFD8077F}" dt="2025-04-08T15:28:33.691" v="0" actId="1076"/>
          <ac:picMkLst>
            <pc:docMk/>
            <pc:sldMk cId="2154090737" sldId="482"/>
            <ac:picMk id="7" creationId="{5BF49BAA-C8CA-85A3-686B-E6EE0DCB3D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4/8/2025</a:t>
            </a:fld>
            <a:endParaRPr lang="en-US" dirty="0"/>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dirty="0"/>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dirty="0"/>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4/8/2025</a:t>
            </a:fld>
            <a:endParaRPr lang="en-US" dirty="0"/>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4/8/2025</a:t>
            </a:fld>
            <a:endParaRPr lang="en-US" dirty="0"/>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4/8/2025</a:t>
            </a:fld>
            <a:endParaRPr lang="en-US" dirty="0"/>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4/8/2025</a:t>
            </a:fld>
            <a:endParaRPr lang="en-US" dirty="0"/>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4/8/2025</a:t>
            </a:fld>
            <a:endParaRPr lang="en-US" dirty="0"/>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4/8/2025</a:t>
            </a:fld>
            <a:endParaRPr lang="en-US" dirty="0"/>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4/8/2025</a:t>
            </a:fld>
            <a:endParaRPr lang="en-US" dirty="0"/>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4/8/2025</a:t>
            </a:fld>
            <a:endParaRPr lang="en-US" dirty="0"/>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4/8/2025</a:t>
            </a:fld>
            <a:endParaRPr lang="en-US" dirty="0"/>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0" y="2350007"/>
            <a:ext cx="12192000" cy="5601533"/>
          </a:xfrm>
          <a:prstGeom prst="rect">
            <a:avLst/>
          </a:prstGeom>
          <a:noFill/>
        </p:spPr>
        <p:txBody>
          <a:bodyPr wrap="square" lIns="91440" tIns="45720" rIns="91440" bIns="45720" rtlCol="0" anchor="t">
            <a:spAutoFit/>
          </a:bodyPr>
          <a:lstStyle/>
          <a:p>
            <a:r>
              <a:rPr lang="en-US" sz="6000" b="1" dirty="0">
                <a:solidFill>
                  <a:schemeClr val="bg1"/>
                </a:solidFill>
              </a:rPr>
              <a:t>BULL MOUNTAIN LLC </a:t>
            </a:r>
            <a:endParaRPr lang="en-US" sz="4200" dirty="0">
              <a:solidFill>
                <a:schemeClr val="bg1"/>
              </a:solidFill>
            </a:endParaRPr>
          </a:p>
          <a:p>
            <a:r>
              <a:rPr lang="en-US" sz="4200" b="1" dirty="0">
                <a:solidFill>
                  <a:schemeClr val="bg1"/>
                </a:solidFill>
              </a:rPr>
              <a:t>SPECIFIC USE DESIGNATION WITHOUT TERM </a:t>
            </a:r>
            <a:endParaRPr lang="en-US" sz="4200" dirty="0">
              <a:solidFill>
                <a:schemeClr val="bg1"/>
              </a:solidFill>
            </a:endParaRPr>
          </a:p>
          <a:p>
            <a:r>
              <a:rPr lang="en-US" sz="4200" b="1" dirty="0">
                <a:solidFill>
                  <a:schemeClr val="bg1"/>
                </a:solidFill>
              </a:rPr>
              <a:t>ITEM 20</a:t>
            </a:r>
          </a:p>
          <a:p>
            <a:endParaRPr lang="en-US" sz="4800" b="1" dirty="0">
              <a:solidFill>
                <a:schemeClr val="bg1"/>
              </a:solidFill>
            </a:endParaRPr>
          </a:p>
          <a:p>
            <a:endParaRPr lang="en-US" sz="8000" b="1" dirty="0">
              <a:solidFill>
                <a:schemeClr val="bg1"/>
              </a:solidFill>
            </a:endParaRPr>
          </a:p>
          <a:p>
            <a:endParaRPr lang="en-US" sz="8000" b="1" dirty="0">
              <a:solidFill>
                <a:schemeClr val="bg1"/>
              </a:solidFill>
            </a:endParaRP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9012936"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STAFF’S RECOMMENDATION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03208"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Staff recommends approval of the request of the Specific Use Designation without Term for a Vacation Travel Trailer Park, subject to Conditions A through F.</a:t>
            </a:r>
            <a:endPar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r>
              <a:rPr lang="en-US" b="1" dirty="0">
                <a:latin typeface="+mn-lt"/>
              </a:rPr>
              <a:t>		</a:t>
            </a:r>
          </a:p>
        </p:txBody>
      </p:sp>
    </p:spTree>
    <p:extLst>
      <p:ext uri="{BB962C8B-B14F-4D97-AF65-F5344CB8AC3E}">
        <p14:creationId xmlns:p14="http://schemas.microsoft.com/office/powerpoint/2010/main" val="238364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9012936"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STAFF’S RECOMMENDATION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03208" cy="3970318"/>
          </a:xfrm>
          <a:prstGeom prst="rect">
            <a:avLst/>
          </a:prstGeom>
          <a:noFill/>
        </p:spPr>
        <p:txBody>
          <a:bodyPr wrap="square" rtlCol="0">
            <a:spAutoFit/>
          </a:bodyPr>
          <a:lstStyle/>
          <a:p>
            <a:pPr marL="342900" marR="0" lvl="0" indent="-342900" algn="just" fontAlgn="base">
              <a:spcBef>
                <a:spcPts val="0"/>
              </a:spcBef>
              <a:spcAft>
                <a:spcPts val="0"/>
              </a:spcAft>
              <a:buClr>
                <a:srgbClr val="000000"/>
              </a:buClr>
              <a:buSzPct val="100000"/>
              <a:buFont typeface="+mj-lt"/>
              <a:buAutoNum type="alphaUcPeriod"/>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the use and development of the Property for the Establishment shall</a:t>
            </a:r>
            <a:r>
              <a:rPr lang="en-US" sz="280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significantly conform to the site plan, which is attached hereto as Exhibit B and incorporated herein for all purposes. For the avoidance of doubt, this condition shall not apply to any portion of the land shown in Exhibit B that is not located within the boundaries of the City.</a:t>
            </a:r>
          </a:p>
          <a:p>
            <a:pPr marL="342900" marR="0" indent="-342900" algn="just">
              <a:spcBef>
                <a:spcPts val="0"/>
              </a:spcBef>
              <a:spcAft>
                <a:spcPts val="0"/>
              </a:spcAft>
              <a:buFont typeface="+mj-lt"/>
              <a:buAutoNum type="alphaUcPeriod"/>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the Establishment may be operated Monday through Sunday, 24 hours per day.</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r>
              <a:rPr lang="en-US" b="1" dirty="0">
                <a:latin typeface="+mn-lt"/>
              </a:rPr>
              <a:t>		</a:t>
            </a:r>
          </a:p>
        </p:txBody>
      </p:sp>
    </p:spTree>
    <p:extLst>
      <p:ext uri="{BB962C8B-B14F-4D97-AF65-F5344CB8AC3E}">
        <p14:creationId xmlns:p14="http://schemas.microsoft.com/office/powerpoint/2010/main" val="204147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9012936"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STAFF’S RECOMMENDATION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03208" cy="3970318"/>
          </a:xfrm>
          <a:prstGeom prst="rect">
            <a:avLst/>
          </a:prstGeom>
          <a:noFill/>
        </p:spPr>
        <p:txBody>
          <a:bodyPr wrap="square" rtlCol="0">
            <a:spAutoFit/>
          </a:bodyPr>
          <a:lstStyle/>
          <a:p>
            <a:pPr marL="514350" marR="0" indent="-514350" algn="just">
              <a:spcBef>
                <a:spcPts val="0"/>
              </a:spcBef>
              <a:spcAft>
                <a:spcPts val="0"/>
              </a:spcAft>
              <a:buFont typeface="+mj-lt"/>
              <a:buAutoNum type="alphaUcPeriod" startAt="3"/>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a person shall not operate the Establishment on the Property without first applying for and obtaining a license in accordance with Section 11-1-4.04.A.2 of the City Code.</a:t>
            </a:r>
            <a:endParaRPr lang="en-US" sz="2800" dirty="0">
              <a:latin typeface="Arial" panose="020B0604020202020204" pitchFamily="34" charset="0"/>
              <a:ea typeface="Arial" panose="020B0604020202020204" pitchFamily="34" charset="0"/>
              <a:cs typeface="Arial" panose="020B0604020202020204" pitchFamily="34" charset="0"/>
            </a:endParaRPr>
          </a:p>
          <a:p>
            <a:pPr marL="514350" marR="0" indent="-514350" algn="just">
              <a:spcBef>
                <a:spcPts val="0"/>
              </a:spcBef>
              <a:spcAft>
                <a:spcPts val="0"/>
              </a:spcAft>
              <a:buFont typeface="+mj-lt"/>
              <a:buAutoNum type="alphaUcPeriod" startAt="3"/>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a person shall not operate the Establishment on the Property unless the</a:t>
            </a:r>
            <a:r>
              <a:rPr lang="en-US" sz="280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person complies with all applicable requirements of Section 11-1-4.04.A.2 of</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a:effectLst/>
                <a:latin typeface="Arial" panose="020B0604020202020204" pitchFamily="34" charset="0"/>
                <a:ea typeface="Times New Roman" panose="02020603050405020304" pitchFamily="18" charset="0"/>
                <a:cs typeface="Arial" panose="020B0604020202020204" pitchFamily="34" charset="0"/>
              </a:rPr>
              <a:t>the City Code and all other applicable City ordinances and state laws, rules, and regulations.</a:t>
            </a:r>
            <a:endPar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r>
              <a:rPr lang="en-US" b="1" dirty="0">
                <a:latin typeface="+mn-lt"/>
              </a:rPr>
              <a:t>		</a:t>
            </a:r>
          </a:p>
        </p:txBody>
      </p:sp>
    </p:spTree>
    <p:extLst>
      <p:ext uri="{BB962C8B-B14F-4D97-AF65-F5344CB8AC3E}">
        <p14:creationId xmlns:p14="http://schemas.microsoft.com/office/powerpoint/2010/main" val="91193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OBJECTIONS</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538404"/>
            <a:ext cx="6086475" cy="440120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were received resulting in 27.7% objection.</a:t>
            </a:r>
          </a:p>
          <a:p>
            <a:pPr marL="742950" lvl="1" indent="-285750">
              <a:buFont typeface="Arial" panose="020B0604020202020204" pitchFamily="34" charset="0"/>
              <a:buChar char="•"/>
            </a:pPr>
            <a:r>
              <a:rPr lang="en-US" sz="2800" dirty="0">
                <a:solidFill>
                  <a:prstClr val="black"/>
                </a:solidFill>
                <a:latin typeface="Arial"/>
                <a:cs typeface="Arial"/>
              </a:rPr>
              <a:t>Objectors expressed a concern for an increase in traffic as well as whether the utilities would impact their property.</a:t>
            </a:r>
            <a:endParaRPr lang="en-US" sz="28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rial" panose="020B0604020202020204" pitchFamily="34" charset="0"/>
                <a:cs typeface="Arial" panose="020B0604020202020204" pitchFamily="34" charset="0"/>
              </a:rPr>
              <a:t>Per 11-1-9.02.E of the Zoning Ordinance, a three-fourths vote is required for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5BF49BAA-C8CA-85A3-686B-E6EE0DCB3D8C}"/>
              </a:ext>
            </a:extLst>
          </p:cNvPr>
          <p:cNvPicPr>
            <a:picLocks noChangeAspect="1"/>
          </p:cNvPicPr>
          <p:nvPr/>
        </p:nvPicPr>
        <p:blipFill>
          <a:blip r:embed="rId3"/>
          <a:stretch>
            <a:fillRect/>
          </a:stretch>
        </p:blipFill>
        <p:spPr>
          <a:xfrm>
            <a:off x="8465076" y="899861"/>
            <a:ext cx="3795222" cy="4832092"/>
          </a:xfrm>
          <a:prstGeom prst="rect">
            <a:avLst/>
          </a:prstGeom>
        </p:spPr>
      </p:pic>
    </p:spTree>
    <p:extLst>
      <p:ext uri="{BB962C8B-B14F-4D97-AF65-F5344CB8AC3E}">
        <p14:creationId xmlns:p14="http://schemas.microsoft.com/office/powerpoint/2010/main" val="215409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9012936"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STAFF’S RECOMMENDATION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03208" cy="4401205"/>
          </a:xfrm>
          <a:prstGeom prst="rect">
            <a:avLst/>
          </a:prstGeom>
          <a:noFill/>
        </p:spPr>
        <p:txBody>
          <a:bodyPr wrap="square" rtlCol="0">
            <a:spAutoFit/>
          </a:bodyPr>
          <a:lstStyle/>
          <a:p>
            <a:pPr marL="514350" marR="0" indent="-514350" algn="just">
              <a:spcBef>
                <a:spcPts val="0"/>
              </a:spcBef>
              <a:spcAft>
                <a:spcPts val="0"/>
              </a:spcAft>
              <a:buFont typeface="+mj-lt"/>
              <a:buAutoNum type="alphaUcPeriod" startAt="5"/>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this ordinance does not permit, approve, authorize, or allow the extension of or the provision of City utilities, including water and wastewater, to any portion of the Establishment that is not located within the boundaries of the City.</a:t>
            </a:r>
          </a:p>
          <a:p>
            <a:pPr marL="514350" marR="0" indent="-514350" algn="just">
              <a:spcBef>
                <a:spcPts val="0"/>
              </a:spcBef>
              <a:spcAft>
                <a:spcPts val="0"/>
              </a:spcAft>
              <a:buFont typeface="+mj-lt"/>
              <a:buAutoNum type="alphaUcPeriod" startAt="5"/>
            </a:pPr>
            <a:r>
              <a:rPr lang="en-US" sz="2800" u="none" strike="noStrike" dirty="0">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That the operator of the Establishment shall obtain a Certificate of Occupancy prior to using the Property for the Specific Use to ensure that the conditions of this Specific Use Designation Without Term are satisfied.</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14</a:t>
            </a:fld>
            <a:r>
              <a:rPr lang="en-US" b="1" dirty="0">
                <a:latin typeface="+mn-lt"/>
              </a:rPr>
              <a:t>		</a:t>
            </a:r>
          </a:p>
        </p:txBody>
      </p:sp>
    </p:spTree>
    <p:extLst>
      <p:ext uri="{BB962C8B-B14F-4D97-AF65-F5344CB8AC3E}">
        <p14:creationId xmlns:p14="http://schemas.microsoft.com/office/powerpoint/2010/main" val="291499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dirty="0">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APPLICATION SUMMARY</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538404"/>
            <a:ext cx="6086475" cy="483209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Property Owner &amp; Developer: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Bull Mountain LLC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Representative: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Ashlee Devine, with Maverick Engineering</a:t>
            </a:r>
          </a:p>
          <a:p>
            <a:pPr marL="285750" indent="-28575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Arial"/>
                <a:cs typeface="Arial"/>
              </a:rPr>
              <a:t>Application Type: </a:t>
            </a:r>
            <a:r>
              <a:rPr kumimoji="0" lang="en-US" sz="2800" b="0" i="0" u="none" strike="noStrike" kern="1200" cap="none" spc="0" normalizeH="0" baseline="0" noProof="0" dirty="0">
                <a:ln>
                  <a:noFill/>
                </a:ln>
                <a:solidFill>
                  <a:prstClr val="black"/>
                </a:solidFill>
                <a:effectLst/>
                <a:uLnTx/>
                <a:uFillTx/>
                <a:latin typeface="Arial"/>
                <a:cs typeface="Arial"/>
              </a:rPr>
              <a:t>Specific Use Designation Without Term </a:t>
            </a:r>
            <a:r>
              <a:rPr lang="en-US" sz="2800" dirty="0">
                <a:solidFill>
                  <a:prstClr val="black"/>
                </a:solidFill>
                <a:latin typeface="Arial"/>
                <a:cs typeface="Arial"/>
              </a:rPr>
              <a:t>for Vacation Travel Trailer Park</a:t>
            </a:r>
            <a:endParaRPr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Address: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Generally located at the northeast corner of the intersection of Cotton Flat Road and Alta Vista Drive (District 2 and ETJ)</a:t>
            </a:r>
          </a:p>
        </p:txBody>
      </p:sp>
      <p:pic>
        <p:nvPicPr>
          <p:cNvPr id="3" name="Picture 2">
            <a:extLst>
              <a:ext uri="{FF2B5EF4-FFF2-40B4-BE49-F238E27FC236}">
                <a16:creationId xmlns:a16="http://schemas.microsoft.com/office/drawing/2014/main" id="{233F86F6-B59D-283C-6C4C-4E72E2D316BD}"/>
              </a:ext>
            </a:extLst>
          </p:cNvPr>
          <p:cNvPicPr>
            <a:picLocks noChangeAspect="1"/>
          </p:cNvPicPr>
          <p:nvPr/>
        </p:nvPicPr>
        <p:blipFill>
          <a:blip r:embed="rId3"/>
          <a:stretch>
            <a:fillRect/>
          </a:stretch>
        </p:blipFill>
        <p:spPr>
          <a:xfrm>
            <a:off x="7691989" y="834887"/>
            <a:ext cx="4245517" cy="4888591"/>
          </a:xfrm>
          <a:prstGeom prst="rect">
            <a:avLst/>
          </a:prstGeom>
        </p:spPr>
      </p:pic>
    </p:spTree>
    <p:extLst>
      <p:ext uri="{BB962C8B-B14F-4D97-AF65-F5344CB8AC3E}">
        <p14:creationId xmlns:p14="http://schemas.microsoft.com/office/powerpoint/2010/main" val="41253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ZONING</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538404"/>
            <a:ext cx="608647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Zoning: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SF-1, Single-Family Dwelling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Surrounding Zoning:</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Regional Retail District, and BP, I-20 Business Park District</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Commercial District and ETJ, Extraterritorial Jurisdiction</a:t>
            </a:r>
          </a:p>
        </p:txBody>
      </p:sp>
      <p:pic>
        <p:nvPicPr>
          <p:cNvPr id="3" name="Picture 2">
            <a:extLst>
              <a:ext uri="{FF2B5EF4-FFF2-40B4-BE49-F238E27FC236}">
                <a16:creationId xmlns:a16="http://schemas.microsoft.com/office/drawing/2014/main" id="{1B0ABDB0-3B9A-6E60-2AC5-FEE1136B06F4}"/>
              </a:ext>
            </a:extLst>
          </p:cNvPr>
          <p:cNvPicPr>
            <a:picLocks noChangeAspect="1"/>
          </p:cNvPicPr>
          <p:nvPr/>
        </p:nvPicPr>
        <p:blipFill>
          <a:blip r:embed="rId3"/>
          <a:stretch>
            <a:fillRect/>
          </a:stretch>
        </p:blipFill>
        <p:spPr>
          <a:xfrm>
            <a:off x="6686550" y="1234506"/>
            <a:ext cx="5374379" cy="4388987"/>
          </a:xfrm>
          <a:prstGeom prst="rect">
            <a:avLst/>
          </a:prstGeom>
        </p:spPr>
      </p:pic>
    </p:spTree>
    <p:extLst>
      <p:ext uri="{BB962C8B-B14F-4D97-AF65-F5344CB8AC3E}">
        <p14:creationId xmlns:p14="http://schemas.microsoft.com/office/powerpoint/2010/main" val="386978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SUD DETAILS</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1" y="1538404"/>
            <a:ext cx="525780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Days and Hours of Operation and of SUD:</a:t>
            </a:r>
          </a:p>
          <a:p>
            <a:pPr marL="742950" lvl="1" indent="-28575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Monday - Sunday all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113 RV Parking Spaces</a:t>
            </a:r>
            <a:endParaRPr lang="en-US" sz="28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Standard Parking Spaces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Arial" panose="020B0604020202020204" pitchFamily="34" charset="0"/>
                <a:cs typeface="Arial" panose="020B0604020202020204" pitchFamily="34" charset="0"/>
              </a:rPr>
              <a:t>2 dog parks</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8418B40F-50A8-C628-2623-18404F955F17}"/>
              </a:ext>
            </a:extLst>
          </p:cNvPr>
          <p:cNvPicPr>
            <a:picLocks noChangeAspect="1"/>
          </p:cNvPicPr>
          <p:nvPr/>
        </p:nvPicPr>
        <p:blipFill>
          <a:blip r:embed="rId3"/>
          <a:stretch>
            <a:fillRect/>
          </a:stretch>
        </p:blipFill>
        <p:spPr>
          <a:xfrm>
            <a:off x="6196013" y="1022641"/>
            <a:ext cx="5915025" cy="4234867"/>
          </a:xfrm>
          <a:prstGeom prst="rect">
            <a:avLst/>
          </a:prstGeom>
        </p:spPr>
      </p:pic>
    </p:spTree>
    <p:extLst>
      <p:ext uri="{BB962C8B-B14F-4D97-AF65-F5344CB8AC3E}">
        <p14:creationId xmlns:p14="http://schemas.microsoft.com/office/powerpoint/2010/main" val="79016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LAND USE</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538404"/>
            <a:ext cx="6086475"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Use: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 lot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Use: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Vacation Travel Trailer Park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Surrounding Uses:</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North:</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Oil field, single-family residential and vacant lots</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well drilling services and vehicle dent repair services </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 lot</a:t>
            </a:r>
          </a:p>
          <a:p>
            <a:pPr marL="742950" lvl="1" indent="-28575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Single-family residential </a:t>
            </a:r>
          </a:p>
        </p:txBody>
      </p:sp>
      <p:pic>
        <p:nvPicPr>
          <p:cNvPr id="3" name="Picture 2">
            <a:extLst>
              <a:ext uri="{FF2B5EF4-FFF2-40B4-BE49-F238E27FC236}">
                <a16:creationId xmlns:a16="http://schemas.microsoft.com/office/drawing/2014/main" id="{5CED2D6C-22CA-CACE-24CB-727BD2B1647F}"/>
              </a:ext>
            </a:extLst>
          </p:cNvPr>
          <p:cNvPicPr>
            <a:picLocks noChangeAspect="1"/>
          </p:cNvPicPr>
          <p:nvPr/>
        </p:nvPicPr>
        <p:blipFill>
          <a:blip r:embed="rId3"/>
          <a:stretch>
            <a:fillRect/>
          </a:stretch>
        </p:blipFill>
        <p:spPr>
          <a:xfrm>
            <a:off x="6924675" y="1302092"/>
            <a:ext cx="5174323" cy="4253815"/>
          </a:xfrm>
          <a:prstGeom prst="rect">
            <a:avLst/>
          </a:prstGeom>
        </p:spPr>
      </p:pic>
    </p:spTree>
    <p:extLst>
      <p:ext uri="{BB962C8B-B14F-4D97-AF65-F5344CB8AC3E}">
        <p14:creationId xmlns:p14="http://schemas.microsoft.com/office/powerpoint/2010/main" val="10875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A2A7666-2E46-B1F0-1582-B82B89E1A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9443A8-8DF5-6F77-40FC-61BA67A82149}"/>
              </a:ext>
            </a:extLst>
          </p:cNvPr>
          <p:cNvSpPr>
            <a:spLocks noGrp="1"/>
          </p:cNvSpPr>
          <p:nvPr>
            <p:ph type="title"/>
          </p:nvPr>
        </p:nvSpPr>
        <p:spPr/>
        <p:txBody>
          <a:bodyPr/>
          <a:lstStyle/>
          <a:p>
            <a:r>
              <a:rPr lang="en-US" dirty="0">
                <a:solidFill>
                  <a:schemeClr val="tx2">
                    <a:lumMod val="75000"/>
                    <a:lumOff val="25000"/>
                  </a:schemeClr>
                </a:solidFill>
              </a:rPr>
              <a:t>SITE PHOTO</a:t>
            </a:r>
          </a:p>
        </p:txBody>
      </p:sp>
      <p:sp>
        <p:nvSpPr>
          <p:cNvPr id="4" name="Slide Number Placeholder 3">
            <a:extLst>
              <a:ext uri="{FF2B5EF4-FFF2-40B4-BE49-F238E27FC236}">
                <a16:creationId xmlns:a16="http://schemas.microsoft.com/office/drawing/2014/main" id="{49C7E3A0-0750-FE01-D8B2-54918C0AEE2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pic>
        <p:nvPicPr>
          <p:cNvPr id="3" name="Picture 2">
            <a:extLst>
              <a:ext uri="{FF2B5EF4-FFF2-40B4-BE49-F238E27FC236}">
                <a16:creationId xmlns:a16="http://schemas.microsoft.com/office/drawing/2014/main" id="{2EB0E8AD-672F-74EB-EAC3-CA567E40E7EF}"/>
              </a:ext>
            </a:extLst>
          </p:cNvPr>
          <p:cNvPicPr>
            <a:picLocks noChangeAspect="1"/>
          </p:cNvPicPr>
          <p:nvPr/>
        </p:nvPicPr>
        <p:blipFill>
          <a:blip r:embed="rId3"/>
          <a:stretch>
            <a:fillRect/>
          </a:stretch>
        </p:blipFill>
        <p:spPr>
          <a:xfrm>
            <a:off x="2038760" y="1404937"/>
            <a:ext cx="8114479" cy="3935255"/>
          </a:xfrm>
          <a:prstGeom prst="rect">
            <a:avLst/>
          </a:prstGeom>
        </p:spPr>
      </p:pic>
      <p:sp>
        <p:nvSpPr>
          <p:cNvPr id="6" name="TextBox 5">
            <a:extLst>
              <a:ext uri="{FF2B5EF4-FFF2-40B4-BE49-F238E27FC236}">
                <a16:creationId xmlns:a16="http://schemas.microsoft.com/office/drawing/2014/main" id="{4D27B067-3278-AD0C-E65B-5665F73C1B77}"/>
              </a:ext>
            </a:extLst>
          </p:cNvPr>
          <p:cNvSpPr txBox="1"/>
          <p:nvPr/>
        </p:nvSpPr>
        <p:spPr>
          <a:xfrm>
            <a:off x="3203222" y="5373464"/>
            <a:ext cx="608647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On Cotton Flat Road, Looking East</a:t>
            </a:r>
          </a:p>
        </p:txBody>
      </p:sp>
    </p:spTree>
    <p:extLst>
      <p:ext uri="{BB962C8B-B14F-4D97-AF65-F5344CB8AC3E}">
        <p14:creationId xmlns:p14="http://schemas.microsoft.com/office/powerpoint/2010/main" val="150702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p:txBody>
          <a:bodyPr/>
          <a:lstStyle/>
          <a:p>
            <a:r>
              <a:rPr lang="en-US" dirty="0">
                <a:solidFill>
                  <a:schemeClr val="tx2">
                    <a:lumMod val="75000"/>
                    <a:lumOff val="25000"/>
                  </a:schemeClr>
                </a:solidFill>
              </a:rPr>
              <a:t>COMPREHENSIVE PLAN ANALYSIS</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838200" y="1538404"/>
            <a:ext cx="6086475"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TCT Land Use Designation:</a:t>
            </a:r>
          </a:p>
          <a:p>
            <a:pPr marL="742950" lvl="1" indent="-28575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Park I-20 (BP)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Uses:</a:t>
            </a:r>
          </a:p>
          <a:p>
            <a:pPr marL="742950" lvl="1" indent="-28575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Warehousing and distribution  </a:t>
            </a:r>
          </a:p>
          <a:p>
            <a:pPr marL="742950" lvl="1" indent="-28575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Larger scale visitor services located at the major intersections</a:t>
            </a:r>
          </a:p>
        </p:txBody>
      </p:sp>
      <p:pic>
        <p:nvPicPr>
          <p:cNvPr id="3" name="Picture 2">
            <a:extLst>
              <a:ext uri="{FF2B5EF4-FFF2-40B4-BE49-F238E27FC236}">
                <a16:creationId xmlns:a16="http://schemas.microsoft.com/office/drawing/2014/main" id="{52E710F6-50CB-795C-E118-FD6D7157E68F}"/>
              </a:ext>
            </a:extLst>
          </p:cNvPr>
          <p:cNvPicPr>
            <a:picLocks noChangeAspect="1"/>
          </p:cNvPicPr>
          <p:nvPr/>
        </p:nvPicPr>
        <p:blipFill>
          <a:blip r:embed="rId3"/>
          <a:stretch>
            <a:fillRect/>
          </a:stretch>
        </p:blipFill>
        <p:spPr>
          <a:xfrm>
            <a:off x="6828182" y="1369289"/>
            <a:ext cx="5223421" cy="3809101"/>
          </a:xfrm>
          <a:prstGeom prst="rect">
            <a:avLst/>
          </a:prstGeom>
        </p:spPr>
      </p:pic>
      <p:pic>
        <p:nvPicPr>
          <p:cNvPr id="7" name="Picture 6">
            <a:extLst>
              <a:ext uri="{FF2B5EF4-FFF2-40B4-BE49-F238E27FC236}">
                <a16:creationId xmlns:a16="http://schemas.microsoft.com/office/drawing/2014/main" id="{224C9A66-71C4-2EA2-2E91-1F05EC582574}"/>
              </a:ext>
            </a:extLst>
          </p:cNvPr>
          <p:cNvPicPr>
            <a:picLocks noChangeAspect="1"/>
          </p:cNvPicPr>
          <p:nvPr/>
        </p:nvPicPr>
        <p:blipFill>
          <a:blip r:embed="rId4"/>
          <a:stretch>
            <a:fillRect/>
          </a:stretch>
        </p:blipFill>
        <p:spPr>
          <a:xfrm>
            <a:off x="10749662" y="1876453"/>
            <a:ext cx="1208276" cy="3105094"/>
          </a:xfrm>
          <a:prstGeom prst="rect">
            <a:avLst/>
          </a:prstGeom>
        </p:spPr>
      </p:pic>
      <p:pic>
        <p:nvPicPr>
          <p:cNvPr id="8" name="Picture 7">
            <a:extLst>
              <a:ext uri="{FF2B5EF4-FFF2-40B4-BE49-F238E27FC236}">
                <a16:creationId xmlns:a16="http://schemas.microsoft.com/office/drawing/2014/main" id="{B4ACA050-4249-4049-CF8A-760846E9003A}"/>
              </a:ext>
            </a:extLst>
          </p:cNvPr>
          <p:cNvPicPr>
            <a:picLocks noChangeAspect="1"/>
          </p:cNvPicPr>
          <p:nvPr/>
        </p:nvPicPr>
        <p:blipFill>
          <a:blip r:embed="rId5"/>
          <a:stretch>
            <a:fillRect/>
          </a:stretch>
        </p:blipFill>
        <p:spPr>
          <a:xfrm>
            <a:off x="6828182" y="1369289"/>
            <a:ext cx="476316" cy="790685"/>
          </a:xfrm>
          <a:prstGeom prst="rect">
            <a:avLst/>
          </a:prstGeom>
        </p:spPr>
      </p:pic>
      <p:sp>
        <p:nvSpPr>
          <p:cNvPr id="9" name="Star: 5 Points 8">
            <a:extLst>
              <a:ext uri="{FF2B5EF4-FFF2-40B4-BE49-F238E27FC236}">
                <a16:creationId xmlns:a16="http://schemas.microsoft.com/office/drawing/2014/main" id="{9283C631-7470-D56A-EA84-E73C65EA631D}"/>
              </a:ext>
            </a:extLst>
          </p:cNvPr>
          <p:cNvSpPr/>
          <p:nvPr/>
        </p:nvSpPr>
        <p:spPr>
          <a:xfrm>
            <a:off x="8132480" y="2995429"/>
            <a:ext cx="209550" cy="27841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58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4B38-63C9-E5DE-69D0-DD11F8E6E313}"/>
            </a:ext>
          </a:extLst>
        </p:cNvPr>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B77241A-8715-0BBA-3F6E-21EE37415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D7B1AA-4114-4A1C-5FBA-1681D7D3488C}"/>
              </a:ext>
            </a:extLst>
          </p:cNvPr>
          <p:cNvSpPr>
            <a:spLocks noGrp="1"/>
          </p:cNvSpPr>
          <p:nvPr>
            <p:ph type="title"/>
          </p:nvPr>
        </p:nvSpPr>
        <p:spPr/>
        <p:txBody>
          <a:bodyPr/>
          <a:lstStyle/>
          <a:p>
            <a:r>
              <a:rPr lang="en-US" dirty="0">
                <a:solidFill>
                  <a:schemeClr val="tx2">
                    <a:lumMod val="75000"/>
                    <a:lumOff val="25000"/>
                  </a:schemeClr>
                </a:solidFill>
              </a:rPr>
              <a:t>COMPREHENSIVE PLAN ANALYSIS</a:t>
            </a:r>
          </a:p>
        </p:txBody>
      </p:sp>
      <p:sp>
        <p:nvSpPr>
          <p:cNvPr id="4" name="Slide Number Placeholder 3">
            <a:extLst>
              <a:ext uri="{FF2B5EF4-FFF2-40B4-BE49-F238E27FC236}">
                <a16:creationId xmlns:a16="http://schemas.microsoft.com/office/drawing/2014/main" id="{5DD56DB1-283E-63B6-9BA8-EE63E46CE1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0DB7E196-BD5F-7E7C-DB80-B26C43420231}"/>
              </a:ext>
            </a:extLst>
          </p:cNvPr>
          <p:cNvSpPr txBox="1"/>
          <p:nvPr/>
        </p:nvSpPr>
        <p:spPr>
          <a:xfrm>
            <a:off x="838200" y="1538404"/>
            <a:ext cx="5849585"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Multifamily may be appropriate when integrated as part of a holistic development that incorporates retail and office uses.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 use is compatible with surrounding area &amp; TCT Plan</a:t>
            </a:r>
          </a:p>
        </p:txBody>
      </p:sp>
      <p:pic>
        <p:nvPicPr>
          <p:cNvPr id="3" name="Picture 2">
            <a:extLst>
              <a:ext uri="{FF2B5EF4-FFF2-40B4-BE49-F238E27FC236}">
                <a16:creationId xmlns:a16="http://schemas.microsoft.com/office/drawing/2014/main" id="{C4AF026A-9FBB-0A03-AB0E-5265C5562822}"/>
              </a:ext>
            </a:extLst>
          </p:cNvPr>
          <p:cNvPicPr>
            <a:picLocks noChangeAspect="1"/>
          </p:cNvPicPr>
          <p:nvPr/>
        </p:nvPicPr>
        <p:blipFill>
          <a:blip r:embed="rId3"/>
          <a:stretch>
            <a:fillRect/>
          </a:stretch>
        </p:blipFill>
        <p:spPr>
          <a:xfrm>
            <a:off x="6828182" y="1369289"/>
            <a:ext cx="5223421" cy="3809101"/>
          </a:xfrm>
          <a:prstGeom prst="rect">
            <a:avLst/>
          </a:prstGeom>
        </p:spPr>
      </p:pic>
      <p:pic>
        <p:nvPicPr>
          <p:cNvPr id="7" name="Picture 6">
            <a:extLst>
              <a:ext uri="{FF2B5EF4-FFF2-40B4-BE49-F238E27FC236}">
                <a16:creationId xmlns:a16="http://schemas.microsoft.com/office/drawing/2014/main" id="{AC163BA9-C863-1B1C-3ED7-86503DEDCCC4}"/>
              </a:ext>
            </a:extLst>
          </p:cNvPr>
          <p:cNvPicPr>
            <a:picLocks noChangeAspect="1"/>
          </p:cNvPicPr>
          <p:nvPr/>
        </p:nvPicPr>
        <p:blipFill>
          <a:blip r:embed="rId4"/>
          <a:stretch>
            <a:fillRect/>
          </a:stretch>
        </p:blipFill>
        <p:spPr>
          <a:xfrm>
            <a:off x="10749662" y="1876453"/>
            <a:ext cx="1208276" cy="3105094"/>
          </a:xfrm>
          <a:prstGeom prst="rect">
            <a:avLst/>
          </a:prstGeom>
        </p:spPr>
      </p:pic>
      <p:pic>
        <p:nvPicPr>
          <p:cNvPr id="8" name="Picture 7">
            <a:extLst>
              <a:ext uri="{FF2B5EF4-FFF2-40B4-BE49-F238E27FC236}">
                <a16:creationId xmlns:a16="http://schemas.microsoft.com/office/drawing/2014/main" id="{7D556F8B-B32B-5EB5-1DC9-CB79D6884F85}"/>
              </a:ext>
            </a:extLst>
          </p:cNvPr>
          <p:cNvPicPr>
            <a:picLocks noChangeAspect="1"/>
          </p:cNvPicPr>
          <p:nvPr/>
        </p:nvPicPr>
        <p:blipFill>
          <a:blip r:embed="rId5"/>
          <a:stretch>
            <a:fillRect/>
          </a:stretch>
        </p:blipFill>
        <p:spPr>
          <a:xfrm>
            <a:off x="6828182" y="1369289"/>
            <a:ext cx="476316" cy="790685"/>
          </a:xfrm>
          <a:prstGeom prst="rect">
            <a:avLst/>
          </a:prstGeom>
        </p:spPr>
      </p:pic>
      <p:sp>
        <p:nvSpPr>
          <p:cNvPr id="9" name="Star: 5 Points 8">
            <a:extLst>
              <a:ext uri="{FF2B5EF4-FFF2-40B4-BE49-F238E27FC236}">
                <a16:creationId xmlns:a16="http://schemas.microsoft.com/office/drawing/2014/main" id="{F6DE62E7-B9A6-9FC4-228D-0D0507DA3684}"/>
              </a:ext>
            </a:extLst>
          </p:cNvPr>
          <p:cNvSpPr/>
          <p:nvPr/>
        </p:nvSpPr>
        <p:spPr>
          <a:xfrm>
            <a:off x="8132480" y="2995429"/>
            <a:ext cx="209550" cy="27841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92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A1CD-3F28-B050-5426-06E9678B107A}"/>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11A185DA-90E6-0ADA-36B0-3FE305A6D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EB16D25-1431-6FB7-E208-69B519E70C98}"/>
              </a:ext>
            </a:extLst>
          </p:cNvPr>
          <p:cNvSpPr txBox="1"/>
          <p:nvPr/>
        </p:nvSpPr>
        <p:spPr>
          <a:xfrm>
            <a:off x="533400" y="564573"/>
            <a:ext cx="64198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E2841">
                    <a:lumMod val="75000"/>
                    <a:lumOff val="25000"/>
                  </a:srgbClr>
                </a:solidFill>
                <a:effectLst/>
                <a:uLnTx/>
                <a:uFillTx/>
                <a:latin typeface="Century Gothic" panose="020B0502020202020204" pitchFamily="34" charset="0"/>
                <a:ea typeface="Roboto Slab" pitchFamily="2" charset="0"/>
                <a:cs typeface="BrowalliaUPC" panose="020B0502040204020203" pitchFamily="34" charset="-34"/>
              </a:rPr>
              <a:t>RELATED ITEMS</a:t>
            </a:r>
          </a:p>
        </p:txBody>
      </p:sp>
      <p:sp>
        <p:nvSpPr>
          <p:cNvPr id="13" name="TextBox 12">
            <a:extLst>
              <a:ext uri="{FF2B5EF4-FFF2-40B4-BE49-F238E27FC236}">
                <a16:creationId xmlns:a16="http://schemas.microsoft.com/office/drawing/2014/main" id="{2559A525-74ED-1460-4DCD-908112DF4AA8}"/>
              </a:ext>
            </a:extLst>
          </p:cNvPr>
          <p:cNvSpPr txBox="1"/>
          <p:nvPr/>
        </p:nvSpPr>
        <p:spPr>
          <a:xfrm>
            <a:off x="533400" y="1504950"/>
            <a:ext cx="895350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sketch plat associated with this request was submitted on January 24,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request was recommended for approval by the Planning &amp; Zoning Commission on March 3, 2025.</a:t>
            </a:r>
          </a:p>
        </p:txBody>
      </p:sp>
      <p:sp>
        <p:nvSpPr>
          <p:cNvPr id="2" name="Slide Number Placeholder 2">
            <a:extLst>
              <a:ext uri="{FF2B5EF4-FFF2-40B4-BE49-F238E27FC236}">
                <a16:creationId xmlns:a16="http://schemas.microsoft.com/office/drawing/2014/main" id="{949BD32A-E8D5-0720-0799-FEC35C1AD48E}"/>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909ABD2-4574-433D-8B11-1782A1457D95}" type="slidenum">
              <a:rPr kumimoji="0" lang="en-US" sz="4800" b="1" i="0" u="none" strike="noStrike" kern="1200" cap="none" spc="0" normalizeH="0" baseline="0" noProof="0" smtClean="0">
                <a:ln>
                  <a:noFill/>
                </a:ln>
                <a:solidFill>
                  <a:srgbClr val="0E2841">
                    <a:lumMod val="75000"/>
                    <a:lumOff val="25000"/>
                  </a:srgbClr>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4800" b="1" i="0" u="none" strike="noStrike" kern="1200" cap="none" spc="0" normalizeH="0" baseline="0" noProof="0" dirty="0">
              <a:ln>
                <a:noFill/>
              </a:ln>
              <a:solidFill>
                <a:srgbClr val="0E2841">
                  <a:lumMod val="75000"/>
                  <a:lumOff val="25000"/>
                </a:srgbClr>
              </a:solidFill>
              <a:effectLst/>
              <a:uLnTx/>
              <a:uFillTx/>
              <a:latin typeface="Century Gothic"/>
              <a:ea typeface="+mn-ea"/>
              <a:cs typeface="+mn-cs"/>
            </a:endParaRPr>
          </a:p>
        </p:txBody>
      </p:sp>
    </p:spTree>
    <p:extLst>
      <p:ext uri="{BB962C8B-B14F-4D97-AF65-F5344CB8AC3E}">
        <p14:creationId xmlns:p14="http://schemas.microsoft.com/office/powerpoint/2010/main" val="828780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9" ma:contentTypeDescription="Create a new document." ma:contentTypeScope="" ma:versionID="d10d25bb927a5a6dcb1358c34ce9b07e">
  <xsd:schema xmlns:xsd="http://www.w3.org/2001/XMLSchema" xmlns:xs="http://www.w3.org/2001/XMLSchema" xmlns:p="http://schemas.microsoft.com/office/2006/metadata/properties" xmlns:ns2="dac4e956-f0e3-4f68-a80d-7cb1a90f51eb" targetNamespace="http://schemas.microsoft.com/office/2006/metadata/properties" ma:root="true" ma:fieldsID="7c152f0cf897c46042576df2721b885a"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EAD42-47AD-44C3-B20A-E4CF6F4B8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4e956-f0e3-4f68-a80d-7cb1a90f5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B5C73-5C9D-459D-B6AA-9D4D71C2AF2F}">
  <ds:schemaRefs>
    <ds:schemaRef ds:uri="http://www.w3.org/XML/1998/namespace"/>
    <ds:schemaRef ds:uri="6fa7c772-d6f6-4073-b981-d784f986f5d9"/>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15F8A94F-211A-48EB-AA08-CD501C1DA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1371</TotalTime>
  <Words>644</Words>
  <Application>Microsoft Office PowerPoint</Application>
  <PresentationFormat>Widescreen</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APPLICATION SUMMARY</vt:lpstr>
      <vt:lpstr>ZONING</vt:lpstr>
      <vt:lpstr>SUD DETAILS</vt:lpstr>
      <vt:lpstr>LAND USE</vt:lpstr>
      <vt:lpstr>SITE PHOTO</vt:lpstr>
      <vt:lpstr>COMPREHENSIVE PLAN ANALYSIS</vt:lpstr>
      <vt:lpstr>COMPREHENSIVE PLAN ANALYSIS</vt:lpstr>
      <vt:lpstr>PowerPoint Presentation</vt:lpstr>
      <vt:lpstr>PowerPoint Presentation</vt:lpstr>
      <vt:lpstr>PowerPoint Presentation</vt:lpstr>
      <vt:lpstr>PowerPoint Presentation</vt:lpstr>
      <vt:lpstr>OBJECTIONS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lastModifiedBy>Landon J. Ochoa</cp:lastModifiedBy>
  <cp:revision>67</cp:revision>
  <dcterms:created xsi:type="dcterms:W3CDTF">2024-07-01T17:26:48Z</dcterms:created>
  <dcterms:modified xsi:type="dcterms:W3CDTF">2025-04-08T19:45:40Z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