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58" r:id="rId4"/>
    <p:sldId id="260" r:id="rId5"/>
    <p:sldId id="257" r:id="rId6"/>
    <p:sldId id="261" r:id="rId7"/>
    <p:sldId id="268" r:id="rId8"/>
    <p:sldId id="269" r:id="rId9"/>
    <p:sldId id="27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6" y="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FBA74-22EC-6DCD-26D8-E2DCFF947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06B13-BEAA-FB8E-A8BE-3E17A9548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E66F-379A-4C42-BCDC-C999E74328E6}" type="datetimeFigureOut">
              <a:rPr lang="en-US" smtClean="0"/>
              <a:t>3/29/2025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D8AA8-4DAA-48D4-809E-1F3ED7572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D5B84-F228-1FF8-6900-9ECEE93BE8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48BB0-3B74-4133-B5AE-AC6344A2C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10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2203-5447-4CEC-A724-E4F8541868F1}" type="datetimeFigureOut">
              <a:rPr lang="en-US" smtClean="0"/>
              <a:t>3/29/2025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AF213-026E-4EFD-B7C0-AE74235EC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41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C15-29A4-7EAF-6911-11B91BAF7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A75A0-5D6E-3192-E37C-5C94C2A08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4A6DA-C0D3-C628-E5AD-8739825B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6778" y="6028972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0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5242-9FD0-BA3A-0069-C7A2EF6B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7D0F9-2F43-6CA8-73F1-88D41C1B3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1A36-BF50-B0CE-5F40-F26AC51B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35B19-3239-4821-BA41-4A85223FA6A7}" type="datetime1">
              <a:rPr lang="en-US" smtClean="0"/>
              <a:t>3/29/2025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9C58-723F-BD9A-D495-60997E0B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6367-B94B-F6ED-EA45-75CED362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E3492-9793-0DF9-D474-A3BF62335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53FAE-D8EF-B522-9A8B-1BBCF587D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6413-696F-A66A-647E-3B167A7B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F1ED7F-2FB4-489E-8A68-0FB9066B2799}" type="datetime1">
              <a:rPr lang="en-US" smtClean="0"/>
              <a:t>3/29/2025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56A2-E831-7A73-D263-11ECD6B2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E871-6629-800D-B944-AD029FFD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9040-6E81-C4FC-D2A5-0F91B6DA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2678-D324-959E-5B8C-4103B88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5382-7AD5-CB97-DE83-F0BE945C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022" y="6192221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F51F-FF6A-A1D2-CDA3-9CDFD286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80C8-3DA8-4480-F376-FEBC78BB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850A1-D443-8532-4A96-1CAAC8D3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A7AB1-B72A-49B7-BA47-299C44DC17BA}" type="datetime1">
              <a:rPr lang="en-US" smtClean="0"/>
              <a:t>3/29/2025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27A6-98EF-0932-A3BD-47974F96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D46D-139E-540C-B901-D8B60DD6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8ECC-D652-E8F9-17F9-E6796CEB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8BE9-9FF8-5D09-9B25-8BEB1EE4B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11461-53D5-4896-1AB9-B5CCBBD9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E29BE-AC45-0D3D-7E04-F8B0F0FC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EC45C-7EB0-4884-BA3E-4EE65C849B37}" type="datetime1">
              <a:rPr lang="en-US" smtClean="0"/>
              <a:t>3/29/2025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5E286-D48A-875F-9B59-1277CFF1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0B342-0DA4-715D-0069-120AFA7E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36B6-5ED9-8C0B-03B1-401DE3C3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FA0B-6684-0759-7B0C-94582A392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DABFA-ABC0-54E5-A661-A92E47EB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87813-E04D-4481-4B26-8FEF7BEE9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1B4EE-DA92-5D26-0682-7221ECBE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94E5-E271-7756-F0D6-7435F891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54632-1816-4F7C-BEB7-2EABAF5FCB99}" type="datetime1">
              <a:rPr lang="en-US" smtClean="0"/>
              <a:t>3/29/2025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2767C-152E-93FE-E3A9-F820D664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277B0-726F-2733-D962-FE8DF967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3553-5AD0-6DE8-CD30-90FDD357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2AE5D-7C45-1031-578E-A226060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ADF1D-66A8-406A-9DCA-618044B1CE95}" type="datetime1">
              <a:rPr lang="en-US" smtClean="0"/>
              <a:t>3/29/2025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F5924-A68B-36F4-B4DC-88292E9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A005A-81A1-271D-BA18-B3B83ABA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0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3D3E8-B213-9822-46F0-A62C6446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1316A-7EBD-4780-B79D-D1E8EFB6A87D}" type="datetime1">
              <a:rPr lang="en-US" smtClean="0"/>
              <a:t>3/29/2025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EC94B-CD63-1125-81FB-75877682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176D-0D8E-480C-B4B3-DDAB59BA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2363-E97C-518A-1180-D0F08720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9E4B-06B7-B88D-2DFE-62D44421D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DD495-058C-6170-970D-739AE49A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F3943-7386-DFA1-D1D0-31DCF625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0D4B-6D34-4F4F-9156-93D7C788CA48}" type="datetime1">
              <a:rPr lang="en-US" smtClean="0"/>
              <a:t>3/29/2025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1829-0397-2189-8262-E5D209D3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33119-363C-ED54-F2ED-F7E674B8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5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B2AA-F562-55C3-166C-7804C904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19756-664C-522B-EC03-046C76BDC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C97C-B726-88B3-12D0-18A8830A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BFC9-AA51-AB4D-BA4A-7EC4503B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EDFF7-7AA3-4703-9A0B-A824C63FEF71}" type="datetime1">
              <a:rPr lang="en-US" smtClean="0"/>
              <a:t>3/29/2025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4E35-D856-7ECF-E8C8-B5D5B708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FCF93-0CA7-D137-FDB2-4DFF0F1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8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7BBF0-748E-A6ED-CA5E-97F3292C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2EAF-2D6B-F2F1-25A6-FE6CD15D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3C452-C450-4D39-0F5D-3A6348C20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045" y="6200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9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DACC85-833D-7267-0A49-26FAFBAE36CD}"/>
              </a:ext>
            </a:extLst>
          </p:cNvPr>
          <p:cNvSpPr txBox="1"/>
          <p:nvPr/>
        </p:nvSpPr>
        <p:spPr>
          <a:xfrm>
            <a:off x="498021" y="3931104"/>
            <a:ext cx="505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83CB3-686D-9D7B-8369-F242735BB692}"/>
              </a:ext>
            </a:extLst>
          </p:cNvPr>
          <p:cNvSpPr txBox="1"/>
          <p:nvPr/>
        </p:nvSpPr>
        <p:spPr>
          <a:xfrm>
            <a:off x="498021" y="3931103"/>
            <a:ext cx="6419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pic>
        <p:nvPicPr>
          <p:cNvPr id="5" name="Picture 4" descr="A city with tall buildings&#10;&#10;Description automatically generated">
            <a:extLst>
              <a:ext uri="{FF2B5EF4-FFF2-40B4-BE49-F238E27FC236}">
                <a16:creationId xmlns:a16="http://schemas.microsoft.com/office/drawing/2014/main" id="{D9684E57-D90E-844E-0F19-95E7F40C1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DD6E9-B1D6-BF55-3830-A0B52000F9F8}"/>
              </a:ext>
            </a:extLst>
          </p:cNvPr>
          <p:cNvSpPr txBox="1"/>
          <p:nvPr/>
        </p:nvSpPr>
        <p:spPr>
          <a:xfrm>
            <a:off x="498021" y="1956816"/>
            <a:ext cx="10346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</a:rPr>
              <a:t>Sound Governance and Fiscal Management</a:t>
            </a:r>
          </a:p>
        </p:txBody>
      </p:sp>
    </p:spTree>
    <p:extLst>
      <p:ext uri="{BB962C8B-B14F-4D97-AF65-F5344CB8AC3E}">
        <p14:creationId xmlns:p14="http://schemas.microsoft.com/office/powerpoint/2010/main" val="365971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51589F11-EA88-C9AE-2B60-4AC70244F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22140-EA12-0351-4677-EAA8A83E0408}"/>
              </a:ext>
            </a:extLst>
          </p:cNvPr>
          <p:cNvSpPr txBox="1"/>
          <p:nvPr/>
        </p:nvSpPr>
        <p:spPr>
          <a:xfrm>
            <a:off x="3468103" y="81573"/>
            <a:ext cx="7420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0E07A-49CB-3DAE-9F49-5C2E0682245F}"/>
              </a:ext>
            </a:extLst>
          </p:cNvPr>
          <p:cNvSpPr txBox="1"/>
          <p:nvPr/>
        </p:nvSpPr>
        <p:spPr>
          <a:xfrm>
            <a:off x="371006" y="1518196"/>
            <a:ext cx="1144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Deliver exceptional services and promote a high quality of life and place for ALL our citizens.</a:t>
            </a:r>
          </a:p>
        </p:txBody>
      </p:sp>
    </p:spTree>
    <p:extLst>
      <p:ext uri="{BB962C8B-B14F-4D97-AF65-F5344CB8AC3E}">
        <p14:creationId xmlns:p14="http://schemas.microsoft.com/office/powerpoint/2010/main" val="293666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6A28249E-0F28-0E2B-EE44-B8F910D102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ALIGNMENT WITH STRATEGIC PLAN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652272" y="2305615"/>
            <a:ext cx="6419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Goal 5: Provide Sound Governance &amp; Fiscal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5.7</a:t>
            </a:r>
            <a:r>
              <a:rPr lang="en-US" sz="28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 </a:t>
            </a: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Ensure Continued Financial Stability and Accountability</a:t>
            </a:r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: Maintain Financial Transparency.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8843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72B512CA-CD9A-18DC-90BB-630BCAD56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8098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VISION BLOCK CONNECTION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806702"/>
            <a:ext cx="68732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City of Midland will be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Premier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Safest City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West Texas by Providing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World Class Municipal Services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through </a:t>
            </a:r>
            <a:r>
              <a:rPr lang="en-US" sz="2800" b="1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Operational</a:t>
            </a: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en-US" sz="2800" b="1" i="1" u="sng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Excellence</a:t>
            </a:r>
            <a:r>
              <a:rPr lang="en-US" sz="2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Slab" pitchFamily="2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and a Culture of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3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678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FD192ADE-02B3-9756-F7A1-3BB7F46723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WHAT WE WILL COVER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679704" y="1659285"/>
            <a:ext cx="6845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Sound Fiscal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Results of Annual Audit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Required Communication to Those Charged with 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4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364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752C20C7-84C7-76C8-DEE3-A977F7470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7577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SOUND FISCAL PRACTICES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632966"/>
            <a:ext cx="780592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Strategic Plan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Fire Retirement Fund 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Healthy Fund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Self-sustaining Funds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New Funds Creation (Parks Maintenance, Stabilization Fund)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Strategic Use of 380 Agreements &amp; TIRZ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5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0808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erson&#10;&#10;AI-generated content may be incorrect.">
            <a:extLst>
              <a:ext uri="{FF2B5EF4-FFF2-40B4-BE49-F238E27FC236}">
                <a16:creationId xmlns:a16="http://schemas.microsoft.com/office/drawing/2014/main" id="{F6CDA52E-220D-A9F1-ABC6-AE035FF50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79430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SOUND FISCAL PRACTICES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606552" y="1651254"/>
            <a:ext cx="7705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Collection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Audits of Franchise Fees, Hotels, and Sales Taxes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Optimization of State and Federal Grants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Revenue Restructure for Business-type funds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6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040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DABDC-D1F2-141F-ACBA-B4156D41B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E9BC29C1-99DE-4807-6E20-CECAD52A5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5AB83D-54F4-08D8-A139-BC635DCD045C}"/>
              </a:ext>
            </a:extLst>
          </p:cNvPr>
          <p:cNvSpPr txBox="1"/>
          <p:nvPr/>
        </p:nvSpPr>
        <p:spPr>
          <a:xfrm>
            <a:off x="533400" y="564573"/>
            <a:ext cx="7403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ANNUAL AUDIT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82AA19-7507-BBF7-DA40-489EEC3D764E}"/>
              </a:ext>
            </a:extLst>
          </p:cNvPr>
          <p:cNvSpPr txBox="1"/>
          <p:nvPr/>
        </p:nvSpPr>
        <p:spPr>
          <a:xfrm>
            <a:off x="670560" y="1735940"/>
            <a:ext cx="71292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ZERO FINDINGS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FY 2024!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Second Year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 a Row (after more than 20 years)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Increase in Net Position 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Governmental Funds $65.5 million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Business-type Funds $51.2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12493CC-0C92-AF46-2685-2C5D3942C1D4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7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4674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9DF3C0-D57D-4C94-1FE5-BBEAC7F1C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transport&#10;&#10;AI-generated content may be incorrect.">
            <a:extLst>
              <a:ext uri="{FF2B5EF4-FFF2-40B4-BE49-F238E27FC236}">
                <a16:creationId xmlns:a16="http://schemas.microsoft.com/office/drawing/2014/main" id="{3466DC50-E6FE-AE59-5D2A-22EF1BB97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F3A9823-9961-23D0-8284-D47BFBF2379F}"/>
              </a:ext>
            </a:extLst>
          </p:cNvPr>
          <p:cNvSpPr txBox="1"/>
          <p:nvPr/>
        </p:nvSpPr>
        <p:spPr>
          <a:xfrm>
            <a:off x="533400" y="564573"/>
            <a:ext cx="6419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WHAT THIS MEANS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EAEE84-A2F9-E6FA-5ED3-70A8C2E67F36}"/>
              </a:ext>
            </a:extLst>
          </p:cNvPr>
          <p:cNvSpPr txBox="1"/>
          <p:nvPr/>
        </p:nvSpPr>
        <p:spPr>
          <a:xfrm>
            <a:off x="533400" y="1898587"/>
            <a:ext cx="83271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Clean bill of health for the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City is managing finances and operations in compliance with applicable laws, regulations and accounting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Helps maintain a Strong Financial Rating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Internal Controls – protect the assets of the City which belong to the CITIZENS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3FC242C7-B4F9-CC0C-B432-A30786E64103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8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1569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9A1CD-3F28-B050-5426-06E9678B1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11A185DA-90E6-0ADA-36B0-3FE305A6D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EB16D25-1431-6FB7-E208-69B519E70C98}"/>
              </a:ext>
            </a:extLst>
          </p:cNvPr>
          <p:cNvSpPr txBox="1"/>
          <p:nvPr/>
        </p:nvSpPr>
        <p:spPr>
          <a:xfrm>
            <a:off x="533400" y="564573"/>
            <a:ext cx="8281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REQUIRED COMMUNICATIONS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59A525-74ED-1460-4DCD-908112DF4AA8}"/>
              </a:ext>
            </a:extLst>
          </p:cNvPr>
          <p:cNvSpPr txBox="1"/>
          <p:nvPr/>
        </p:nvSpPr>
        <p:spPr>
          <a:xfrm>
            <a:off x="533400" y="1504950"/>
            <a:ext cx="82814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Responsibilities of auditors / 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Reasonable Assurance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Performed using Government Auditing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Single Audit – required by Office of Management and Budget (grants)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PFC – required by the FAA for the Passenger Facility Charge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949BD32A-E8D5-0720-0799-FEC35C1AD48E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9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8780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Vancouver V.20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2">
              <a:lumMod val="75000"/>
              <a:lumOff val="2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20A154B48CF45BD0DF5410B20A8AC" ma:contentTypeVersion="9" ma:contentTypeDescription="Create a new document." ma:contentTypeScope="" ma:versionID="d10d25bb927a5a6dcb1358c34ce9b07e">
  <xsd:schema xmlns:xsd="http://www.w3.org/2001/XMLSchema" xmlns:xs="http://www.w3.org/2001/XMLSchema" xmlns:p="http://schemas.microsoft.com/office/2006/metadata/properties" xmlns:ns2="dac4e956-f0e3-4f68-a80d-7cb1a90f51eb" targetNamespace="http://schemas.microsoft.com/office/2006/metadata/properties" ma:root="true" ma:fieldsID="7c152f0cf897c46042576df2721b885a" ns2:_="">
    <xsd:import namespace="dac4e956-f0e3-4f68-a80d-7cb1a90f5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4e956-f0e3-4f68-a80d-7cb1a90f5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1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5D2A8A-7D5B-4A65-B8C4-0AA01B8CF739}"/>
</file>

<file path=customXml/itemProps2.xml><?xml version="1.0" encoding="utf-8"?>
<ds:datastoreItem xmlns:ds="http://schemas.openxmlformats.org/officeDocument/2006/customXml" ds:itemID="{675A5FE1-1F34-4F4D-AA3C-8CB9CDD40D84}"/>
</file>

<file path=customXml/itemProps3.xml><?xml version="1.0" encoding="utf-8"?>
<ds:datastoreItem xmlns:ds="http://schemas.openxmlformats.org/officeDocument/2006/customXml" ds:itemID="{572B6D22-FE0C-4FE0-9442-AD1EEECC77AB}"/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288</Words>
  <Application>Microsoft Office PowerPoint</Application>
  <PresentationFormat>Widescreen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Arial</vt:lpstr>
      <vt:lpstr>Century Gothic</vt:lpstr>
      <vt:lpstr>Vancouver V.20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Jaycee Shepherd</dc:creator>
  <cp:lastModifiedBy>Christy Weakland</cp:lastModifiedBy>
  <cp:revision>12</cp:revision>
  <dcterms:created xsi:type="dcterms:W3CDTF">2024-07-01T17:26:48Z</dcterms:created>
  <dcterms:modified xsi:type="dcterms:W3CDTF">2025-03-29T21:13:55Z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0x01010025C20A154B48CF45BD0DF5410B20A8AC</vt:lpwstr>
  </property>
</Properties>
</file>